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slide" Target="slides/slide37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20f1d37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20f1d37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220f1d372_0_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4220f1d37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4ed903d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604ed903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220f1d372_0_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4220f1d37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e4077ef1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5ee4077ef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source of information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ee4077ef1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5ee4077ef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e4077ef1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5ee4077ef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e4077ef1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5ee4077e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e4077ef1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5ee4077e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rgbClr val="42424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The DS record is used to verify the authenticity of child zones** of DNSSEC zones</a:t>
            </a:r>
            <a:endParaRPr sz="1200">
              <a:solidFill>
                <a:srgbClr val="424242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424242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e4077ef1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5ee4077ef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220f1d372_0_5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4220f1d37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220f1d372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4220f1d37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220f1d372_0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4220f1d372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04ed903df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604ed903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rgbClr val="424242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The DS record is used to verify the authenticity of child zones** of DNSSEC zones</a:t>
            </a:r>
            <a:endParaRPr sz="1200">
              <a:solidFill>
                <a:srgbClr val="424242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424242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e4077ef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5ee4077e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220f1d372_0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4220f1d37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ee4077ef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5ee4077e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220f1d372_0_5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4220f1d372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220f1d372_0_5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4220f1d37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04ed903d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604ed903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188 Member in 2019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1732 Total members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220f1d372_0_4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4220f1d372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220f1d372_0_4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4220f1d372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4ed903df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604ed903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220f1d372_0_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4220f1d37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220f1d372_0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4220f1d372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220f1d372_0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4220f1d37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objects are too limited for a more complex organisational structure though. In many cases the proper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of contact is a department, a job function or a group of people.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220f1d372_0_5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4220f1d372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ee4077ef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5ee4077e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e4077ef1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5ee4077ef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220f1d372_0_5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4220f1d372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220f1d372_0_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4220f1d37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20f1d372_0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4220f1d37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20f1d372_0_4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4220f1d37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e4077e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ee4077e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of understanding resource status: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Troubleshooting - know who to contact if allocated/assigned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Quickly identify if bogon space is used for malicious activity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220f1d372_0_5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4220f1d372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Emphasis on 4 and 5 ordering due to policy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220f1d372_0_5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4220f1d372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220f1d372_0_4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4220f1d372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85440" y="1597488"/>
            <a:ext cx="77529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spcFirstLastPara="1" rIns="76025" wrap="square" tIns="38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6480" y="4767621"/>
            <a:ext cx="2113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spcFirstLastPara="1" rIns="76025" wrap="square" tIns="38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2000" y="4767621"/>
            <a:ext cx="2113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spcFirstLastPara="1" rIns="76025" wrap="square" tIns="38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  <a:defRPr b="0" i="0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2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1" name="Google Shape;151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24200" y="211228"/>
            <a:ext cx="556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ools.ietf.org/html/rfc2622" TargetMode="External"/><Relationship Id="rId4" Type="http://schemas.openxmlformats.org/officeDocument/2006/relationships/hyperlink" Target="https://irrtoolset.isc.org/" TargetMode="External"/><Relationship Id="rId5" Type="http://schemas.openxmlformats.org/officeDocument/2006/relationships/hyperlink" Target="https://afrinic.net/internet-routing-registry#abou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frinic.net/resource-certificati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frinic.net/dnsse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afrinic.net/whois/utilities#cryp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lists.afrinic.net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y.afrinic.net" TargetMode="External"/><Relationship Id="rId4" Type="http://schemas.openxmlformats.org/officeDocument/2006/relationships/hyperlink" Target="mailto:auto-dbm@afrinic.n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5" y="101100"/>
            <a:ext cx="9082825" cy="50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ctrTitle"/>
          </p:nvPr>
        </p:nvSpPr>
        <p:spPr>
          <a:xfrm>
            <a:off x="5469900" y="2095500"/>
            <a:ext cx="35913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36C09"/>
                </a:solidFill>
              </a:rPr>
              <a:t>AFRINIC Numbering </a:t>
            </a:r>
            <a:r>
              <a:rPr lang="en-GB" sz="2400">
                <a:solidFill>
                  <a:srgbClr val="E36C09"/>
                </a:solidFill>
              </a:rPr>
              <a:t>Services &amp; Policy Updates</a:t>
            </a:r>
            <a:endParaRPr b="1" i="0" sz="2400" u="none" cap="none" strike="noStrike">
              <a:solidFill>
                <a:srgbClr val="E36C0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5517975" y="3542400"/>
            <a:ext cx="35913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C0C0C"/>
              </a:solidFill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</a:pPr>
            <a:r>
              <a:rPr b="1" lang="en-GB" sz="1400">
                <a:solidFill>
                  <a:srgbClr val="0C0C0C"/>
                </a:solidFill>
              </a:rPr>
              <a:t>James Chirwa</a:t>
            </a:r>
            <a:endParaRPr b="1" sz="1400">
              <a:solidFill>
                <a:srgbClr val="0C0C0C"/>
              </a:solidFill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</a:pPr>
            <a:r>
              <a:rPr b="1" lang="en-GB" sz="1400">
                <a:solidFill>
                  <a:srgbClr val="0C0C0C"/>
                </a:solidFill>
              </a:rPr>
              <a:t>Registration Services Team</a:t>
            </a:r>
            <a:endParaRPr b="1" sz="1400">
              <a:solidFill>
                <a:srgbClr val="0C0C0C"/>
              </a:solidFill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</a:pPr>
            <a:r>
              <a:rPr b="1" lang="en-GB" sz="1400">
                <a:solidFill>
                  <a:srgbClr val="0C0C0C"/>
                </a:solidFill>
              </a:rPr>
              <a:t>SAFNOG-5</a:t>
            </a:r>
            <a:r>
              <a:rPr b="1" i="0" lang="en-GB" sz="1400" u="none" cap="none" strike="noStrike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27</a:t>
            </a:r>
            <a:r>
              <a:rPr b="1" lang="en-GB" sz="1400">
                <a:solidFill>
                  <a:srgbClr val="0C0C0C"/>
                </a:solidFill>
              </a:rPr>
              <a:t>th </a:t>
            </a:r>
            <a:r>
              <a:rPr b="1" i="0" lang="en-GB" sz="1400" u="none" cap="none" strike="noStrike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August 201</a:t>
            </a:r>
            <a:r>
              <a:rPr b="1" lang="en-GB" sz="1400">
                <a:solidFill>
                  <a:srgbClr val="0C0C0C"/>
                </a:solidFill>
              </a:rPr>
              <a:t>9</a:t>
            </a:r>
            <a:endParaRPr b="1" i="0" sz="1400" u="none" cap="none" strike="noStrike">
              <a:solidFill>
                <a:srgbClr val="0C0C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6552000" y="4822565"/>
            <a:ext cx="21138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spcFirstLastPara="1" rIns="76025" wrap="square" tIns="38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245" name="Google Shape;245;p37"/>
          <p:cNvSpPr txBox="1"/>
          <p:nvPr/>
        </p:nvSpPr>
        <p:spPr>
          <a:xfrm>
            <a:off x="1742400" y="1193174"/>
            <a:ext cx="7401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lang="en-GB" sz="2500" u="sng">
                <a:solidFill>
                  <a:srgbClr val="FFFFFF"/>
                </a:solidFill>
              </a:rPr>
              <a:t>Current Stats on Number Resource</a:t>
            </a:r>
            <a:endParaRPr sz="1200"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63" y="1299099"/>
            <a:ext cx="7163923" cy="303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/>
              <a:t>Implications Phase 2 of Softlanding</a:t>
            </a:r>
            <a:r>
              <a:rPr b="1" lang="en-GB" sz="1800"/>
              <a:t>:</a:t>
            </a:r>
            <a:endParaRPr b="1"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Maximum of a /22 IPv4 allocation/assignment</a:t>
            </a:r>
            <a:endParaRPr sz="18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Increased cases of IPv4 hijacking and squatting</a:t>
            </a:r>
            <a:endParaRPr sz="18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Impact on IPv6 adoption?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154025" y="47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311700" y="1049725"/>
            <a:ext cx="8520600" cy="4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/>
              <a:t>I</a:t>
            </a:r>
            <a:r>
              <a:rPr b="1" lang="en-GB" sz="1800"/>
              <a:t>Pv6:</a:t>
            </a:r>
            <a:endParaRPr b="1" sz="1800"/>
          </a:p>
          <a:p>
            <a:pPr indent="-3048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Members  with IPv6: 798</a:t>
            </a:r>
            <a:endParaRPr sz="1800"/>
          </a:p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~ 9222 /32’s issued</a:t>
            </a:r>
            <a:endParaRPr sz="1800"/>
          </a:p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GB" sz="1800"/>
              <a:t>~ 1019567 /32s Available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800"/>
              <a:t>ASN:</a:t>
            </a:r>
            <a:endParaRPr b="1" sz="1800"/>
          </a:p>
          <a:p>
            <a:pPr indent="-3048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Members with asn: 1562</a:t>
            </a:r>
            <a:endParaRPr sz="1800"/>
          </a:p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1761 ASN’s allocated to members</a:t>
            </a:r>
            <a:endParaRPr sz="1800"/>
          </a:p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365 ASN’s Available - Replenishment to be done when threshold is reached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800"/>
              <a:t>Policy Reservations</a:t>
            </a:r>
            <a:endParaRPr sz="1800"/>
          </a:p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ASNs - “small” for Internet Exchange Points</a:t>
            </a:r>
            <a:endParaRPr sz="1800"/>
          </a:p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IPv4 - 2 /16 IPv4 prefixes for Internet Exchange Points</a:t>
            </a:r>
            <a:endParaRPr sz="1800"/>
          </a:p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/12  - future use, yet unforeseen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Service - Internet Routing Registry (IRR)</a:t>
            </a:r>
            <a:endParaRPr b="1" sz="1800">
              <a:solidFill>
                <a:srgbClr val="97480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Stores routing policy information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 Defined by the Routing Policy Specification Language (RPSL) standard in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RFC2622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Provides for a common format that operators use to configure backbone router’s route filters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Network troubleshooting - use of whois contacts associated with the source ASN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Router configuration: Tools such as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IRRToolset</a:t>
            </a:r>
            <a:r>
              <a:rPr lang="en-GB" sz="1800"/>
              <a:t> can create router configurations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Link: </a:t>
            </a: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https://afrinic.net/internet-routing-registry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Service Adoption - IRR</a:t>
            </a:r>
            <a:endParaRPr b="1" sz="1800">
              <a:solidFill>
                <a:srgbClr val="97480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75" y="1481325"/>
            <a:ext cx="8251653" cy="30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049725"/>
            <a:ext cx="85206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Service - Resource Public Key Infrastructure (RPKI)</a:t>
            </a:r>
            <a:endParaRPr b="1" sz="1800">
              <a:solidFill>
                <a:srgbClr val="9748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security framework for verifying the association between Internet number resources (IP addresses and AS Numbers)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Prove the right to use resources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Sign Route Origin Authorisations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Prove ownership of Internet number resources in the context of IPv4 transfer after the exhaustion of the IPv4 pool of the RIR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Help to secure the inter-domain routing protocol by conveying the right-to-use of the resources and to validate routing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Link: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https://afrinic.net/resource-certification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Service Adoption - RPKI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" y="1668400"/>
            <a:ext cx="8875049" cy="3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Service - DNSSEC</a:t>
            </a:r>
            <a:endParaRPr b="1" sz="1800">
              <a:solidFill>
                <a:srgbClr val="9748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AFRINIC manages and publishes Reverse DNS (RDNS) zone data for the IP space we allocate or assign to members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DNSSEC deployment at AFRINIC aims to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Signing Reverse DNS zones.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Publish DS record in parent zones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Accept and publish DS records from our members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Link: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https://afrinic.net/dnssec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Service Adoption - DNSSEC</a:t>
            </a:r>
            <a:endParaRPr b="1" sz="1800">
              <a:solidFill>
                <a:srgbClr val="97480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12" y="1587200"/>
            <a:ext cx="7921976" cy="3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Service: </a:t>
            </a:r>
            <a:r>
              <a:rPr b="1" lang="en-GB" sz="1800">
                <a:solidFill>
                  <a:srgbClr val="974806"/>
                </a:solidFill>
              </a:rPr>
              <a:t>Policy Based Transfer</a:t>
            </a:r>
            <a:r>
              <a:rPr b="1" lang="en-GB" sz="1800">
                <a:solidFill>
                  <a:srgbClr val="B45F06"/>
                </a:solidFill>
              </a:rPr>
              <a:t> </a:t>
            </a:r>
            <a:endParaRPr b="1" sz="1800">
              <a:solidFill>
                <a:srgbClr val="B45F0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Applicable to IPv4 resource only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Applicable to Companies incorporated in the AFRINIC’s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Service region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Must meet policy conditions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Partial-transfers are accepted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Policy ratified by AFRINIC Board on 26th April 2017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Went live on 22nd February 2018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Agenda</a:t>
            </a:r>
            <a:endParaRPr b="1" i="0" sz="2400" u="none" cap="none" strike="noStrike">
              <a:solidFill>
                <a:srgbClr val="97480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 u="sng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GB" sz="1800">
                <a:solidFill>
                  <a:srgbClr val="333333"/>
                </a:solidFill>
              </a:rPr>
              <a:t>IP Numbers Resource Management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GB" sz="1800">
                <a:solidFill>
                  <a:srgbClr val="333333"/>
                </a:solidFill>
              </a:rPr>
              <a:t>Member Profile Management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GB" sz="1800">
                <a:solidFill>
                  <a:srgbClr val="333333"/>
                </a:solidFill>
              </a:rPr>
              <a:t>Policy Development Process</a:t>
            </a:r>
            <a:endParaRPr sz="2000">
              <a:solidFill>
                <a:srgbClr val="000000"/>
              </a:solidFill>
            </a:endParaRPr>
          </a:p>
          <a:p>
            <a:pPr indent="-342900" lvl="0" marL="4572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974806"/>
                </a:solidFill>
              </a:rPr>
              <a:t>Service: </a:t>
            </a:r>
            <a:r>
              <a:rPr b="1" lang="en-GB" sz="1800">
                <a:solidFill>
                  <a:srgbClr val="974806"/>
                </a:solidFill>
              </a:rPr>
              <a:t>Mergers &amp; Acquisition </a:t>
            </a:r>
            <a:r>
              <a:rPr b="1" lang="en-GB" sz="1800">
                <a:solidFill>
                  <a:srgbClr val="974806"/>
                </a:solidFill>
              </a:rPr>
              <a:t>based Transfer</a:t>
            </a:r>
            <a:endParaRPr b="1" sz="1800">
              <a:solidFill>
                <a:srgbClr val="974806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Applicable to IPv4, IPv6 &amp; ASN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Applicable to Companies incorporated in the AFRINIC’s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Service region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Evidence of a merger/acquisition must be available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Details published: </a:t>
            </a:r>
            <a:r>
              <a:rPr b="1" lang="en-GB" sz="1800"/>
              <a:t>ftp://ftp.afrinic.net/stats/afrinic/transfers/transfers_latest.json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Service Updates</a:t>
            </a:r>
            <a:endParaRPr b="1" sz="1800">
              <a:solidFill>
                <a:srgbClr val="9748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Introduction of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Payment preference - Credit Card or Wire Transfer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Credit Card payment without login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Withholding tax declaration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Electronic documents use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Upcoming updates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IRR Integration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BPKI enrolment interface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26" name="Google Shape;326;p48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800" u="sng"/>
              <a:t>Scope:</a:t>
            </a:r>
            <a:endParaRPr b="1" sz="1800" u="sng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Membership Account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Membership Growth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Maintainer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Contact Objects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800"/>
              <a:t>Resource Membership Types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Local Internet Registry (LIR)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End-User member (EU)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800"/>
              <a:t>Why Get Own IP Number Resources From AFRINIC?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00" y="3018725"/>
            <a:ext cx="1924050" cy="8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100" y="3018725"/>
            <a:ext cx="2000250" cy="8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6600" y="3862575"/>
            <a:ext cx="2286000" cy="8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Becoming A</a:t>
            </a:r>
            <a:r>
              <a:rPr b="1" lang="en-GB" sz="1800">
                <a:solidFill>
                  <a:srgbClr val="974806"/>
                </a:solidFill>
              </a:rPr>
              <a:t> New Resource Member:</a:t>
            </a:r>
            <a:endParaRPr sz="1800">
              <a:solidFill>
                <a:srgbClr val="97480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Send your request at https://nmrp.afrinic.net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/>
              <a:t>Provide: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Organisation  and points of contact details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Certificate of incorporation (incorporation within AFRINIC </a:t>
            </a:r>
            <a:r>
              <a:rPr lang="en-GB" sz="1800"/>
              <a:t>region</a:t>
            </a:r>
            <a:r>
              <a:rPr lang="en-GB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Detailed IP addressing plan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Service regulators license(where applicable)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Contract with upstream ISP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Sign RSA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Other available documentation justifying your IP needs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May be required to provide evidence of infrastructure in the </a:t>
            </a:r>
            <a:r>
              <a:rPr lang="en-GB" sz="1800"/>
              <a:t>region</a:t>
            </a:r>
            <a:r>
              <a:rPr lang="en-GB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50" name="Google Shape;350;p51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Managing your resource membership account</a:t>
            </a:r>
            <a:endParaRPr b="1" sz="1800">
              <a:solidFill>
                <a:srgbClr val="97480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Organisation  and Points of contact details kept up-to-date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Points of Contact enrol and get BPKI certificate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Have a signed Registration Services Agreement (RSA)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Update preferences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Payment method and currency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Withholding tax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Register your IP addressing utilisation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Annual fees paid on time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Avoid delays in getting urgent service support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Avoid membership account closure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57" name="Google Shape;357;p52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Requesting additional IPv4 space:</a:t>
            </a:r>
            <a:endParaRPr b="1" sz="1800">
              <a:solidFill>
                <a:srgbClr val="974806"/>
              </a:solidFill>
            </a:endParaRPr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Must be compliant with the contractual obligations.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- Must be in good financial standing (All pending fees are </a:t>
            </a:r>
            <a:r>
              <a:rPr lang="en-GB" sz="1800"/>
              <a:t>paid</a:t>
            </a:r>
            <a:r>
              <a:rPr lang="en-GB" sz="1800"/>
              <a:t>)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- Registration Service Agreement on file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- Updated contact details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Must have used at least 90% of current IPv4 allocation/assignment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Provide Details on how the current IPs allocation/assignment are being used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Provide a detailed IP addressing plan showing your needs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May require a remote desktop </a:t>
            </a:r>
            <a:r>
              <a:rPr lang="en-GB" sz="1800"/>
              <a:t>session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64" name="Google Shape;364;p53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 u="sng"/>
              <a:t>Membership Growth:</a:t>
            </a:r>
            <a:endParaRPr b="1" sz="1800" u="sng"/>
          </a:p>
          <a:p>
            <a:pPr indent="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25" y="1588225"/>
            <a:ext cx="8872750" cy="33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78" name="Google Shape;378;p55"/>
          <p:cNvSpPr txBox="1"/>
          <p:nvPr>
            <p:ph idx="1" type="body"/>
          </p:nvPr>
        </p:nvSpPr>
        <p:spPr>
          <a:xfrm>
            <a:off x="311700" y="1152475"/>
            <a:ext cx="85206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74806"/>
                </a:solidFill>
              </a:rPr>
              <a:t>Important Membership Account Details</a:t>
            </a:r>
            <a:endParaRPr b="1" sz="1800">
              <a:solidFill>
                <a:srgbClr val="97480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</a:rPr>
              <a:t>MNTNER </a:t>
            </a:r>
            <a:r>
              <a:rPr lang="en-GB" sz="1800">
                <a:solidFill>
                  <a:srgbClr val="333333"/>
                </a:solidFill>
              </a:rPr>
              <a:t>- Specifies authentication information required to authorise creation, deletion or modification of other objects protected by it.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</a:rPr>
              <a:t>ORGANISATION (ORG-HDL)</a:t>
            </a:r>
            <a:r>
              <a:rPr lang="en-GB" sz="1800">
                <a:solidFill>
                  <a:srgbClr val="333333"/>
                </a:solidFill>
              </a:rPr>
              <a:t> - Provides information identifying an organisation such as a company.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</a:rPr>
              <a:t>PERSON (NIC-HDL) </a:t>
            </a:r>
            <a:r>
              <a:rPr lang="en-GB" sz="1800">
                <a:solidFill>
                  <a:srgbClr val="333333"/>
                </a:solidFill>
              </a:rPr>
              <a:t>- Contains personal information such as name, email address and phone number.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33333"/>
                </a:solidFill>
              </a:rPr>
              <a:t>Can be referenced as </a:t>
            </a:r>
            <a:r>
              <a:rPr b="1" lang="en-GB" sz="1800">
                <a:solidFill>
                  <a:srgbClr val="333333"/>
                </a:solidFill>
              </a:rPr>
              <a:t>Admic-c</a:t>
            </a:r>
            <a:r>
              <a:rPr lang="en-GB" sz="1800">
                <a:solidFill>
                  <a:srgbClr val="333333"/>
                </a:solidFill>
              </a:rPr>
              <a:t>, </a:t>
            </a:r>
            <a:r>
              <a:rPr b="1" lang="en-GB" sz="1800">
                <a:solidFill>
                  <a:srgbClr val="333333"/>
                </a:solidFill>
              </a:rPr>
              <a:t>Tech-c</a:t>
            </a:r>
            <a:r>
              <a:rPr lang="en-GB" sz="1800">
                <a:solidFill>
                  <a:srgbClr val="333333"/>
                </a:solidFill>
              </a:rPr>
              <a:t> or </a:t>
            </a:r>
            <a:r>
              <a:rPr b="1" lang="en-GB" sz="1800">
                <a:solidFill>
                  <a:srgbClr val="333333"/>
                </a:solidFill>
              </a:rPr>
              <a:t>Zone-c</a:t>
            </a:r>
            <a:r>
              <a:rPr lang="en-GB" sz="1800">
                <a:solidFill>
                  <a:srgbClr val="333333"/>
                </a:solidFill>
              </a:rPr>
              <a:t> in other objects.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</a:rPr>
              <a:t>ROLE </a:t>
            </a:r>
            <a:r>
              <a:rPr lang="en-GB" sz="1800">
                <a:solidFill>
                  <a:srgbClr val="333333"/>
                </a:solidFill>
              </a:rPr>
              <a:t>- Similar to the person but it describes a role performed by one or more human beings.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79" name="Google Shape;379;p55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85" name="Google Shape;385;p56"/>
          <p:cNvSpPr txBox="1"/>
          <p:nvPr>
            <p:ph idx="1" type="body"/>
          </p:nvPr>
        </p:nvSpPr>
        <p:spPr>
          <a:xfrm>
            <a:off x="311700" y="1152475"/>
            <a:ext cx="85206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974806"/>
                </a:solidFill>
              </a:rPr>
              <a:t>The Maintainer objects - Why do I need this??</a:t>
            </a:r>
            <a:endParaRPr b="1" sz="1800">
              <a:solidFill>
                <a:srgbClr val="9748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333333"/>
                </a:solidFill>
              </a:rPr>
              <a:t>Secure the WHOIS database objects</a:t>
            </a:r>
            <a:endParaRPr b="1"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</a:rPr>
              <a:t>Protect Database Objects from unauthorised updates.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33333"/>
                </a:solidFill>
              </a:rPr>
              <a:t>- Reference a </a:t>
            </a:r>
            <a:r>
              <a:rPr b="1" lang="en-GB" sz="1800">
                <a:solidFill>
                  <a:srgbClr val="333333"/>
                </a:solidFill>
              </a:rPr>
              <a:t>mntner </a:t>
            </a:r>
            <a:r>
              <a:rPr lang="en-GB" sz="1800">
                <a:solidFill>
                  <a:srgbClr val="333333"/>
                </a:solidFill>
              </a:rPr>
              <a:t>in other objects.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33333"/>
                </a:solidFill>
              </a:rPr>
              <a:t>- Use </a:t>
            </a:r>
            <a:r>
              <a:rPr b="1" lang="en-GB" sz="1800">
                <a:solidFill>
                  <a:srgbClr val="333333"/>
                </a:solidFill>
              </a:rPr>
              <a:t>MNT-BY </a:t>
            </a:r>
            <a:r>
              <a:rPr lang="en-GB" sz="1800">
                <a:solidFill>
                  <a:srgbClr val="333333"/>
                </a:solidFill>
              </a:rPr>
              <a:t>attribute 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</a:rPr>
              <a:t>Control creation of IP resources’ child objects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33333"/>
                </a:solidFill>
              </a:rPr>
              <a:t>- Authenticate by using </a:t>
            </a:r>
            <a:r>
              <a:rPr b="1" lang="en-GB" sz="1800">
                <a:solidFill>
                  <a:srgbClr val="333333"/>
                </a:solidFill>
              </a:rPr>
              <a:t>password </a:t>
            </a:r>
            <a:r>
              <a:rPr lang="en-GB" sz="1800">
                <a:solidFill>
                  <a:srgbClr val="333333"/>
                </a:solidFill>
              </a:rPr>
              <a:t>of </a:t>
            </a:r>
            <a:r>
              <a:rPr b="1" lang="en-GB" sz="1800">
                <a:solidFill>
                  <a:srgbClr val="333333"/>
                </a:solidFill>
              </a:rPr>
              <a:t>MNT-LOWER/MNT-ROUTES/MNT-DOMAINS </a:t>
            </a:r>
            <a:r>
              <a:rPr lang="en-GB" sz="1800">
                <a:solidFill>
                  <a:srgbClr val="333333"/>
                </a:solidFill>
              </a:rPr>
              <a:t>value from parent object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>
                <a:solidFill>
                  <a:srgbClr val="333333"/>
                </a:solidFill>
              </a:rPr>
              <a:t>- Same </a:t>
            </a:r>
            <a:r>
              <a:rPr b="1" lang="en-GB" sz="1800">
                <a:solidFill>
                  <a:srgbClr val="333333"/>
                </a:solidFill>
              </a:rPr>
              <a:t>mntner </a:t>
            </a:r>
            <a:r>
              <a:rPr lang="en-GB" sz="1800">
                <a:solidFill>
                  <a:srgbClr val="333333"/>
                </a:solidFill>
              </a:rPr>
              <a:t>referenced as </a:t>
            </a:r>
            <a:r>
              <a:rPr b="1" lang="en-GB" sz="1800">
                <a:solidFill>
                  <a:srgbClr val="333333"/>
                </a:solidFill>
              </a:rPr>
              <a:t>MNT-BY </a:t>
            </a:r>
            <a:r>
              <a:rPr lang="en-GB" sz="1800">
                <a:solidFill>
                  <a:srgbClr val="333333"/>
                </a:solidFill>
              </a:rPr>
              <a:t>in child objects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</a:rPr>
              <a:t>Forgot your password? </a:t>
            </a:r>
            <a:endParaRPr b="1" sz="1800">
              <a:solidFill>
                <a:srgbClr val="333333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Go to: </a:t>
            </a:r>
            <a:r>
              <a:rPr b="1"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https://www.afrinic.net/whois/utilities#crypt</a:t>
            </a: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86" name="Google Shape;386;p56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b="1" i="0" sz="2400" u="none" cap="none" strike="noStrike">
              <a:solidFill>
                <a:srgbClr val="97480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 u="sng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333333"/>
                </a:solidFill>
              </a:rPr>
              <a:t>Scope</a:t>
            </a:r>
            <a:endParaRPr b="1" sz="1800" u="sng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</a:rPr>
              <a:t>The WHOIS database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</a:rPr>
              <a:t>Managing the IP numbers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</a:rPr>
              <a:t>IPv4 exhaustion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</a:rPr>
              <a:t>Services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 sz="1800">
                <a:solidFill>
                  <a:srgbClr val="333333"/>
                </a:solidFill>
              </a:rPr>
              <a:t>Updates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Maintainer Objects Use Cases </a:t>
            </a:r>
            <a:r>
              <a:rPr lang="en-GB" sz="1800">
                <a:solidFill>
                  <a:srgbClr val="333333"/>
                </a:solidFill>
              </a:rPr>
              <a:t>             </a:t>
            </a:r>
            <a:r>
              <a:rPr lang="en-GB" sz="1800">
                <a:solidFill>
                  <a:srgbClr val="333333"/>
                </a:solidFill>
              </a:rPr>
              <a:t>Protecting Database Objects.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>
                <a:solidFill>
                  <a:srgbClr val="333333"/>
                </a:solidFill>
              </a:rPr>
              <a:t>Creation of IP resources child objects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93" name="Google Shape;393;p57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225" y="1468013"/>
            <a:ext cx="4046700" cy="18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75" y="3641575"/>
            <a:ext cx="3336200" cy="1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650" y="3634763"/>
            <a:ext cx="3486150" cy="12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7"/>
          <p:cNvSpPr txBox="1"/>
          <p:nvPr/>
        </p:nvSpPr>
        <p:spPr>
          <a:xfrm>
            <a:off x="5856900" y="4334725"/>
            <a:ext cx="1798200" cy="369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403" name="Google Shape;403;p58"/>
          <p:cNvSpPr txBox="1"/>
          <p:nvPr>
            <p:ph idx="1" type="body"/>
          </p:nvPr>
        </p:nvSpPr>
        <p:spPr>
          <a:xfrm>
            <a:off x="311700" y="1152475"/>
            <a:ext cx="85206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Point of contacts</a:t>
            </a:r>
            <a:r>
              <a:rPr b="1" lang="en-GB" sz="1800"/>
              <a:t> - Person &amp; Role</a:t>
            </a:r>
            <a:endParaRPr b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Why are Contact details important in Resource Manage?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Point-of-Contact can: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- Login to myafrinic portal and manage account details and resources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- Receive important communication from AFRINIC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- Receive network problem/troubleshooting related notification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Why Maintain Contact Details Update??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- Effectively manage your number resources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- Avoid service interruption due to missed communication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- Avoid membership account closures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04" name="Google Shape;404;p58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9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Resource Member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410" name="Google Shape;410;p59"/>
          <p:cNvSpPr txBox="1"/>
          <p:nvPr>
            <p:ph idx="1" type="body"/>
          </p:nvPr>
        </p:nvSpPr>
        <p:spPr>
          <a:xfrm>
            <a:off x="311700" y="1152475"/>
            <a:ext cx="85206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Leveraging the</a:t>
            </a:r>
            <a:r>
              <a:rPr b="1" lang="en-GB" sz="1800">
                <a:solidFill>
                  <a:srgbClr val="974806"/>
                </a:solidFill>
              </a:rPr>
              <a:t> “ROLE”object:</a:t>
            </a:r>
            <a:endParaRPr b="1" sz="1800">
              <a:solidFill>
                <a:srgbClr val="974806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rgbClr val="974806"/>
              </a:solidFill>
            </a:endParaRPr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Personal Information privacy concerns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be referenced everywhere a PERSON object can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While people performing a role may change jobs; the role itself remains.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Change only effected on role object but all other references remain intact.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Ease of maintenance than a person object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Policy Development Process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417" name="Google Shape;417;p60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The set of steps by which the </a:t>
            </a:r>
            <a:r>
              <a:rPr b="1" lang="en-GB" sz="1800"/>
              <a:t>Internet community</a:t>
            </a:r>
            <a:r>
              <a:rPr lang="en-GB" sz="1800"/>
              <a:t>, proposes, deliberates and adopts the policies that guide the use of number resources in the AFRINIC service region.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This audience is part of </a:t>
            </a:r>
            <a:r>
              <a:rPr b="1" lang="en-GB" sz="1800"/>
              <a:t>AFRINIC Internet community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Minimal engagement in policy discussion so far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is important to get engaged in the policy development process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policies affect all network operators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Very important to read and understand the policies before requesting IP resources and related services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Subscribe to the </a:t>
            </a:r>
            <a:r>
              <a:rPr b="1" lang="en-GB" sz="1800"/>
              <a:t>resource policy discussion</a:t>
            </a:r>
            <a:r>
              <a:rPr lang="en-GB" sz="1800"/>
              <a:t> mailing list 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18" name="Google Shape;418;p60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Policy Development Process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424" name="Google Shape;424;p61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974806"/>
                </a:solidFill>
              </a:rPr>
              <a:t>Policies in </a:t>
            </a:r>
            <a:r>
              <a:rPr b="1" lang="en-GB" sz="1800">
                <a:solidFill>
                  <a:srgbClr val="974806"/>
                </a:solidFill>
              </a:rPr>
              <a:t>Last Call</a:t>
            </a:r>
            <a:endParaRPr b="1" sz="1800">
              <a:solidFill>
                <a:srgbClr val="9748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IPv6 PI Clarification</a:t>
            </a:r>
            <a:r>
              <a:rPr lang="en-GB" sz="1800"/>
              <a:t> - AFPUB-2019-V6-001-DRAFT01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SL-Update</a:t>
            </a:r>
            <a:r>
              <a:rPr lang="en-GB" sz="1800"/>
              <a:t> - AFPUB-2018-v4-001-DRAFT-01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974806"/>
                </a:solidFill>
              </a:rPr>
              <a:t>Policies </a:t>
            </a:r>
            <a:r>
              <a:rPr b="1" lang="en-GB" sz="1800">
                <a:solidFill>
                  <a:srgbClr val="974806"/>
                </a:solidFill>
              </a:rPr>
              <a:t>Ratified - Pending Implementation</a:t>
            </a:r>
            <a:endParaRPr b="1" sz="1800">
              <a:solidFill>
                <a:srgbClr val="9748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Clarification on IPv6 Sub-Assignments</a:t>
            </a:r>
            <a:r>
              <a:rPr lang="en-GB" sz="1800"/>
              <a:t> - AFPUB-2018-V6-002-DRAFT02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IPv6 PI Update</a:t>
            </a:r>
            <a:r>
              <a:rPr lang="en-GB" sz="1800"/>
              <a:t> - AFPUB-2018-V6-004-DRAFT01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25" name="Google Shape;425;p61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Policy Development Process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431" name="Google Shape;431;p62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974806"/>
                </a:solidFill>
              </a:rPr>
              <a:t>Policies under discussion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AFRINIC Policy Development Process Bis v5</a:t>
            </a:r>
            <a:r>
              <a:rPr lang="en-GB" sz="1800"/>
              <a:t> - </a:t>
            </a:r>
            <a:r>
              <a:rPr lang="en-GB" sz="1800"/>
              <a:t>AFPUB-2017-GEN-002-DRAFT-05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Abuse Contact Policy Update - </a:t>
            </a:r>
            <a:r>
              <a:rPr lang="en-GB" sz="1800"/>
              <a:t>AFPUB-2018-GEN-001-DRAFT02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Internet Number Resources review by AFRINIC - </a:t>
            </a:r>
            <a:r>
              <a:rPr lang="en-GB" sz="1800"/>
              <a:t>AFPUB-2016-GEN-001-DRAFT-08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Multihoming not required for ASN - </a:t>
            </a:r>
            <a:r>
              <a:rPr lang="en-GB" sz="1800"/>
              <a:t>AFPUB-2019-ASN-DRAFT02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IPv4 Inter-RIR Resource Transfers (Comprehensive Scope) - </a:t>
            </a:r>
            <a:r>
              <a:rPr lang="en-GB" sz="1800"/>
              <a:t>AFPUB-2019-IPv4-002-DRAFT01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IPv4 Inter-RIR Legacy Resource Transfers - AFPUB-2019-IPv4-001-DRAFT01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Provisions for Resource Hijacking - AFPUB-2019-GEN-001-DRAFT01</a:t>
            </a:r>
            <a:endParaRPr sz="1800"/>
          </a:p>
        </p:txBody>
      </p:sp>
      <p:sp>
        <p:nvSpPr>
          <p:cNvPr id="432" name="Google Shape;432;p62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3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Recommendations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438" name="Google Shape;438;p63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Read and Understand policies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Visit the FAQ pages on our websites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Read member support documentation on our websites</a:t>
            </a:r>
            <a:endParaRPr sz="1800"/>
          </a:p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Subscribe here </a:t>
            </a:r>
            <a:r>
              <a:rPr lang="en-GB" sz="2000" u="sng">
                <a:solidFill>
                  <a:schemeClr val="hlink"/>
                </a:solidFill>
                <a:hlinkClick r:id="rId3"/>
              </a:rPr>
              <a:t>https://lists.afrinic.net/</a:t>
            </a:r>
            <a:r>
              <a:rPr lang="en-GB" sz="2000"/>
              <a:t> </a:t>
            </a:r>
            <a:r>
              <a:rPr lang="en-GB" sz="1800"/>
              <a:t>and get engaged on mailing lists </a:t>
            </a:r>
            <a:endParaRPr sz="1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Contribute your ideas on the </a:t>
            </a:r>
            <a:r>
              <a:rPr b="1" lang="en-GB" sz="1800"/>
              <a:t>database working group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Contribute to the </a:t>
            </a:r>
            <a:r>
              <a:rPr b="1" lang="en-GB" sz="1800"/>
              <a:t>resource policy discussions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Contact: </a:t>
            </a:r>
            <a:r>
              <a:rPr b="1" lang="en-GB" sz="1800"/>
              <a:t>hostmaster@afrinic.net</a:t>
            </a:r>
            <a:endParaRPr b="1" sz="1800"/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800"/>
              <a:t>	irr@afrinic.net	</a:t>
            </a:r>
            <a:endParaRPr b="1" sz="1800"/>
          </a:p>
        </p:txBody>
      </p:sp>
      <p:sp>
        <p:nvSpPr>
          <p:cNvPr id="439" name="Google Shape;439;p63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>
            <p:ph idx="1" type="body"/>
          </p:nvPr>
        </p:nvSpPr>
        <p:spPr>
          <a:xfrm>
            <a:off x="552675" y="1049725"/>
            <a:ext cx="82797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64"/>
          <p:cNvSpPr txBox="1"/>
          <p:nvPr>
            <p:ph idx="1" type="body"/>
          </p:nvPr>
        </p:nvSpPr>
        <p:spPr>
          <a:xfrm>
            <a:off x="1049200" y="1049725"/>
            <a:ext cx="77193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25" y="1049725"/>
            <a:ext cx="3979625" cy="38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413" y="1495300"/>
            <a:ext cx="25717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675" y="1857250"/>
            <a:ext cx="1485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1925" y="1864017"/>
            <a:ext cx="3238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5875" y="1864025"/>
            <a:ext cx="8786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b="1" i="0" sz="2400" u="none" cap="none" strike="noStrike">
              <a:solidFill>
                <a:srgbClr val="97480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33333"/>
                </a:solidFill>
              </a:rPr>
              <a:t>Internet Number Resources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25" y="1566900"/>
            <a:ext cx="4349224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049" y="1842925"/>
            <a:ext cx="1485875" cy="65027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185" y="2565634"/>
            <a:ext cx="1608003" cy="739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1"/>
          <p:cNvCxnSpPr>
            <a:stCxn id="202" idx="1"/>
          </p:cNvCxnSpPr>
          <p:nvPr/>
        </p:nvCxnSpPr>
        <p:spPr>
          <a:xfrm>
            <a:off x="4995150" y="1360725"/>
            <a:ext cx="42300" cy="3163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1200" y="3468151"/>
            <a:ext cx="2333625" cy="57382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4995150" y="1193175"/>
            <a:ext cx="3624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Address Management Objectives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33333"/>
                </a:solidFill>
              </a:rPr>
              <a:t>The Number resources managed in the</a:t>
            </a:r>
            <a:r>
              <a:rPr b="1" lang="en-GB" sz="1800">
                <a:solidFill>
                  <a:srgbClr val="333333"/>
                </a:solidFill>
              </a:rPr>
              <a:t> WHOIS database. 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33333"/>
                </a:solidFill>
              </a:rPr>
              <a:t>The database uses the Routing Policy Specification Language (RFC2622)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33333"/>
                </a:solidFill>
              </a:rPr>
              <a:t>Below are some of the important</a:t>
            </a:r>
            <a:r>
              <a:rPr b="1" lang="en-GB" sz="1800">
                <a:solidFill>
                  <a:srgbClr val="333333"/>
                </a:solidFill>
              </a:rPr>
              <a:t> objects in the database: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</a:rPr>
              <a:t>INET(6)NUM</a:t>
            </a:r>
            <a:r>
              <a:rPr lang="en-GB" sz="1800">
                <a:solidFill>
                  <a:srgbClr val="333333"/>
                </a:solidFill>
              </a:rPr>
              <a:t> - Specifies a range of IP addresses (IPv4/IPv6)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</a:rPr>
              <a:t>AUT-NUM</a:t>
            </a:r>
            <a:r>
              <a:rPr lang="en-GB" sz="1800">
                <a:solidFill>
                  <a:srgbClr val="333333"/>
                </a:solidFill>
              </a:rPr>
              <a:t> - Representation of an Autonomous System Number (ASN). 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</a:rPr>
              <a:t>DOMAIN </a:t>
            </a:r>
            <a:r>
              <a:rPr lang="en-GB" sz="1800">
                <a:solidFill>
                  <a:srgbClr val="333333"/>
                </a:solidFill>
              </a:rPr>
              <a:t>- It is used for Reverse DNS delegations</a:t>
            </a:r>
            <a:endParaRPr sz="18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</a:rPr>
              <a:t>ROUTE - </a:t>
            </a:r>
            <a:r>
              <a:rPr lang="en-GB" sz="1800">
                <a:solidFill>
                  <a:srgbClr val="333333"/>
                </a:solidFill>
              </a:rPr>
              <a:t>Define an originating AS for a given IP prefix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Internet Number Resource Management</a:t>
            </a:r>
            <a:endParaRPr sz="2400">
              <a:solidFill>
                <a:srgbClr val="9748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b="0" sz="2400">
              <a:solidFill>
                <a:srgbClr val="9748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Internet Number Resources have the following states </a:t>
            </a:r>
            <a:endParaRPr b="1"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r>
              <a:rPr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These resources are available and shall be issued to resource requesters who satisfy the requirements of the applicable resource policies.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Allocated/Assigned</a:t>
            </a:r>
            <a:r>
              <a:rPr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They are registered on the AFRINIC WHOIS database to an organisation. 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r>
              <a:rPr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Not available for immediate allocations and assignments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</a:t>
            </a:r>
            <a:r>
              <a:rPr lang="en-GB" sz="2400">
                <a:solidFill>
                  <a:srgbClr val="974806"/>
                </a:solidFill>
              </a:rPr>
              <a:t>Management </a:t>
            </a:r>
            <a:r>
              <a:rPr lang="en-GB" sz="2400">
                <a:solidFill>
                  <a:srgbClr val="974806"/>
                </a:solidFill>
              </a:rPr>
              <a:t> 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I have received IP Number Resources from AFRINIC. What Next??</a:t>
            </a:r>
            <a:endParaRPr b="1" sz="1800" u="sng">
              <a:solidFill>
                <a:srgbClr val="97480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New members ensure you received an email with login credentials to </a:t>
            </a:r>
            <a:r>
              <a:rPr b="1" lang="en-GB" sz="1800"/>
              <a:t>MyAFRINIC</a:t>
            </a:r>
            <a:r>
              <a:rPr lang="en-GB" sz="1800"/>
              <a:t> portal and the </a:t>
            </a:r>
            <a:r>
              <a:rPr b="1" lang="en-GB" sz="1800"/>
              <a:t>mntner object</a:t>
            </a:r>
            <a:r>
              <a:rPr lang="en-GB" sz="1800"/>
              <a:t> and its </a:t>
            </a:r>
            <a:r>
              <a:rPr b="1" lang="en-GB" sz="1800"/>
              <a:t>password.</a:t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/>
              <a:t>-  </a:t>
            </a:r>
            <a:r>
              <a:rPr lang="en-GB" sz="1800"/>
              <a:t>Check that logins work and keep the</a:t>
            </a:r>
            <a:r>
              <a:rPr b="1" lang="en-GB" sz="1800"/>
              <a:t> mntner </a:t>
            </a:r>
            <a:r>
              <a:rPr lang="en-GB" sz="1800"/>
              <a:t>details</a:t>
            </a:r>
            <a:r>
              <a:rPr b="1" lang="en-GB" sz="1800"/>
              <a:t> safe and available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Create </a:t>
            </a:r>
            <a:r>
              <a:rPr b="1" lang="en-GB" sz="1800"/>
              <a:t>route objects</a:t>
            </a:r>
            <a:r>
              <a:rPr lang="en-GB" sz="1800"/>
              <a:t> in the IRR database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Create </a:t>
            </a:r>
            <a:r>
              <a:rPr b="1" lang="en-GB" sz="1800"/>
              <a:t>Route Origin Authorization (ROA) </a:t>
            </a:r>
            <a:r>
              <a:rPr lang="en-GB" sz="1800"/>
              <a:t>using </a:t>
            </a:r>
            <a:r>
              <a:rPr b="1" lang="en-GB" sz="1800"/>
              <a:t>RPKI </a:t>
            </a:r>
            <a:r>
              <a:rPr lang="en-GB" sz="1800"/>
              <a:t>interface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Register your </a:t>
            </a:r>
            <a:r>
              <a:rPr b="1" lang="en-GB" sz="1800"/>
              <a:t>IP usage</a:t>
            </a:r>
            <a:r>
              <a:rPr lang="en-GB" sz="1800"/>
              <a:t> in the WHOIS database.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Register your </a:t>
            </a:r>
            <a:r>
              <a:rPr b="1" lang="en-GB" sz="1800"/>
              <a:t>Reverse DNS delegation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Update the </a:t>
            </a:r>
            <a:r>
              <a:rPr b="1" lang="en-GB" sz="1800"/>
              <a:t>contact details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</a:t>
            </a:r>
            <a:r>
              <a:rPr lang="en-GB" sz="2400">
                <a:solidFill>
                  <a:srgbClr val="974806"/>
                </a:solidFill>
              </a:rPr>
              <a:t>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974806"/>
                </a:solidFill>
              </a:rPr>
              <a:t>How do I go about managing my IP resource?</a:t>
            </a:r>
            <a:endParaRPr b="1" sz="1800">
              <a:solidFill>
                <a:srgbClr val="97480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Managing your IP resources can be done through the following interfaces: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>
                <a:uFill>
                  <a:noFill/>
                </a:uFill>
                <a:hlinkClick r:id="rId3"/>
              </a:rPr>
              <a:t>https://my.afrinic.net</a:t>
            </a:r>
            <a:r>
              <a:rPr b="1" lang="en-GB" sz="1800"/>
              <a:t>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Need a person object (NIC-HDL) and password to login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/>
              <a:t>https://whois.afrinic.net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Must have the plain-text password for </a:t>
            </a:r>
            <a:r>
              <a:rPr b="1" lang="en-GB" sz="1800"/>
              <a:t>mntner </a:t>
            </a:r>
            <a:r>
              <a:rPr lang="en-GB" sz="1800"/>
              <a:t>object(s)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/>
              <a:t>E-mail to </a:t>
            </a:r>
            <a:r>
              <a:rPr b="1" lang="en-GB" sz="1800">
                <a:uFill>
                  <a:noFill/>
                </a:uFill>
                <a:hlinkClick r:id="rId4"/>
              </a:rPr>
              <a:t>auto-dbm@afrinic.net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Must have the plain-text password for </a:t>
            </a:r>
            <a:r>
              <a:rPr b="1" lang="en-GB" sz="1800"/>
              <a:t>mntner </a:t>
            </a:r>
            <a:r>
              <a:rPr lang="en-GB" sz="1800"/>
              <a:t>object(s)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1540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rPr lang="en-GB" sz="2400">
                <a:solidFill>
                  <a:srgbClr val="974806"/>
                </a:solidFill>
              </a:rPr>
              <a:t>Internet Number Resource Management</a:t>
            </a:r>
            <a:endParaRPr sz="2400">
              <a:solidFill>
                <a:srgbClr val="97480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Helvetica Neue"/>
              <a:buNone/>
            </a:pPr>
            <a:r>
              <a:t/>
            </a:r>
            <a:endParaRPr sz="2400">
              <a:solidFill>
                <a:srgbClr val="974806"/>
              </a:solidFill>
            </a:endParaRPr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049725"/>
            <a:ext cx="8520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1" lang="en-GB" sz="1800"/>
              <a:t>IPv4 Depletion:</a:t>
            </a:r>
            <a:endParaRPr b="1"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On 2nd April 2017:  Phase 1 of Soft-landing (Equivalent of a /8)</a:t>
            </a:r>
            <a:endParaRPr sz="18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Today, 27 August 2019 : ≈  4.8</a:t>
            </a: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/>
              <a:t>Million /32 IPv4 Available</a:t>
            </a:r>
            <a:endParaRPr sz="18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/>
              <a:t>Approx. 2.7 Million /32 IPv4 Available until Phase 2 (IPv4 /11)</a:t>
            </a:r>
            <a:endParaRPr sz="18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800">
                <a:solidFill>
                  <a:srgbClr val="FF0000"/>
                </a:solidFill>
              </a:rPr>
              <a:t>We estimate that AFRINIC could hit phase 2 of Soft-landing by November 2019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1304243" y="8238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S1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IS1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