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Helvetica Neue" panose="02000503000000020004" pitchFamily="2" charset="0"/>
      <p:regular r:id="rId28"/>
      <p:bold r:id="rId29"/>
      <p:italic r:id="rId30"/>
      <p:boldItalic r:id="rId31"/>
    </p:embeddedFont>
    <p:embeddedFont>
      <p:font typeface="Proxima Nova" panose="02000506030000020004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43c131f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43c131f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3124200" y="211228"/>
            <a:ext cx="5562600" cy="3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rmint-afrinic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124200" y="211228"/>
            <a:ext cx="5562600" cy="3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5045700"/>
            <a:ext cx="9144000" cy="97875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05DAC"/>
              </a:buClr>
              <a:buSzPts val="2800"/>
              <a:buFont typeface="Helvetica Neue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800"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350"/>
            </a:lvl2pPr>
            <a:lvl3pPr marL="1371600" lvl="2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24200" y="211228"/>
            <a:ext cx="5562600" cy="3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124200" y="211228"/>
            <a:ext cx="5562600" cy="3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124200" y="211228"/>
            <a:ext cx="5562600" cy="3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24200" y="211228"/>
            <a:ext cx="5562600" cy="31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5DA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Routing Security 101</a:t>
            </a:r>
            <a:endParaRPr sz="3000"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510450" y="3182300"/>
            <a:ext cx="81231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Amreesh Phokeer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Research Manager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SAFNOG-5, JNB, ZA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250" y="3291563"/>
            <a:ext cx="2070693" cy="879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hijacking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317" name="Google Shape;317;p36"/>
          <p:cNvSpPr txBox="1">
            <a:spLocks noGrp="1"/>
          </p:cNvSpPr>
          <p:nvPr>
            <p:ph type="sldNum" idx="12"/>
          </p:nvPr>
        </p:nvSpPr>
        <p:spPr>
          <a:xfrm>
            <a:off x="6553200" y="479320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18" name="Google Shape;318;p36"/>
          <p:cNvSpPr/>
          <p:nvPr/>
        </p:nvSpPr>
        <p:spPr>
          <a:xfrm>
            <a:off x="1549104" y="1876126"/>
            <a:ext cx="1056067" cy="1017431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708337" y="3620229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428162">
            <a:off x="1289766" y="352820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4510">
            <a:off x="1610744" y="2581399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/>
          <p:nvPr/>
        </p:nvSpPr>
        <p:spPr>
          <a:xfrm>
            <a:off x="2299952" y="3637324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645">
            <a:off x="2425603" y="3494894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167">
            <a:off x="2176319" y="2591383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36"/>
          <p:cNvCxnSpPr>
            <a:stCxn id="321" idx="2"/>
            <a:endCxn id="320" idx="0"/>
          </p:cNvCxnSpPr>
          <p:nvPr/>
        </p:nvCxnSpPr>
        <p:spPr>
          <a:xfrm flipH="1">
            <a:off x="1567103" y="2960809"/>
            <a:ext cx="163800" cy="584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6" name="Google Shape;326;p36"/>
          <p:cNvCxnSpPr>
            <a:stCxn id="324" idx="2"/>
            <a:endCxn id="323" idx="0"/>
          </p:cNvCxnSpPr>
          <p:nvPr/>
        </p:nvCxnSpPr>
        <p:spPr>
          <a:xfrm>
            <a:off x="2435386" y="2976804"/>
            <a:ext cx="126300" cy="52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7" name="Google Shape;327;p36"/>
          <p:cNvSpPr/>
          <p:nvPr/>
        </p:nvSpPr>
        <p:spPr>
          <a:xfrm>
            <a:off x="3876331" y="1829782"/>
            <a:ext cx="1917224" cy="1109768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6"/>
          <p:cNvCxnSpPr>
            <a:stCxn id="318" idx="6"/>
            <a:endCxn id="327" idx="2"/>
          </p:cNvCxnSpPr>
          <p:nvPr/>
        </p:nvCxnSpPr>
        <p:spPr>
          <a:xfrm rot="10800000" flipH="1">
            <a:off x="2605171" y="2384541"/>
            <a:ext cx="1277100" cy="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9" name="Google Shape;329;p36"/>
          <p:cNvSpPr/>
          <p:nvPr/>
        </p:nvSpPr>
        <p:spPr>
          <a:xfrm>
            <a:off x="6643351" y="814595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C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937314">
            <a:off x="6600166" y="1405902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36"/>
          <p:cNvCxnSpPr>
            <a:stCxn id="332" idx="1"/>
            <a:endCxn id="330" idx="1"/>
          </p:cNvCxnSpPr>
          <p:nvPr/>
        </p:nvCxnSpPr>
        <p:spPr>
          <a:xfrm rot="10800000" flipH="1">
            <a:off x="5795523" y="1709072"/>
            <a:ext cx="835200" cy="531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3" name="Google Shape;333;p36"/>
          <p:cNvSpPr txBox="1"/>
          <p:nvPr/>
        </p:nvSpPr>
        <p:spPr>
          <a:xfrm>
            <a:off x="312923" y="460538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2001:db8:1001::/48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192.0.0.0/22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6"/>
          <p:cNvSpPr txBox="1"/>
          <p:nvPr/>
        </p:nvSpPr>
        <p:spPr>
          <a:xfrm>
            <a:off x="2215472" y="460746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2001:db8:2002::/48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198.51.100.0/22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1661375" y="1609859"/>
            <a:ext cx="4881093" cy="1983347"/>
          </a:xfrm>
          <a:custGeom>
            <a:avLst/>
            <a:gdLst/>
            <a:ahLst/>
            <a:cxnLst/>
            <a:rect l="l" t="t" r="r" b="b"/>
            <a:pathLst>
              <a:path w="4881093" h="1983347" extrusionOk="0">
                <a:moveTo>
                  <a:pt x="4881093" y="0"/>
                </a:moveTo>
                <a:cubicBezTo>
                  <a:pt x="4695422" y="223234"/>
                  <a:pt x="4509752" y="446468"/>
                  <a:pt x="4134118" y="631065"/>
                </a:cubicBezTo>
                <a:cubicBezTo>
                  <a:pt x="3758484" y="815662"/>
                  <a:pt x="3140298" y="1038896"/>
                  <a:pt x="2627290" y="1107583"/>
                </a:cubicBezTo>
                <a:cubicBezTo>
                  <a:pt x="2114281" y="1176270"/>
                  <a:pt x="1429554" y="1051775"/>
                  <a:pt x="1056067" y="1043189"/>
                </a:cubicBezTo>
                <a:cubicBezTo>
                  <a:pt x="682580" y="1034603"/>
                  <a:pt x="547352" y="963770"/>
                  <a:pt x="386366" y="1056068"/>
                </a:cubicBezTo>
                <a:cubicBezTo>
                  <a:pt x="225380" y="1148366"/>
                  <a:pt x="154546" y="1442433"/>
                  <a:pt x="90152" y="1596980"/>
                </a:cubicBezTo>
                <a:cubicBezTo>
                  <a:pt x="25758" y="1751527"/>
                  <a:pt x="19318" y="1891048"/>
                  <a:pt x="0" y="1983347"/>
                </a:cubicBezTo>
              </a:path>
            </a:pathLst>
          </a:custGeom>
          <a:noFill/>
          <a:ln w="444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36"/>
          <p:cNvCxnSpPr>
            <a:stCxn id="332" idx="2"/>
            <a:endCxn id="336" idx="0"/>
          </p:cNvCxnSpPr>
          <p:nvPr/>
        </p:nvCxnSpPr>
        <p:spPr>
          <a:xfrm>
            <a:off x="4288625" y="2717502"/>
            <a:ext cx="730500" cy="72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6" name="Google Shape;336;p36"/>
          <p:cNvSpPr/>
          <p:nvPr/>
        </p:nvSpPr>
        <p:spPr>
          <a:xfrm>
            <a:off x="4527684" y="3447102"/>
            <a:ext cx="982883" cy="6166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36"/>
          <p:cNvGrpSpPr/>
          <p:nvPr/>
        </p:nvGrpSpPr>
        <p:grpSpPr>
          <a:xfrm>
            <a:off x="6253739" y="2308228"/>
            <a:ext cx="1366261" cy="995306"/>
            <a:chOff x="6640440" y="2810902"/>
            <a:chExt cx="1246458" cy="968540"/>
          </a:xfrm>
        </p:grpSpPr>
        <p:sp>
          <p:nvSpPr>
            <p:cNvPr id="338" name="Google Shape;338;p36"/>
            <p:cNvSpPr/>
            <p:nvPr/>
          </p:nvSpPr>
          <p:spPr>
            <a:xfrm>
              <a:off x="6910249" y="2811379"/>
              <a:ext cx="976649" cy="96806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 Provider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 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9" name="Google Shape;339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3529390">
              <a:off x="6714199" y="2884661"/>
              <a:ext cx="395220" cy="3952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0" name="Google Shape;340;p36"/>
          <p:cNvCxnSpPr/>
          <p:nvPr/>
        </p:nvCxnSpPr>
        <p:spPr>
          <a:xfrm>
            <a:off x="5824250" y="2394487"/>
            <a:ext cx="573914" cy="902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1" name="Google Shape;341;p36"/>
          <p:cNvSpPr/>
          <p:nvPr/>
        </p:nvSpPr>
        <p:spPr>
          <a:xfrm>
            <a:off x="7904374" y="3545010"/>
            <a:ext cx="976649" cy="968063"/>
          </a:xfrm>
          <a:prstGeom prst="ellipse">
            <a:avLst/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X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74318">
            <a:off x="7343405" y="288466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24928">
            <a:off x="7948698" y="3471565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36"/>
          <p:cNvCxnSpPr>
            <a:stCxn id="342" idx="2"/>
            <a:endCxn id="343" idx="0"/>
          </p:cNvCxnSpPr>
          <p:nvPr/>
        </p:nvCxnSpPr>
        <p:spPr>
          <a:xfrm>
            <a:off x="7671279" y="3230868"/>
            <a:ext cx="334200" cy="299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5" name="Google Shape;345;p36"/>
          <p:cNvSpPr txBox="1"/>
          <p:nvPr/>
        </p:nvSpPr>
        <p:spPr>
          <a:xfrm>
            <a:off x="6549841" y="3893722"/>
            <a:ext cx="1136850" cy="3077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192.0.2.0/24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6"/>
          <p:cNvCxnSpPr>
            <a:stCxn id="345" idx="0"/>
          </p:cNvCxnSpPr>
          <p:nvPr/>
        </p:nvCxnSpPr>
        <p:spPr>
          <a:xfrm rot="10800000" flipH="1">
            <a:off x="7118266" y="3439222"/>
            <a:ext cx="701700" cy="4545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7" name="Google Shape;347;p36"/>
          <p:cNvSpPr/>
          <p:nvPr/>
        </p:nvSpPr>
        <p:spPr>
          <a:xfrm>
            <a:off x="5704436" y="1674254"/>
            <a:ext cx="2731226" cy="1815921"/>
          </a:xfrm>
          <a:custGeom>
            <a:avLst/>
            <a:gdLst/>
            <a:ahLst/>
            <a:cxnLst/>
            <a:rect l="l" t="t" r="r" b="b"/>
            <a:pathLst>
              <a:path w="2731226" h="1815921" extrusionOk="0">
                <a:moveTo>
                  <a:pt x="1417581" y="0"/>
                </a:moveTo>
                <a:cubicBezTo>
                  <a:pt x="694217" y="301580"/>
                  <a:pt x="-29146" y="603160"/>
                  <a:pt x="905" y="734095"/>
                </a:cubicBezTo>
                <a:cubicBezTo>
                  <a:pt x="30956" y="865030"/>
                  <a:pt x="1142831" y="605307"/>
                  <a:pt x="1597885" y="785611"/>
                </a:cubicBezTo>
                <a:cubicBezTo>
                  <a:pt x="2052939" y="965915"/>
                  <a:pt x="2540189" y="1639910"/>
                  <a:pt x="2731226" y="181592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leaks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926946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a network operator who is multi-homing (2 upstream) accidentally announces routes learned from one upstream to the other upstream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Customer AS become an intermediary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Usually unintentional</a:t>
            </a:r>
            <a:endParaRPr sz="2000"/>
          </a:p>
        </p:txBody>
      </p:sp>
      <p:sp>
        <p:nvSpPr>
          <p:cNvPr id="354" name="Google Shape;354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4115261" y="213819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leaks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360" name="Google Shape;360;p38"/>
          <p:cNvSpPr txBox="1">
            <a:spLocks noGrp="1"/>
          </p:cNvSpPr>
          <p:nvPr>
            <p:ph type="sldNum" idx="12"/>
          </p:nvPr>
        </p:nvSpPr>
        <p:spPr>
          <a:xfrm>
            <a:off x="6636409" y="462903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277407" y="675312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95810">
            <a:off x="796419" y="1437578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8"/>
          <p:cNvSpPr/>
          <p:nvPr/>
        </p:nvSpPr>
        <p:spPr>
          <a:xfrm>
            <a:off x="290106" y="3454474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73088">
            <a:off x="1039560" y="3655699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8"/>
          <p:cNvSpPr/>
          <p:nvPr/>
        </p:nvSpPr>
        <p:spPr>
          <a:xfrm>
            <a:off x="2563717" y="2625733"/>
            <a:ext cx="1056067" cy="1017431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65823">
            <a:off x="2491409" y="327040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126895">
            <a:off x="2431611" y="2644437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8"/>
          <p:cNvSpPr/>
          <p:nvPr/>
        </p:nvSpPr>
        <p:spPr>
          <a:xfrm>
            <a:off x="4236943" y="1868419"/>
            <a:ext cx="1917224" cy="1109768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7366870" y="1542265"/>
            <a:ext cx="976649" cy="96806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/>
          </a:p>
        </p:txBody>
      </p:sp>
      <p:pic>
        <p:nvPicPr>
          <p:cNvPr id="370" name="Google Shape;37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86073">
            <a:off x="7132451" y="2027537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38"/>
          <p:cNvCxnSpPr>
            <a:stCxn id="368" idx="0"/>
            <a:endCxn id="370" idx="1"/>
          </p:cNvCxnSpPr>
          <p:nvPr/>
        </p:nvCxnSpPr>
        <p:spPr>
          <a:xfrm rot="10800000" flipH="1">
            <a:off x="6152569" y="2264303"/>
            <a:ext cx="983700" cy="159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2" name="Google Shape;372;p38"/>
          <p:cNvSpPr txBox="1"/>
          <p:nvPr/>
        </p:nvSpPr>
        <p:spPr>
          <a:xfrm>
            <a:off x="105542" y="4535126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2001:db8:1001::/48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192.0.0.0/22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160104" y="183678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2001:db8:2002::/48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198.51.100.0/22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38"/>
          <p:cNvCxnSpPr/>
          <p:nvPr/>
        </p:nvCxnSpPr>
        <p:spPr>
          <a:xfrm>
            <a:off x="6636409" y="2371033"/>
            <a:ext cx="499964" cy="4710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5" name="Google Shape;375;p38"/>
          <p:cNvSpPr/>
          <p:nvPr/>
        </p:nvSpPr>
        <p:spPr>
          <a:xfrm>
            <a:off x="6834404" y="2861614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2576438" y="1062941"/>
            <a:ext cx="976649" cy="968063"/>
          </a:xfrm>
          <a:prstGeom prst="ellipse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17581">
            <a:off x="2349641" y="1349362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34738">
            <a:off x="1028061" y="928002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38"/>
          <p:cNvCxnSpPr>
            <a:stCxn id="376" idx="6"/>
          </p:cNvCxnSpPr>
          <p:nvPr/>
        </p:nvCxnSpPr>
        <p:spPr>
          <a:xfrm>
            <a:off x="3553087" y="1546972"/>
            <a:ext cx="959400" cy="479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0" name="Google Shape;380;p38"/>
          <p:cNvCxnSpPr/>
          <p:nvPr/>
        </p:nvCxnSpPr>
        <p:spPr>
          <a:xfrm rot="10800000" flipH="1">
            <a:off x="4082085" y="1159344"/>
            <a:ext cx="562697" cy="6372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1" name="Google Shape;381;p38"/>
          <p:cNvSpPr/>
          <p:nvPr/>
        </p:nvSpPr>
        <p:spPr>
          <a:xfrm>
            <a:off x="4435210" y="1149966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38"/>
          <p:cNvCxnSpPr>
            <a:stCxn id="378" idx="3"/>
            <a:endCxn id="377" idx="1"/>
          </p:cNvCxnSpPr>
          <p:nvPr/>
        </p:nvCxnSpPr>
        <p:spPr>
          <a:xfrm>
            <a:off x="1401357" y="1216079"/>
            <a:ext cx="962700" cy="257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3" name="Google Shape;383;p38"/>
          <p:cNvCxnSpPr>
            <a:stCxn id="365" idx="6"/>
          </p:cNvCxnSpPr>
          <p:nvPr/>
        </p:nvCxnSpPr>
        <p:spPr>
          <a:xfrm rot="10800000" flipH="1">
            <a:off x="3619784" y="2790649"/>
            <a:ext cx="892800" cy="343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4" name="Google Shape;384;p38"/>
          <p:cNvCxnSpPr/>
          <p:nvPr/>
        </p:nvCxnSpPr>
        <p:spPr>
          <a:xfrm>
            <a:off x="4102026" y="2978187"/>
            <a:ext cx="285845" cy="3361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5" name="Google Shape;385;p38"/>
          <p:cNvSpPr/>
          <p:nvPr/>
        </p:nvSpPr>
        <p:spPr>
          <a:xfrm>
            <a:off x="4085902" y="3333911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38"/>
          <p:cNvCxnSpPr>
            <a:stCxn id="367" idx="0"/>
            <a:endCxn id="362" idx="3"/>
          </p:cNvCxnSpPr>
          <p:nvPr/>
        </p:nvCxnSpPr>
        <p:spPr>
          <a:xfrm rot="10800000">
            <a:off x="1152658" y="1752899"/>
            <a:ext cx="1320600" cy="96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7" name="Google Shape;387;p38"/>
          <p:cNvCxnSpPr>
            <a:stCxn id="366" idx="1"/>
            <a:endCxn id="364" idx="3"/>
          </p:cNvCxnSpPr>
          <p:nvPr/>
        </p:nvCxnSpPr>
        <p:spPr>
          <a:xfrm flipH="1">
            <a:off x="1425331" y="3528300"/>
            <a:ext cx="1075500" cy="264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8" name="Google Shape;388;p38"/>
          <p:cNvSpPr/>
          <p:nvPr/>
        </p:nvSpPr>
        <p:spPr>
          <a:xfrm>
            <a:off x="978794" y="2498501"/>
            <a:ext cx="6478074" cy="1725769"/>
          </a:xfrm>
          <a:custGeom>
            <a:avLst/>
            <a:gdLst/>
            <a:ahLst/>
            <a:cxnLst/>
            <a:rect l="l" t="t" r="r" b="b"/>
            <a:pathLst>
              <a:path w="6478074" h="1725769" extrusionOk="0">
                <a:moveTo>
                  <a:pt x="0" y="1725769"/>
                </a:moveTo>
                <a:cubicBezTo>
                  <a:pt x="770586" y="1438141"/>
                  <a:pt x="1541173" y="1150513"/>
                  <a:pt x="2305319" y="901522"/>
                </a:cubicBezTo>
                <a:cubicBezTo>
                  <a:pt x="3069466" y="652530"/>
                  <a:pt x="3889420" y="382074"/>
                  <a:pt x="4584879" y="231820"/>
                </a:cubicBezTo>
                <a:cubicBezTo>
                  <a:pt x="5280338" y="81566"/>
                  <a:pt x="6072390" y="47222"/>
                  <a:pt x="6478074" y="0"/>
                </a:cubicBez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 flipH="1">
            <a:off x="1644576" y="628665"/>
            <a:ext cx="562697" cy="6372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38"/>
          <p:cNvSpPr/>
          <p:nvPr/>
        </p:nvSpPr>
        <p:spPr>
          <a:xfrm>
            <a:off x="1997701" y="619287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title"/>
          </p:nvPr>
        </p:nvSpPr>
        <p:spPr>
          <a:xfrm>
            <a:off x="4115261" y="213819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leaks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396" name="Google Shape;396;p39"/>
          <p:cNvSpPr txBox="1">
            <a:spLocks noGrp="1"/>
          </p:cNvSpPr>
          <p:nvPr>
            <p:ph type="sldNum" idx="12"/>
          </p:nvPr>
        </p:nvSpPr>
        <p:spPr>
          <a:xfrm>
            <a:off x="6636409" y="462903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97" name="Google Shape;397;p39"/>
          <p:cNvSpPr/>
          <p:nvPr/>
        </p:nvSpPr>
        <p:spPr>
          <a:xfrm>
            <a:off x="277407" y="675312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95810">
            <a:off x="796419" y="1437578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/>
          <p:nvPr/>
        </p:nvSpPr>
        <p:spPr>
          <a:xfrm>
            <a:off x="290106" y="3454474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73088">
            <a:off x="1039560" y="3655699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9"/>
          <p:cNvSpPr/>
          <p:nvPr/>
        </p:nvSpPr>
        <p:spPr>
          <a:xfrm>
            <a:off x="2563717" y="2625733"/>
            <a:ext cx="1056067" cy="1017431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65823">
            <a:off x="2491409" y="327040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126895">
            <a:off x="2431611" y="2644437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9"/>
          <p:cNvSpPr/>
          <p:nvPr/>
        </p:nvSpPr>
        <p:spPr>
          <a:xfrm>
            <a:off x="4236943" y="1868419"/>
            <a:ext cx="1917224" cy="1109768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7366870" y="1542265"/>
            <a:ext cx="976649" cy="96806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/>
          </a:p>
        </p:txBody>
      </p:sp>
      <p:pic>
        <p:nvPicPr>
          <p:cNvPr id="406" name="Google Shape;40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86073">
            <a:off x="7132451" y="2027537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39"/>
          <p:cNvCxnSpPr>
            <a:stCxn id="404" idx="0"/>
            <a:endCxn id="406" idx="1"/>
          </p:cNvCxnSpPr>
          <p:nvPr/>
        </p:nvCxnSpPr>
        <p:spPr>
          <a:xfrm rot="10800000" flipH="1">
            <a:off x="6152569" y="2264303"/>
            <a:ext cx="983700" cy="159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39"/>
          <p:cNvSpPr txBox="1"/>
          <p:nvPr/>
        </p:nvSpPr>
        <p:spPr>
          <a:xfrm>
            <a:off x="105542" y="4535126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2001:db8:1001::/48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192.0.0.0/22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60104" y="183678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2001:db8:2002::/48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198.51.100.0/22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9"/>
          <p:cNvCxnSpPr/>
          <p:nvPr/>
        </p:nvCxnSpPr>
        <p:spPr>
          <a:xfrm>
            <a:off x="6636409" y="2371033"/>
            <a:ext cx="499964" cy="4710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1" name="Google Shape;411;p39"/>
          <p:cNvSpPr/>
          <p:nvPr/>
        </p:nvSpPr>
        <p:spPr>
          <a:xfrm>
            <a:off x="6834404" y="2861614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2576438" y="1062941"/>
            <a:ext cx="976649" cy="968063"/>
          </a:xfrm>
          <a:prstGeom prst="ellipse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17581">
            <a:off x="2349641" y="1349362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34738">
            <a:off x="1028061" y="928002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39"/>
          <p:cNvCxnSpPr>
            <a:stCxn id="412" idx="6"/>
          </p:cNvCxnSpPr>
          <p:nvPr/>
        </p:nvCxnSpPr>
        <p:spPr>
          <a:xfrm>
            <a:off x="3553087" y="1546972"/>
            <a:ext cx="959400" cy="479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39"/>
          <p:cNvCxnSpPr/>
          <p:nvPr/>
        </p:nvCxnSpPr>
        <p:spPr>
          <a:xfrm rot="10800000" flipH="1">
            <a:off x="4082085" y="1159344"/>
            <a:ext cx="562697" cy="6372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17" name="Google Shape;417;p39"/>
          <p:cNvSpPr/>
          <p:nvPr/>
        </p:nvSpPr>
        <p:spPr>
          <a:xfrm>
            <a:off x="4435210" y="1149966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" name="Google Shape;418;p39"/>
          <p:cNvCxnSpPr>
            <a:stCxn id="414" idx="3"/>
            <a:endCxn id="413" idx="1"/>
          </p:cNvCxnSpPr>
          <p:nvPr/>
        </p:nvCxnSpPr>
        <p:spPr>
          <a:xfrm>
            <a:off x="1401357" y="1216079"/>
            <a:ext cx="962700" cy="257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9" name="Google Shape;419;p39"/>
          <p:cNvCxnSpPr>
            <a:endCxn id="420" idx="3"/>
          </p:cNvCxnSpPr>
          <p:nvPr/>
        </p:nvCxnSpPr>
        <p:spPr>
          <a:xfrm flipH="1">
            <a:off x="1392876" y="2222620"/>
            <a:ext cx="423900" cy="16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0" name="Google Shape;420;p39"/>
          <p:cNvSpPr/>
          <p:nvPr/>
        </p:nvSpPr>
        <p:spPr>
          <a:xfrm>
            <a:off x="372086" y="2205055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39"/>
          <p:cNvCxnSpPr>
            <a:stCxn id="401" idx="6"/>
          </p:cNvCxnSpPr>
          <p:nvPr/>
        </p:nvCxnSpPr>
        <p:spPr>
          <a:xfrm rot="10800000" flipH="1">
            <a:off x="3619784" y="2790649"/>
            <a:ext cx="892800" cy="343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22" name="Google Shape;422;p39"/>
          <p:cNvCxnSpPr/>
          <p:nvPr/>
        </p:nvCxnSpPr>
        <p:spPr>
          <a:xfrm>
            <a:off x="4102026" y="2978187"/>
            <a:ext cx="285845" cy="3361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3" name="Google Shape;423;p39"/>
          <p:cNvSpPr/>
          <p:nvPr/>
        </p:nvSpPr>
        <p:spPr>
          <a:xfrm>
            <a:off x="4085902" y="3333911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39"/>
          <p:cNvCxnSpPr>
            <a:stCxn id="403" idx="0"/>
            <a:endCxn id="398" idx="3"/>
          </p:cNvCxnSpPr>
          <p:nvPr/>
        </p:nvCxnSpPr>
        <p:spPr>
          <a:xfrm rot="10800000">
            <a:off x="1152658" y="1752899"/>
            <a:ext cx="1320600" cy="96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25" name="Google Shape;425;p39"/>
          <p:cNvCxnSpPr>
            <a:stCxn id="402" idx="1"/>
            <a:endCxn id="400" idx="3"/>
          </p:cNvCxnSpPr>
          <p:nvPr/>
        </p:nvCxnSpPr>
        <p:spPr>
          <a:xfrm flipH="1">
            <a:off x="1425331" y="3528300"/>
            <a:ext cx="1075500" cy="264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6" name="Google Shape;426;p39"/>
          <p:cNvSpPr/>
          <p:nvPr/>
        </p:nvSpPr>
        <p:spPr>
          <a:xfrm>
            <a:off x="978794" y="2498501"/>
            <a:ext cx="6478074" cy="1725769"/>
          </a:xfrm>
          <a:custGeom>
            <a:avLst/>
            <a:gdLst/>
            <a:ahLst/>
            <a:cxnLst/>
            <a:rect l="l" t="t" r="r" b="b"/>
            <a:pathLst>
              <a:path w="6478074" h="1725769" extrusionOk="0">
                <a:moveTo>
                  <a:pt x="0" y="1725769"/>
                </a:moveTo>
                <a:cubicBezTo>
                  <a:pt x="770586" y="1438141"/>
                  <a:pt x="1541173" y="1150513"/>
                  <a:pt x="2305319" y="901522"/>
                </a:cubicBezTo>
                <a:cubicBezTo>
                  <a:pt x="3069466" y="652530"/>
                  <a:pt x="3889420" y="382074"/>
                  <a:pt x="4584879" y="231820"/>
                </a:cubicBezTo>
                <a:cubicBezTo>
                  <a:pt x="5280338" y="81566"/>
                  <a:pt x="6072390" y="47222"/>
                  <a:pt x="6478074" y="0"/>
                </a:cubicBez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39"/>
          <p:cNvCxnSpPr/>
          <p:nvPr/>
        </p:nvCxnSpPr>
        <p:spPr>
          <a:xfrm rot="10800000" flipH="1">
            <a:off x="1644576" y="628665"/>
            <a:ext cx="562697" cy="6372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8" name="Google Shape;428;p39"/>
          <p:cNvSpPr/>
          <p:nvPr/>
        </p:nvSpPr>
        <p:spPr>
          <a:xfrm>
            <a:off x="1997701" y="619287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>
            <a:spLocks noGrp="1"/>
          </p:cNvSpPr>
          <p:nvPr>
            <p:ph type="title"/>
          </p:nvPr>
        </p:nvSpPr>
        <p:spPr>
          <a:xfrm>
            <a:off x="4115261" y="213819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leaks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434" name="Google Shape;434;p40"/>
          <p:cNvSpPr txBox="1">
            <a:spLocks noGrp="1"/>
          </p:cNvSpPr>
          <p:nvPr>
            <p:ph type="sldNum" idx="12"/>
          </p:nvPr>
        </p:nvSpPr>
        <p:spPr>
          <a:xfrm>
            <a:off x="6636409" y="462903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277407" y="675312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95810">
            <a:off x="796419" y="1437578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0"/>
          <p:cNvSpPr/>
          <p:nvPr/>
        </p:nvSpPr>
        <p:spPr>
          <a:xfrm>
            <a:off x="290106" y="3454474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73088">
            <a:off x="1039560" y="3655699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0"/>
          <p:cNvSpPr/>
          <p:nvPr/>
        </p:nvSpPr>
        <p:spPr>
          <a:xfrm>
            <a:off x="2563717" y="2625733"/>
            <a:ext cx="1056067" cy="1017431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65823">
            <a:off x="2491409" y="327040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126895">
            <a:off x="2431611" y="2644437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/>
          <p:nvPr/>
        </p:nvSpPr>
        <p:spPr>
          <a:xfrm>
            <a:off x="4236943" y="1868419"/>
            <a:ext cx="1917224" cy="1109768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7366870" y="1542265"/>
            <a:ext cx="976649" cy="96806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/>
          </a:p>
        </p:txBody>
      </p:sp>
      <p:pic>
        <p:nvPicPr>
          <p:cNvPr id="444" name="Google Shape;4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86073">
            <a:off x="7132451" y="2027537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0"/>
          <p:cNvCxnSpPr>
            <a:stCxn id="442" idx="0"/>
            <a:endCxn id="444" idx="1"/>
          </p:cNvCxnSpPr>
          <p:nvPr/>
        </p:nvCxnSpPr>
        <p:spPr>
          <a:xfrm rot="10800000" flipH="1">
            <a:off x="6152569" y="2264303"/>
            <a:ext cx="983700" cy="159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6" name="Google Shape;446;p40"/>
          <p:cNvSpPr txBox="1"/>
          <p:nvPr/>
        </p:nvSpPr>
        <p:spPr>
          <a:xfrm>
            <a:off x="105542" y="4535126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2001:db8:1001::/48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192.0.0.0/22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0"/>
          <p:cNvSpPr txBox="1"/>
          <p:nvPr/>
        </p:nvSpPr>
        <p:spPr>
          <a:xfrm>
            <a:off x="160104" y="183678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2001:db8:2002::/48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198.51.100.0/22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0"/>
          <p:cNvCxnSpPr/>
          <p:nvPr/>
        </p:nvCxnSpPr>
        <p:spPr>
          <a:xfrm>
            <a:off x="6636409" y="2371033"/>
            <a:ext cx="499964" cy="4710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9" name="Google Shape;449;p40"/>
          <p:cNvSpPr/>
          <p:nvPr/>
        </p:nvSpPr>
        <p:spPr>
          <a:xfrm>
            <a:off x="6834404" y="2861614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0"/>
          <p:cNvSpPr/>
          <p:nvPr/>
        </p:nvSpPr>
        <p:spPr>
          <a:xfrm>
            <a:off x="2576438" y="1062941"/>
            <a:ext cx="976649" cy="968063"/>
          </a:xfrm>
          <a:prstGeom prst="ellipse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17581">
            <a:off x="2349641" y="1349362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34738">
            <a:off x="1028061" y="928002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40"/>
          <p:cNvCxnSpPr>
            <a:stCxn id="450" idx="6"/>
          </p:cNvCxnSpPr>
          <p:nvPr/>
        </p:nvCxnSpPr>
        <p:spPr>
          <a:xfrm>
            <a:off x="3553087" y="1546972"/>
            <a:ext cx="959400" cy="479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54" name="Google Shape;454;p40"/>
          <p:cNvCxnSpPr/>
          <p:nvPr/>
        </p:nvCxnSpPr>
        <p:spPr>
          <a:xfrm rot="10800000" flipH="1">
            <a:off x="4082085" y="1159344"/>
            <a:ext cx="562697" cy="6372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55" name="Google Shape;455;p40"/>
          <p:cNvSpPr/>
          <p:nvPr/>
        </p:nvSpPr>
        <p:spPr>
          <a:xfrm>
            <a:off x="4435210" y="1149966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Google Shape;456;p40"/>
          <p:cNvCxnSpPr>
            <a:stCxn id="452" idx="3"/>
            <a:endCxn id="451" idx="1"/>
          </p:cNvCxnSpPr>
          <p:nvPr/>
        </p:nvCxnSpPr>
        <p:spPr>
          <a:xfrm>
            <a:off x="1401357" y="1216079"/>
            <a:ext cx="962700" cy="257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57" name="Google Shape;457;p40"/>
          <p:cNvCxnSpPr>
            <a:endCxn id="458" idx="3"/>
          </p:cNvCxnSpPr>
          <p:nvPr/>
        </p:nvCxnSpPr>
        <p:spPr>
          <a:xfrm flipH="1">
            <a:off x="1392876" y="2222620"/>
            <a:ext cx="423900" cy="16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58" name="Google Shape;458;p40"/>
          <p:cNvSpPr/>
          <p:nvPr/>
        </p:nvSpPr>
        <p:spPr>
          <a:xfrm>
            <a:off x="372086" y="2205055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40"/>
          <p:cNvCxnSpPr>
            <a:stCxn id="439" idx="6"/>
          </p:cNvCxnSpPr>
          <p:nvPr/>
        </p:nvCxnSpPr>
        <p:spPr>
          <a:xfrm rot="10800000" flipH="1">
            <a:off x="3619784" y="2790649"/>
            <a:ext cx="892800" cy="343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60" name="Google Shape;460;p40"/>
          <p:cNvCxnSpPr/>
          <p:nvPr/>
        </p:nvCxnSpPr>
        <p:spPr>
          <a:xfrm>
            <a:off x="4102026" y="2978187"/>
            <a:ext cx="285845" cy="3361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1" name="Google Shape;461;p40"/>
          <p:cNvSpPr/>
          <p:nvPr/>
        </p:nvSpPr>
        <p:spPr>
          <a:xfrm>
            <a:off x="4085902" y="3333911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40"/>
          <p:cNvCxnSpPr>
            <a:stCxn id="441" idx="0"/>
            <a:endCxn id="436" idx="3"/>
          </p:cNvCxnSpPr>
          <p:nvPr/>
        </p:nvCxnSpPr>
        <p:spPr>
          <a:xfrm rot="10800000">
            <a:off x="1152658" y="1752899"/>
            <a:ext cx="1320600" cy="96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63" name="Google Shape;463;p40"/>
          <p:cNvCxnSpPr>
            <a:stCxn id="440" idx="1"/>
            <a:endCxn id="438" idx="3"/>
          </p:cNvCxnSpPr>
          <p:nvPr/>
        </p:nvCxnSpPr>
        <p:spPr>
          <a:xfrm flipH="1">
            <a:off x="1425331" y="3528300"/>
            <a:ext cx="1075500" cy="264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4" name="Google Shape;464;p40"/>
          <p:cNvSpPr/>
          <p:nvPr/>
        </p:nvSpPr>
        <p:spPr>
          <a:xfrm>
            <a:off x="978794" y="2498501"/>
            <a:ext cx="6478074" cy="1725769"/>
          </a:xfrm>
          <a:custGeom>
            <a:avLst/>
            <a:gdLst/>
            <a:ahLst/>
            <a:cxnLst/>
            <a:rect l="l" t="t" r="r" b="b"/>
            <a:pathLst>
              <a:path w="6478074" h="1725769" extrusionOk="0">
                <a:moveTo>
                  <a:pt x="0" y="1725769"/>
                </a:moveTo>
                <a:cubicBezTo>
                  <a:pt x="770586" y="1438141"/>
                  <a:pt x="1541173" y="1150513"/>
                  <a:pt x="2305319" y="901522"/>
                </a:cubicBezTo>
                <a:cubicBezTo>
                  <a:pt x="3069466" y="652530"/>
                  <a:pt x="3889420" y="382074"/>
                  <a:pt x="4584879" y="231820"/>
                </a:cubicBezTo>
                <a:cubicBezTo>
                  <a:pt x="5280338" y="81566"/>
                  <a:pt x="6072390" y="47222"/>
                  <a:pt x="6478074" y="0"/>
                </a:cubicBez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40"/>
          <p:cNvCxnSpPr/>
          <p:nvPr/>
        </p:nvCxnSpPr>
        <p:spPr>
          <a:xfrm rot="10800000" flipH="1">
            <a:off x="1644576" y="628665"/>
            <a:ext cx="562697" cy="6372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6" name="Google Shape;466;p40"/>
          <p:cNvSpPr/>
          <p:nvPr/>
        </p:nvSpPr>
        <p:spPr>
          <a:xfrm>
            <a:off x="1997701" y="619287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40"/>
          <p:cNvCxnSpPr/>
          <p:nvPr/>
        </p:nvCxnSpPr>
        <p:spPr>
          <a:xfrm>
            <a:off x="3465127" y="3494165"/>
            <a:ext cx="160072" cy="50256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8" name="Google Shape;468;p40"/>
          <p:cNvSpPr/>
          <p:nvPr/>
        </p:nvSpPr>
        <p:spPr>
          <a:xfrm>
            <a:off x="3135136" y="3996730"/>
            <a:ext cx="980126" cy="7232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Prefer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 routes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9" name="Google Shape;469;p40"/>
          <p:cNvGrpSpPr/>
          <p:nvPr/>
        </p:nvGrpSpPr>
        <p:grpSpPr>
          <a:xfrm>
            <a:off x="3595230" y="2821601"/>
            <a:ext cx="254814" cy="197322"/>
            <a:chOff x="6104525" y="3696640"/>
            <a:chExt cx="331440" cy="300090"/>
          </a:xfrm>
        </p:grpSpPr>
        <p:cxnSp>
          <p:nvCxnSpPr>
            <p:cNvPr id="470" name="Google Shape;470;p40"/>
            <p:cNvCxnSpPr/>
            <p:nvPr/>
          </p:nvCxnSpPr>
          <p:spPr>
            <a:xfrm>
              <a:off x="6152569" y="3696640"/>
              <a:ext cx="235352" cy="300090"/>
            </a:xfrm>
            <a:prstGeom prst="straightConnector1">
              <a:avLst/>
            </a:pr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471" name="Google Shape;471;p40"/>
            <p:cNvCxnSpPr/>
            <p:nvPr/>
          </p:nvCxnSpPr>
          <p:spPr>
            <a:xfrm rot="10800000" flipH="1">
              <a:off x="6104525" y="3720134"/>
              <a:ext cx="331440" cy="244479"/>
            </a:xfrm>
            <a:prstGeom prst="straightConnector1">
              <a:avLst/>
            </a:pr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"/>
          <p:cNvSpPr txBox="1">
            <a:spLocks noGrp="1"/>
          </p:cNvSpPr>
          <p:nvPr>
            <p:ph type="title"/>
          </p:nvPr>
        </p:nvSpPr>
        <p:spPr>
          <a:xfrm>
            <a:off x="4115261" y="213819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leaks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477" name="Google Shape;477;p41"/>
          <p:cNvSpPr txBox="1">
            <a:spLocks noGrp="1"/>
          </p:cNvSpPr>
          <p:nvPr>
            <p:ph type="sldNum" idx="12"/>
          </p:nvPr>
        </p:nvSpPr>
        <p:spPr>
          <a:xfrm>
            <a:off x="6636409" y="462903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78" name="Google Shape;478;p41"/>
          <p:cNvSpPr/>
          <p:nvPr/>
        </p:nvSpPr>
        <p:spPr>
          <a:xfrm>
            <a:off x="277407" y="675312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95810">
            <a:off x="796419" y="1437578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1"/>
          <p:cNvSpPr/>
          <p:nvPr/>
        </p:nvSpPr>
        <p:spPr>
          <a:xfrm>
            <a:off x="290106" y="3454474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73088">
            <a:off x="1039560" y="3655699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1"/>
          <p:cNvSpPr/>
          <p:nvPr/>
        </p:nvSpPr>
        <p:spPr>
          <a:xfrm>
            <a:off x="2563717" y="2625733"/>
            <a:ext cx="1056067" cy="1017431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65823">
            <a:off x="2491409" y="327040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126895">
            <a:off x="2431611" y="2644437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1"/>
          <p:cNvSpPr/>
          <p:nvPr/>
        </p:nvSpPr>
        <p:spPr>
          <a:xfrm>
            <a:off x="4236943" y="1868419"/>
            <a:ext cx="1917224" cy="1109768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1"/>
          <p:cNvSpPr/>
          <p:nvPr/>
        </p:nvSpPr>
        <p:spPr>
          <a:xfrm>
            <a:off x="7366870" y="1542265"/>
            <a:ext cx="976649" cy="96806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5D4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/>
          </a:p>
        </p:txBody>
      </p:sp>
      <p:pic>
        <p:nvPicPr>
          <p:cNvPr id="487" name="Google Shape;48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86073">
            <a:off x="7132451" y="2027537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41"/>
          <p:cNvCxnSpPr>
            <a:stCxn id="485" idx="0"/>
            <a:endCxn id="487" idx="1"/>
          </p:cNvCxnSpPr>
          <p:nvPr/>
        </p:nvCxnSpPr>
        <p:spPr>
          <a:xfrm rot="10800000" flipH="1">
            <a:off x="6152569" y="2264303"/>
            <a:ext cx="983700" cy="159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9" name="Google Shape;489;p41"/>
          <p:cNvSpPr txBox="1"/>
          <p:nvPr/>
        </p:nvSpPr>
        <p:spPr>
          <a:xfrm>
            <a:off x="105542" y="4535126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2001:db8:1001::/48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192.0.0.0/22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1"/>
          <p:cNvSpPr txBox="1"/>
          <p:nvPr/>
        </p:nvSpPr>
        <p:spPr>
          <a:xfrm>
            <a:off x="160104" y="183678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2001:db8:2002::/48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198.51.100.0/22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1"/>
          <p:cNvCxnSpPr/>
          <p:nvPr/>
        </p:nvCxnSpPr>
        <p:spPr>
          <a:xfrm>
            <a:off x="6636409" y="2371033"/>
            <a:ext cx="499964" cy="4710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1"/>
          <p:cNvSpPr/>
          <p:nvPr/>
        </p:nvSpPr>
        <p:spPr>
          <a:xfrm>
            <a:off x="6834404" y="2861614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2576438" y="1062941"/>
            <a:ext cx="976649" cy="968063"/>
          </a:xfrm>
          <a:prstGeom prst="ellipse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17581">
            <a:off x="2349641" y="1349362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634738">
            <a:off x="1028061" y="928002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41"/>
          <p:cNvCxnSpPr>
            <a:stCxn id="493" idx="6"/>
          </p:cNvCxnSpPr>
          <p:nvPr/>
        </p:nvCxnSpPr>
        <p:spPr>
          <a:xfrm>
            <a:off x="3553087" y="1546972"/>
            <a:ext cx="959400" cy="479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97" name="Google Shape;497;p41"/>
          <p:cNvCxnSpPr/>
          <p:nvPr/>
        </p:nvCxnSpPr>
        <p:spPr>
          <a:xfrm rot="10800000" flipH="1">
            <a:off x="4082085" y="1159344"/>
            <a:ext cx="562697" cy="6372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8" name="Google Shape;498;p41"/>
          <p:cNvSpPr/>
          <p:nvPr/>
        </p:nvSpPr>
        <p:spPr>
          <a:xfrm>
            <a:off x="4435210" y="1149966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p41"/>
          <p:cNvCxnSpPr>
            <a:stCxn id="495" idx="3"/>
            <a:endCxn id="494" idx="1"/>
          </p:cNvCxnSpPr>
          <p:nvPr/>
        </p:nvCxnSpPr>
        <p:spPr>
          <a:xfrm>
            <a:off x="1401357" y="1216079"/>
            <a:ext cx="962700" cy="257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0" name="Google Shape;500;p41"/>
          <p:cNvCxnSpPr>
            <a:endCxn id="501" idx="3"/>
          </p:cNvCxnSpPr>
          <p:nvPr/>
        </p:nvCxnSpPr>
        <p:spPr>
          <a:xfrm flipH="1">
            <a:off x="1392876" y="2222620"/>
            <a:ext cx="423900" cy="16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1" name="Google Shape;501;p41"/>
          <p:cNvSpPr/>
          <p:nvPr/>
        </p:nvSpPr>
        <p:spPr>
          <a:xfrm>
            <a:off x="372086" y="2205055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Leaks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41"/>
          <p:cNvCxnSpPr>
            <a:stCxn id="482" idx="6"/>
          </p:cNvCxnSpPr>
          <p:nvPr/>
        </p:nvCxnSpPr>
        <p:spPr>
          <a:xfrm rot="10800000" flipH="1">
            <a:off x="3619784" y="2790649"/>
            <a:ext cx="892800" cy="343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3" name="Google Shape;503;p41"/>
          <p:cNvCxnSpPr/>
          <p:nvPr/>
        </p:nvCxnSpPr>
        <p:spPr>
          <a:xfrm>
            <a:off x="4102026" y="2978187"/>
            <a:ext cx="285845" cy="33615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4" name="Google Shape;504;p41"/>
          <p:cNvSpPr/>
          <p:nvPr/>
        </p:nvSpPr>
        <p:spPr>
          <a:xfrm>
            <a:off x="4085902" y="3333911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41"/>
          <p:cNvCxnSpPr>
            <a:stCxn id="484" idx="0"/>
            <a:endCxn id="479" idx="3"/>
          </p:cNvCxnSpPr>
          <p:nvPr/>
        </p:nvCxnSpPr>
        <p:spPr>
          <a:xfrm rot="10800000">
            <a:off x="1152658" y="1752899"/>
            <a:ext cx="1320600" cy="96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06" name="Google Shape;506;p41"/>
          <p:cNvCxnSpPr>
            <a:stCxn id="483" idx="1"/>
            <a:endCxn id="481" idx="3"/>
          </p:cNvCxnSpPr>
          <p:nvPr/>
        </p:nvCxnSpPr>
        <p:spPr>
          <a:xfrm flipH="1">
            <a:off x="1425331" y="3528300"/>
            <a:ext cx="1075500" cy="264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7" name="Google Shape;507;p41"/>
          <p:cNvSpPr/>
          <p:nvPr/>
        </p:nvSpPr>
        <p:spPr>
          <a:xfrm>
            <a:off x="978794" y="2498501"/>
            <a:ext cx="6478074" cy="1725769"/>
          </a:xfrm>
          <a:custGeom>
            <a:avLst/>
            <a:gdLst/>
            <a:ahLst/>
            <a:cxnLst/>
            <a:rect l="l" t="t" r="r" b="b"/>
            <a:pathLst>
              <a:path w="6478074" h="1725769" extrusionOk="0">
                <a:moveTo>
                  <a:pt x="0" y="1725769"/>
                </a:moveTo>
                <a:cubicBezTo>
                  <a:pt x="770586" y="1438141"/>
                  <a:pt x="1541173" y="1150513"/>
                  <a:pt x="2305319" y="901522"/>
                </a:cubicBezTo>
                <a:cubicBezTo>
                  <a:pt x="3069466" y="652530"/>
                  <a:pt x="3889420" y="382074"/>
                  <a:pt x="4584879" y="231820"/>
                </a:cubicBezTo>
                <a:cubicBezTo>
                  <a:pt x="5280338" y="81566"/>
                  <a:pt x="6072390" y="47222"/>
                  <a:pt x="6478074" y="0"/>
                </a:cubicBezTo>
              </a:path>
            </a:pathLst>
          </a:cu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p41"/>
          <p:cNvCxnSpPr/>
          <p:nvPr/>
        </p:nvCxnSpPr>
        <p:spPr>
          <a:xfrm rot="10800000" flipH="1">
            <a:off x="1644576" y="628665"/>
            <a:ext cx="562697" cy="6372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09" name="Google Shape;509;p41"/>
          <p:cNvSpPr/>
          <p:nvPr/>
        </p:nvSpPr>
        <p:spPr>
          <a:xfrm>
            <a:off x="1997701" y="619287"/>
            <a:ext cx="1020790" cy="36272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8.8.8.0/24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41"/>
          <p:cNvCxnSpPr/>
          <p:nvPr/>
        </p:nvCxnSpPr>
        <p:spPr>
          <a:xfrm>
            <a:off x="3465127" y="3494165"/>
            <a:ext cx="160072" cy="50256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1" name="Google Shape;511;p41"/>
          <p:cNvSpPr/>
          <p:nvPr/>
        </p:nvSpPr>
        <p:spPr>
          <a:xfrm>
            <a:off x="3135136" y="3996730"/>
            <a:ext cx="980126" cy="7232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Prefer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 routes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41"/>
          <p:cNvGrpSpPr/>
          <p:nvPr/>
        </p:nvGrpSpPr>
        <p:grpSpPr>
          <a:xfrm>
            <a:off x="3595230" y="2821601"/>
            <a:ext cx="254814" cy="197322"/>
            <a:chOff x="6104525" y="3696640"/>
            <a:chExt cx="331440" cy="300090"/>
          </a:xfrm>
        </p:grpSpPr>
        <p:cxnSp>
          <p:nvCxnSpPr>
            <p:cNvPr id="513" name="Google Shape;513;p41"/>
            <p:cNvCxnSpPr/>
            <p:nvPr/>
          </p:nvCxnSpPr>
          <p:spPr>
            <a:xfrm>
              <a:off x="6152569" y="3696640"/>
              <a:ext cx="235352" cy="300090"/>
            </a:xfrm>
            <a:prstGeom prst="straightConnector1">
              <a:avLst/>
            </a:pr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cxnSp>
          <p:nvCxnSpPr>
            <p:cNvPr id="514" name="Google Shape;514;p41"/>
            <p:cNvCxnSpPr/>
            <p:nvPr/>
          </p:nvCxnSpPr>
          <p:spPr>
            <a:xfrm rot="10800000" flipH="1">
              <a:off x="6104525" y="3720134"/>
              <a:ext cx="331440" cy="244479"/>
            </a:xfrm>
            <a:prstGeom prst="straightConnector1">
              <a:avLst/>
            </a:pr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515" name="Google Shape;515;p41"/>
          <p:cNvSpPr/>
          <p:nvPr/>
        </p:nvSpPr>
        <p:spPr>
          <a:xfrm>
            <a:off x="1043189" y="1230507"/>
            <a:ext cx="6207617" cy="2401335"/>
          </a:xfrm>
          <a:custGeom>
            <a:avLst/>
            <a:gdLst/>
            <a:ahLst/>
            <a:cxnLst/>
            <a:rect l="l" t="t" r="r" b="b"/>
            <a:pathLst>
              <a:path w="6207617" h="2401335" extrusionOk="0">
                <a:moveTo>
                  <a:pt x="0" y="2401335"/>
                </a:moveTo>
                <a:cubicBezTo>
                  <a:pt x="846786" y="2360552"/>
                  <a:pt x="1693572" y="2319769"/>
                  <a:pt x="1700011" y="1963454"/>
                </a:cubicBezTo>
                <a:cubicBezTo>
                  <a:pt x="1706450" y="1607139"/>
                  <a:pt x="25757" y="578974"/>
                  <a:pt x="38636" y="263442"/>
                </a:cubicBezTo>
                <a:cubicBezTo>
                  <a:pt x="51515" y="-52090"/>
                  <a:pt x="1103290" y="-39212"/>
                  <a:pt x="1777284" y="70259"/>
                </a:cubicBezTo>
                <a:cubicBezTo>
                  <a:pt x="2451279" y="179729"/>
                  <a:pt x="3344214" y="810795"/>
                  <a:pt x="4082603" y="920265"/>
                </a:cubicBezTo>
                <a:cubicBezTo>
                  <a:pt x="4820992" y="1029735"/>
                  <a:pt x="5853448" y="761426"/>
                  <a:pt x="6207617" y="72708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2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Solutions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521" name="Google Shape;521;p4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926946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/>
              <a:t>Yes a few: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Prefix and AS-PATH filtering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RPKI, IRR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BGPSEC (now standardised)</a:t>
            </a:r>
            <a:endParaRPr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Issues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Lack of incentives for deployment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Lack of reliable data</a:t>
            </a:r>
            <a:endParaRPr sz="2000"/>
          </a:p>
        </p:txBody>
      </p:sp>
      <p:sp>
        <p:nvSpPr>
          <p:cNvPr id="522" name="Google Shape;522;p4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Build filters!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528" name="Google Shape;528;p43"/>
          <p:cNvSpPr txBox="1">
            <a:spLocks noGrp="1"/>
          </p:cNvSpPr>
          <p:nvPr>
            <p:ph type="body" idx="1"/>
          </p:nvPr>
        </p:nvSpPr>
        <p:spPr>
          <a:xfrm>
            <a:off x="457199" y="1220029"/>
            <a:ext cx="7926946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/>
              <a:t>Yes a few: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Prefix and AS-PATH filtering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RPKI, IRR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BGPSEC (now standardised)</a:t>
            </a:r>
            <a:endParaRPr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Issues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Lack of incentives for deployment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Lack of reliable data</a:t>
            </a:r>
            <a:endParaRPr sz="2000"/>
          </a:p>
        </p:txBody>
      </p:sp>
      <p:sp>
        <p:nvSpPr>
          <p:cNvPr id="529" name="Google Shape;529;p4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30" name="Google Shape;530;p43"/>
          <p:cNvSpPr txBox="1"/>
          <p:nvPr/>
        </p:nvSpPr>
        <p:spPr>
          <a:xfrm>
            <a:off x="5164012" y="857534"/>
            <a:ext cx="3567447" cy="3508653"/>
          </a:xfrm>
          <a:prstGeom prst="rect">
            <a:avLst/>
          </a:prstGeom>
          <a:noFill/>
          <a:ln w="444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Stats for 2018: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12,600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incidents (outages or route leaks)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</a:t>
            </a:r>
            <a:r>
              <a:rPr lang="en-US" sz="24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4%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ASNs were affected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2,737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ASNs were victim of a least one routing incident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1,294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networks caused routing incidents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5734229" y="4379979"/>
            <a:ext cx="1999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BGPStream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Tragedy of the commons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537" name="Google Shape;537;p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293744" cy="384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/>
              <a:t>Internet Routing: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lang="en-US" sz="2000"/>
              <a:t>Security is more often in the hands of your peers. Securing you own network does not necessarily make it more secure.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b="1"/>
              <a:t>M</a:t>
            </a:r>
            <a:r>
              <a:rPr lang="en-US" sz="2000"/>
              <a:t>utually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b="1"/>
              <a:t>	A</a:t>
            </a:r>
            <a:r>
              <a:rPr lang="en-US" sz="2000"/>
              <a:t>greed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b="1"/>
              <a:t>		N</a:t>
            </a:r>
            <a:r>
              <a:rPr lang="en-US" sz="2000"/>
              <a:t>orms for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b="1"/>
              <a:t>			R</a:t>
            </a:r>
            <a:r>
              <a:rPr lang="en-US" sz="2000"/>
              <a:t>outing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lang="en-US" b="1"/>
              <a:t>				S</a:t>
            </a:r>
            <a:r>
              <a:rPr lang="en-US" sz="2000"/>
              <a:t>ecurity</a:t>
            </a:r>
            <a:endParaRPr/>
          </a:p>
        </p:txBody>
      </p:sp>
      <p:sp>
        <p:nvSpPr>
          <p:cNvPr id="538" name="Google Shape;538;p44"/>
          <p:cNvSpPr txBox="1">
            <a:spLocks noGrp="1"/>
          </p:cNvSpPr>
          <p:nvPr>
            <p:ph type="sldNum" idx="12"/>
          </p:nvPr>
        </p:nvSpPr>
        <p:spPr>
          <a:xfrm>
            <a:off x="654849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539" name="Google Shape;53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0944" y="1390919"/>
            <a:ext cx="2633202" cy="2633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89711" y="3912071"/>
            <a:ext cx="2268560" cy="99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Principles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546" name="Google Shape;546;p45"/>
          <p:cNvSpPr txBox="1">
            <a:spLocks noGrp="1"/>
          </p:cNvSpPr>
          <p:nvPr>
            <p:ph type="body" idx="1"/>
          </p:nvPr>
        </p:nvSpPr>
        <p:spPr>
          <a:xfrm>
            <a:off x="457199" y="1063229"/>
            <a:ext cx="8339070" cy="384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/>
              <a:t>Filtering</a:t>
            </a:r>
            <a:r>
              <a:rPr lang="en-US" sz="1800"/>
              <a:t> – Prevents announcements of incorrect routing information</a:t>
            </a:r>
            <a:endParaRPr sz="1800"/>
          </a:p>
          <a:p>
            <a:pPr marL="85725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Filter your own announcements</a:t>
            </a:r>
            <a:endParaRPr sz="1800"/>
          </a:p>
          <a:p>
            <a:pPr marL="85725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Filter incoming announcements from your peers and customers</a:t>
            </a:r>
            <a:endParaRPr sz="1800"/>
          </a:p>
          <a:p>
            <a:pPr marL="85725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Filter AS-PATH</a:t>
            </a:r>
            <a:endParaRPr sz="1800"/>
          </a:p>
          <a:p>
            <a:pPr marL="85725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Build filters using IRR, RPKI</a:t>
            </a:r>
            <a:endParaRPr sz="1800"/>
          </a:p>
          <a:p>
            <a:pPr marL="85725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Big Network filters</a:t>
            </a:r>
            <a:endParaRPr sz="180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/>
              <a:t>Anti-spoofing</a:t>
            </a:r>
            <a:r>
              <a:rPr lang="en-US" sz="1800"/>
              <a:t> – Prevent traffic with spoofed source IP addresses</a:t>
            </a:r>
            <a:endParaRPr sz="1800"/>
          </a:p>
          <a:p>
            <a:pPr marL="85725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Source address validation for stub customers</a:t>
            </a:r>
            <a:endParaRPr sz="180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 b="1"/>
              <a:t>Coordination</a:t>
            </a:r>
            <a:r>
              <a:rPr lang="en-US" sz="1800"/>
              <a:t> – Facilitate global operational communication and coordination between network operators</a:t>
            </a:r>
            <a:endParaRPr sz="1800"/>
          </a:p>
          <a:p>
            <a:pPr marL="85725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Maintain up-to-date data on IRR, WHOIS, etc</a:t>
            </a:r>
            <a:endParaRPr sz="1800"/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3"/>
            </a:pPr>
            <a:r>
              <a:rPr lang="en-US" sz="1800" b="1"/>
              <a:t>Global Validation </a:t>
            </a:r>
            <a:r>
              <a:rPr lang="en-US" sz="1800"/>
              <a:t>– Facilitate validation of routing information on a global scale</a:t>
            </a:r>
            <a:endParaRPr sz="1800"/>
          </a:p>
          <a:p>
            <a:pPr marL="85725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Publish your routing policies</a:t>
            </a:r>
            <a:endParaRPr sz="1800"/>
          </a:p>
        </p:txBody>
      </p:sp>
      <p:sp>
        <p:nvSpPr>
          <p:cNvPr id="547" name="Google Shape;547;p45"/>
          <p:cNvSpPr txBox="1">
            <a:spLocks noGrp="1"/>
          </p:cNvSpPr>
          <p:nvPr>
            <p:ph type="sldNum" idx="12"/>
          </p:nvPr>
        </p:nvSpPr>
        <p:spPr>
          <a:xfrm>
            <a:off x="654849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Routing security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86177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BGP is based entirely on trust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 in-built security mechanism to validate BGP announcements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 single point of control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Work on the basis of unreliable sources of data (WHOIS, IRR, etc)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3811" y="1735337"/>
            <a:ext cx="3492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"/>
          <p:cNvSpPr/>
          <p:nvPr/>
        </p:nvSpPr>
        <p:spPr>
          <a:xfrm>
            <a:off x="0" y="-85725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0" y="-857250"/>
            <a:ext cx="471805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D1B1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4" name="Google Shape;554;p46"/>
          <p:cNvSpPr txBox="1"/>
          <p:nvPr/>
        </p:nvSpPr>
        <p:spPr>
          <a:xfrm>
            <a:off x="747713" y="1500818"/>
            <a:ext cx="3141662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for your Attention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/>
          </a:p>
        </p:txBody>
      </p:sp>
      <p:grpSp>
        <p:nvGrpSpPr>
          <p:cNvPr id="555" name="Google Shape;555;p46"/>
          <p:cNvGrpSpPr/>
          <p:nvPr/>
        </p:nvGrpSpPr>
        <p:grpSpPr>
          <a:xfrm>
            <a:off x="5229832" y="1211902"/>
            <a:ext cx="3368068" cy="2393137"/>
            <a:chOff x="5266033" y="1847850"/>
            <a:chExt cx="3377905" cy="2401236"/>
          </a:xfrm>
        </p:grpSpPr>
        <p:sp>
          <p:nvSpPr>
            <p:cNvPr id="556" name="Google Shape;556;p46"/>
            <p:cNvSpPr txBox="1"/>
            <p:nvPr/>
          </p:nvSpPr>
          <p:spPr>
            <a:xfrm>
              <a:off x="7366000" y="1847850"/>
              <a:ext cx="1082675" cy="2316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6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afrinic</a:t>
              </a:r>
              <a:br>
                <a:rPr lang="en-US" sz="1200" b="1">
                  <a:solidFill>
                    <a:srgbClr val="FF6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1200" b="1">
                  <a:solidFill>
                    <a:srgbClr val="FF6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afrinic</a:t>
              </a:r>
              <a:br>
                <a:rPr lang="en-US" sz="1200" b="1">
                  <a:solidFill>
                    <a:srgbClr val="FF6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1200" b="1">
                  <a:solidFill>
                    <a:srgbClr val="FF6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afrinic</a:t>
              </a:r>
              <a:endParaRPr sz="1200" b="1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6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afrinic</a:t>
              </a:r>
              <a:endParaRPr sz="1200" b="1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6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afrinic</a:t>
              </a:r>
              <a:endParaRPr sz="1200" b="1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FF66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afrinic</a:t>
              </a:r>
              <a:endParaRPr sz="1200" b="1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7" name="Google Shape;557;p46"/>
            <p:cNvSpPr txBox="1"/>
            <p:nvPr/>
          </p:nvSpPr>
          <p:spPr>
            <a:xfrm>
              <a:off x="7929069" y="1847888"/>
              <a:ext cx="714869" cy="2316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media</a:t>
              </a:r>
              <a:endParaRPr/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.net</a:t>
              </a:r>
              <a:endParaRPr sz="1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558" name="Google Shape;558;p46" descr="icon.ep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66033" y="1848429"/>
              <a:ext cx="431819" cy="24006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9" name="Google Shape;559;p46"/>
            <p:cNvSpPr txBox="1"/>
            <p:nvPr/>
          </p:nvSpPr>
          <p:spPr>
            <a:xfrm>
              <a:off x="5352993" y="1847888"/>
              <a:ext cx="2150976" cy="2316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twitter.com/</a:t>
              </a:r>
              <a:b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flickr.com/</a:t>
              </a:r>
              <a:endParaRPr sz="1200" b="1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marR="0" lvl="0" indent="0" algn="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facebook.com/</a:t>
              </a:r>
              <a:b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linkedin.com/company/</a:t>
              </a:r>
              <a:b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youtube.com/</a:t>
              </a:r>
              <a:b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-US" sz="1200" b="1">
                  <a:solidFill>
                    <a:srgbClr val="3F3F3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www.</a:t>
              </a:r>
              <a:endParaRPr sz="1200" b="1">
                <a:solidFill>
                  <a:srgbClr val="FF66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60" name="Google Shape;560;p4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7497344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00" y="403425"/>
            <a:ext cx="4603726" cy="2386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800" y="1006825"/>
            <a:ext cx="4084050" cy="288320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3151" y="1715448"/>
            <a:ext cx="3474525" cy="28832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hijacking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926946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a network operator impersonates another network operator (I advertise your prefix) or pretends that announced prefixes are their clients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BGP principles: More specifics and Shortest path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Malicious or unintentional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Might create outages</a:t>
            </a:r>
            <a:endParaRPr sz="2000"/>
          </a:p>
        </p:txBody>
      </p:sp>
      <p:sp>
        <p:nvSpPr>
          <p:cNvPr id="174" name="Google Shape;17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hijacking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7926946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a network operator impersonates another network operator (I advertise your prefix) or pretends that announced prefixes are their clients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BGP principles: More specifics and Shortest path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Malicious or unintentional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Might create outages</a:t>
            </a:r>
            <a:endParaRPr sz="2000"/>
          </a:p>
        </p:txBody>
      </p:sp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5846" y="2844808"/>
            <a:ext cx="41783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hijacking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1549104" y="1876126"/>
            <a:ext cx="1056067" cy="1017431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708337" y="3620229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AS 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428162">
            <a:off x="1289766" y="352820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4510">
            <a:off x="1610744" y="2581399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/>
          <p:nvPr/>
        </p:nvSpPr>
        <p:spPr>
          <a:xfrm>
            <a:off x="2299952" y="3637324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645">
            <a:off x="2425603" y="3494894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167">
            <a:off x="2176319" y="2591383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2"/>
          <p:cNvCxnSpPr>
            <a:stCxn id="192" idx="2"/>
            <a:endCxn id="191" idx="0"/>
          </p:cNvCxnSpPr>
          <p:nvPr/>
        </p:nvCxnSpPr>
        <p:spPr>
          <a:xfrm flipH="1">
            <a:off x="1567103" y="2960809"/>
            <a:ext cx="163800" cy="584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32"/>
          <p:cNvCxnSpPr>
            <a:stCxn id="195" idx="2"/>
            <a:endCxn id="194" idx="0"/>
          </p:cNvCxnSpPr>
          <p:nvPr/>
        </p:nvCxnSpPr>
        <p:spPr>
          <a:xfrm>
            <a:off x="2435386" y="2976804"/>
            <a:ext cx="126300" cy="52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8" name="Google Shape;198;p32"/>
          <p:cNvSpPr/>
          <p:nvPr/>
        </p:nvSpPr>
        <p:spPr>
          <a:xfrm>
            <a:off x="3876331" y="1829782"/>
            <a:ext cx="1917224" cy="1109768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32"/>
          <p:cNvCxnSpPr>
            <a:stCxn id="189" idx="6"/>
            <a:endCxn id="198" idx="2"/>
          </p:cNvCxnSpPr>
          <p:nvPr/>
        </p:nvCxnSpPr>
        <p:spPr>
          <a:xfrm rot="10800000" flipH="1">
            <a:off x="2605171" y="2384541"/>
            <a:ext cx="1277100" cy="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0" name="Google Shape;200;p32"/>
          <p:cNvSpPr/>
          <p:nvPr/>
        </p:nvSpPr>
        <p:spPr>
          <a:xfrm>
            <a:off x="6643351" y="814595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C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937314">
            <a:off x="6600166" y="1405902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2"/>
          <p:cNvCxnSpPr>
            <a:endCxn id="201" idx="1"/>
          </p:cNvCxnSpPr>
          <p:nvPr/>
        </p:nvCxnSpPr>
        <p:spPr>
          <a:xfrm rot="10800000" flipH="1">
            <a:off x="5795523" y="1709072"/>
            <a:ext cx="835200" cy="531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3" name="Google Shape;203;p32"/>
          <p:cNvSpPr txBox="1"/>
          <p:nvPr/>
        </p:nvSpPr>
        <p:spPr>
          <a:xfrm>
            <a:off x="312923" y="460538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2001:db8:1001::/48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192.0.0.0/22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2215472" y="460746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2001:db8:2002::/48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198.51.100.0/22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32"/>
          <p:cNvGrpSpPr/>
          <p:nvPr/>
        </p:nvGrpSpPr>
        <p:grpSpPr>
          <a:xfrm>
            <a:off x="6253739" y="2308228"/>
            <a:ext cx="1366261" cy="995306"/>
            <a:chOff x="6640440" y="2810902"/>
            <a:chExt cx="1246458" cy="968540"/>
          </a:xfrm>
        </p:grpSpPr>
        <p:sp>
          <p:nvSpPr>
            <p:cNvPr id="206" name="Google Shape;206;p32"/>
            <p:cNvSpPr/>
            <p:nvPr/>
          </p:nvSpPr>
          <p:spPr>
            <a:xfrm>
              <a:off x="6910249" y="2811379"/>
              <a:ext cx="976649" cy="96806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 Provider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 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3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3529390">
              <a:off x="6714199" y="2884661"/>
              <a:ext cx="395220" cy="3952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8" name="Google Shape;208;p32"/>
          <p:cNvCxnSpPr/>
          <p:nvPr/>
        </p:nvCxnSpPr>
        <p:spPr>
          <a:xfrm>
            <a:off x="5824250" y="2394487"/>
            <a:ext cx="573914" cy="902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9" name="Google Shape;209;p32"/>
          <p:cNvSpPr/>
          <p:nvPr/>
        </p:nvSpPr>
        <p:spPr>
          <a:xfrm>
            <a:off x="7904374" y="3545010"/>
            <a:ext cx="976649" cy="968063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X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74318">
            <a:off x="7343405" y="288466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24928">
            <a:off x="7948698" y="3471565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32"/>
          <p:cNvCxnSpPr>
            <a:stCxn id="210" idx="2"/>
            <a:endCxn id="211" idx="0"/>
          </p:cNvCxnSpPr>
          <p:nvPr/>
        </p:nvCxnSpPr>
        <p:spPr>
          <a:xfrm>
            <a:off x="7671279" y="3230868"/>
            <a:ext cx="334200" cy="299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hijacking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218" name="Google Shape;218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9" name="Google Shape;219;p33"/>
          <p:cNvSpPr/>
          <p:nvPr/>
        </p:nvSpPr>
        <p:spPr>
          <a:xfrm>
            <a:off x="1549104" y="1876126"/>
            <a:ext cx="1056067" cy="1017431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708337" y="3620229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428162">
            <a:off x="1289766" y="352820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4510">
            <a:off x="1610744" y="2581399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/>
          <p:nvPr/>
        </p:nvSpPr>
        <p:spPr>
          <a:xfrm>
            <a:off x="2299952" y="3637324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645">
            <a:off x="2425603" y="3494894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167">
            <a:off x="2176319" y="2591383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3"/>
          <p:cNvCxnSpPr>
            <a:stCxn id="222" idx="2"/>
            <a:endCxn id="221" idx="0"/>
          </p:cNvCxnSpPr>
          <p:nvPr/>
        </p:nvCxnSpPr>
        <p:spPr>
          <a:xfrm flipH="1">
            <a:off x="1567103" y="2960809"/>
            <a:ext cx="163800" cy="584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33"/>
          <p:cNvCxnSpPr>
            <a:stCxn id="225" idx="2"/>
            <a:endCxn id="224" idx="0"/>
          </p:cNvCxnSpPr>
          <p:nvPr/>
        </p:nvCxnSpPr>
        <p:spPr>
          <a:xfrm>
            <a:off x="2435386" y="2976804"/>
            <a:ext cx="126300" cy="52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28" name="Google Shape;228;p33"/>
          <p:cNvSpPr/>
          <p:nvPr/>
        </p:nvSpPr>
        <p:spPr>
          <a:xfrm>
            <a:off x="3876331" y="1829782"/>
            <a:ext cx="1917224" cy="1109768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33"/>
          <p:cNvCxnSpPr>
            <a:stCxn id="219" idx="6"/>
            <a:endCxn id="228" idx="2"/>
          </p:cNvCxnSpPr>
          <p:nvPr/>
        </p:nvCxnSpPr>
        <p:spPr>
          <a:xfrm rot="10800000" flipH="1">
            <a:off x="2605171" y="2384541"/>
            <a:ext cx="1277100" cy="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0" name="Google Shape;230;p33"/>
          <p:cNvSpPr/>
          <p:nvPr/>
        </p:nvSpPr>
        <p:spPr>
          <a:xfrm>
            <a:off x="6643351" y="814595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C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937314">
            <a:off x="6600166" y="1405902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3"/>
          <p:cNvCxnSpPr>
            <a:endCxn id="231" idx="1"/>
          </p:cNvCxnSpPr>
          <p:nvPr/>
        </p:nvCxnSpPr>
        <p:spPr>
          <a:xfrm rot="10800000" flipH="1">
            <a:off x="5795523" y="1709072"/>
            <a:ext cx="835200" cy="531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3" name="Google Shape;233;p33"/>
          <p:cNvSpPr txBox="1"/>
          <p:nvPr/>
        </p:nvSpPr>
        <p:spPr>
          <a:xfrm>
            <a:off x="312923" y="460538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2001:db8:1001::/48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192.0.0.0/22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2215472" y="460746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2001:db8:2002::/48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198.51.100.0/22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33"/>
          <p:cNvGrpSpPr/>
          <p:nvPr/>
        </p:nvGrpSpPr>
        <p:grpSpPr>
          <a:xfrm>
            <a:off x="6253739" y="2308228"/>
            <a:ext cx="1366261" cy="995306"/>
            <a:chOff x="6640440" y="2810902"/>
            <a:chExt cx="1246458" cy="968540"/>
          </a:xfrm>
        </p:grpSpPr>
        <p:sp>
          <p:nvSpPr>
            <p:cNvPr id="236" name="Google Shape;236;p33"/>
            <p:cNvSpPr/>
            <p:nvPr/>
          </p:nvSpPr>
          <p:spPr>
            <a:xfrm>
              <a:off x="6910249" y="2811379"/>
              <a:ext cx="976649" cy="96806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 Provider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 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237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3529390">
              <a:off x="6714199" y="2884661"/>
              <a:ext cx="395220" cy="3952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8" name="Google Shape;238;p33"/>
          <p:cNvCxnSpPr/>
          <p:nvPr/>
        </p:nvCxnSpPr>
        <p:spPr>
          <a:xfrm>
            <a:off x="5824250" y="2394487"/>
            <a:ext cx="573914" cy="902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39" name="Google Shape;239;p33"/>
          <p:cNvSpPr/>
          <p:nvPr/>
        </p:nvSpPr>
        <p:spPr>
          <a:xfrm>
            <a:off x="7904374" y="3545010"/>
            <a:ext cx="976649" cy="968063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X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74318">
            <a:off x="7343405" y="288466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24928">
            <a:off x="7948698" y="3471565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3"/>
          <p:cNvCxnSpPr>
            <a:stCxn id="240" idx="2"/>
            <a:endCxn id="241" idx="0"/>
          </p:cNvCxnSpPr>
          <p:nvPr/>
        </p:nvCxnSpPr>
        <p:spPr>
          <a:xfrm>
            <a:off x="7671279" y="3230868"/>
            <a:ext cx="334200" cy="299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3"/>
          <p:cNvCxnSpPr>
            <a:stCxn id="230" idx="2"/>
          </p:cNvCxnSpPr>
          <p:nvPr/>
        </p:nvCxnSpPr>
        <p:spPr>
          <a:xfrm flipH="1">
            <a:off x="1747951" y="1298627"/>
            <a:ext cx="4895400" cy="2338800"/>
          </a:xfrm>
          <a:prstGeom prst="straightConnector1">
            <a:avLst/>
          </a:prstGeom>
          <a:noFill/>
          <a:ln w="38100" cap="flat" cmpd="sng">
            <a:solidFill>
              <a:srgbClr val="00098B"/>
            </a:solidFill>
            <a:prstDash val="dash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hijacking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249" name="Google Shape;249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1549104" y="1876126"/>
            <a:ext cx="1056067" cy="1017431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708337" y="3620229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428162">
            <a:off x="1289766" y="352820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4510">
            <a:off x="1610744" y="2581399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/>
          <p:nvPr/>
        </p:nvSpPr>
        <p:spPr>
          <a:xfrm>
            <a:off x="2299952" y="3637324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645">
            <a:off x="2425603" y="3494894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167">
            <a:off x="2176319" y="2591383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34"/>
          <p:cNvCxnSpPr>
            <a:stCxn id="253" idx="2"/>
            <a:endCxn id="252" idx="0"/>
          </p:cNvCxnSpPr>
          <p:nvPr/>
        </p:nvCxnSpPr>
        <p:spPr>
          <a:xfrm flipH="1">
            <a:off x="1567103" y="2960809"/>
            <a:ext cx="163800" cy="584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8" name="Google Shape;258;p34"/>
          <p:cNvCxnSpPr>
            <a:stCxn id="256" idx="2"/>
            <a:endCxn id="255" idx="0"/>
          </p:cNvCxnSpPr>
          <p:nvPr/>
        </p:nvCxnSpPr>
        <p:spPr>
          <a:xfrm>
            <a:off x="2435386" y="2976804"/>
            <a:ext cx="126300" cy="52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34"/>
          <p:cNvSpPr/>
          <p:nvPr/>
        </p:nvSpPr>
        <p:spPr>
          <a:xfrm>
            <a:off x="3876331" y="1829782"/>
            <a:ext cx="1917224" cy="1109768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34"/>
          <p:cNvCxnSpPr>
            <a:stCxn id="250" idx="6"/>
            <a:endCxn id="259" idx="2"/>
          </p:cNvCxnSpPr>
          <p:nvPr/>
        </p:nvCxnSpPr>
        <p:spPr>
          <a:xfrm rot="10800000" flipH="1">
            <a:off x="2605171" y="2384541"/>
            <a:ext cx="1277100" cy="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1" name="Google Shape;261;p34"/>
          <p:cNvSpPr/>
          <p:nvPr/>
        </p:nvSpPr>
        <p:spPr>
          <a:xfrm>
            <a:off x="6643351" y="814595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C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937314">
            <a:off x="6600166" y="1405902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4"/>
          <p:cNvCxnSpPr>
            <a:stCxn id="264" idx="1"/>
            <a:endCxn id="262" idx="1"/>
          </p:cNvCxnSpPr>
          <p:nvPr/>
        </p:nvCxnSpPr>
        <p:spPr>
          <a:xfrm rot="10800000" flipH="1">
            <a:off x="5795523" y="1709072"/>
            <a:ext cx="835200" cy="531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34"/>
          <p:cNvSpPr txBox="1"/>
          <p:nvPr/>
        </p:nvSpPr>
        <p:spPr>
          <a:xfrm>
            <a:off x="312923" y="460538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2001:db8:1001::/48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192.0.0.0/22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2215472" y="460746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2001:db8:2002::/48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198.51.100.0/22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1661375" y="1609859"/>
            <a:ext cx="4881093" cy="1983347"/>
          </a:xfrm>
          <a:custGeom>
            <a:avLst/>
            <a:gdLst/>
            <a:ahLst/>
            <a:cxnLst/>
            <a:rect l="l" t="t" r="r" b="b"/>
            <a:pathLst>
              <a:path w="4881093" h="1983347" extrusionOk="0">
                <a:moveTo>
                  <a:pt x="4881093" y="0"/>
                </a:moveTo>
                <a:cubicBezTo>
                  <a:pt x="4695422" y="223234"/>
                  <a:pt x="4509752" y="446468"/>
                  <a:pt x="4134118" y="631065"/>
                </a:cubicBezTo>
                <a:cubicBezTo>
                  <a:pt x="3758484" y="815662"/>
                  <a:pt x="3140298" y="1038896"/>
                  <a:pt x="2627290" y="1107583"/>
                </a:cubicBezTo>
                <a:cubicBezTo>
                  <a:pt x="2114281" y="1176270"/>
                  <a:pt x="1429554" y="1051775"/>
                  <a:pt x="1056067" y="1043189"/>
                </a:cubicBezTo>
                <a:cubicBezTo>
                  <a:pt x="682580" y="1034603"/>
                  <a:pt x="547352" y="963770"/>
                  <a:pt x="386366" y="1056068"/>
                </a:cubicBezTo>
                <a:cubicBezTo>
                  <a:pt x="225380" y="1148366"/>
                  <a:pt x="154546" y="1442433"/>
                  <a:pt x="90152" y="1596980"/>
                </a:cubicBezTo>
                <a:cubicBezTo>
                  <a:pt x="25758" y="1751527"/>
                  <a:pt x="19318" y="1891048"/>
                  <a:pt x="0" y="1983347"/>
                </a:cubicBezTo>
              </a:path>
            </a:pathLst>
          </a:custGeom>
          <a:noFill/>
          <a:ln w="444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34"/>
          <p:cNvCxnSpPr>
            <a:stCxn id="264" idx="2"/>
            <a:endCxn id="268" idx="0"/>
          </p:cNvCxnSpPr>
          <p:nvPr/>
        </p:nvCxnSpPr>
        <p:spPr>
          <a:xfrm>
            <a:off x="4288625" y="2717502"/>
            <a:ext cx="730500" cy="72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68" name="Google Shape;268;p34"/>
          <p:cNvSpPr/>
          <p:nvPr/>
        </p:nvSpPr>
        <p:spPr>
          <a:xfrm>
            <a:off x="4527684" y="3447102"/>
            <a:ext cx="982883" cy="6166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34"/>
          <p:cNvGrpSpPr/>
          <p:nvPr/>
        </p:nvGrpSpPr>
        <p:grpSpPr>
          <a:xfrm>
            <a:off x="6253739" y="2308228"/>
            <a:ext cx="1366261" cy="995306"/>
            <a:chOff x="6640440" y="2810902"/>
            <a:chExt cx="1246458" cy="968540"/>
          </a:xfrm>
        </p:grpSpPr>
        <p:sp>
          <p:nvSpPr>
            <p:cNvPr id="270" name="Google Shape;270;p34"/>
            <p:cNvSpPr/>
            <p:nvPr/>
          </p:nvSpPr>
          <p:spPr>
            <a:xfrm>
              <a:off x="6910249" y="2811379"/>
              <a:ext cx="976649" cy="96806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 Provider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 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1" name="Google Shape;271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3529390">
              <a:off x="6714199" y="2884661"/>
              <a:ext cx="395220" cy="3952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2" name="Google Shape;272;p34"/>
          <p:cNvCxnSpPr/>
          <p:nvPr/>
        </p:nvCxnSpPr>
        <p:spPr>
          <a:xfrm>
            <a:off x="5824250" y="2394487"/>
            <a:ext cx="573914" cy="902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3" name="Google Shape;273;p34"/>
          <p:cNvSpPr/>
          <p:nvPr/>
        </p:nvSpPr>
        <p:spPr>
          <a:xfrm>
            <a:off x="7904374" y="3545010"/>
            <a:ext cx="976649" cy="968063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X</a:t>
            </a:r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74318">
            <a:off x="7343405" y="288466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24928">
            <a:off x="7948698" y="3471565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4"/>
          <p:cNvCxnSpPr>
            <a:stCxn id="274" idx="2"/>
            <a:endCxn id="275" idx="0"/>
          </p:cNvCxnSpPr>
          <p:nvPr/>
        </p:nvCxnSpPr>
        <p:spPr>
          <a:xfrm>
            <a:off x="7671279" y="3230868"/>
            <a:ext cx="334200" cy="299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title"/>
          </p:nvPr>
        </p:nvSpPr>
        <p:spPr>
          <a:xfrm>
            <a:off x="457199" y="355065"/>
            <a:ext cx="6091291" cy="65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62626"/>
                </a:solidFill>
              </a:rPr>
              <a:t>Route hijacking</a:t>
            </a:r>
            <a:endParaRPr sz="3200">
              <a:solidFill>
                <a:srgbClr val="262626"/>
              </a:solidFill>
            </a:endParaRPr>
          </a:p>
        </p:txBody>
      </p:sp>
      <p:sp>
        <p:nvSpPr>
          <p:cNvPr id="282" name="Google Shape;282;p35"/>
          <p:cNvSpPr txBox="1">
            <a:spLocks noGrp="1"/>
          </p:cNvSpPr>
          <p:nvPr>
            <p:ph type="sldNum" idx="12"/>
          </p:nvPr>
        </p:nvSpPr>
        <p:spPr>
          <a:xfrm>
            <a:off x="6553200" y="479320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549104" y="1876126"/>
            <a:ext cx="1056067" cy="1017431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708337" y="3620229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428162">
            <a:off x="1289766" y="352820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4510">
            <a:off x="1610744" y="2581399"/>
            <a:ext cx="395220" cy="39522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/>
          <p:nvPr/>
        </p:nvSpPr>
        <p:spPr>
          <a:xfrm>
            <a:off x="2299952" y="3637324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B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645">
            <a:off x="2425603" y="3494894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7167">
            <a:off x="2176319" y="2591383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5"/>
          <p:cNvCxnSpPr>
            <a:stCxn id="286" idx="2"/>
            <a:endCxn id="285" idx="0"/>
          </p:cNvCxnSpPr>
          <p:nvPr/>
        </p:nvCxnSpPr>
        <p:spPr>
          <a:xfrm flipH="1">
            <a:off x="1567103" y="2960809"/>
            <a:ext cx="163800" cy="5841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91" name="Google Shape;291;p35"/>
          <p:cNvCxnSpPr>
            <a:stCxn id="289" idx="2"/>
            <a:endCxn id="288" idx="0"/>
          </p:cNvCxnSpPr>
          <p:nvPr/>
        </p:nvCxnSpPr>
        <p:spPr>
          <a:xfrm>
            <a:off x="2435386" y="2976804"/>
            <a:ext cx="126300" cy="52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2" name="Google Shape;292;p35"/>
          <p:cNvSpPr/>
          <p:nvPr/>
        </p:nvSpPr>
        <p:spPr>
          <a:xfrm>
            <a:off x="3876331" y="1829782"/>
            <a:ext cx="1917224" cy="1109768"/>
          </a:xfrm>
          <a:prstGeom prst="cloud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5"/>
          <p:cNvCxnSpPr>
            <a:stCxn id="283" idx="6"/>
            <a:endCxn id="292" idx="2"/>
          </p:cNvCxnSpPr>
          <p:nvPr/>
        </p:nvCxnSpPr>
        <p:spPr>
          <a:xfrm rot="10800000" flipH="1">
            <a:off x="2605171" y="2384541"/>
            <a:ext cx="1277100" cy="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5"/>
          <p:cNvSpPr/>
          <p:nvPr/>
        </p:nvSpPr>
        <p:spPr>
          <a:xfrm>
            <a:off x="6643351" y="814595"/>
            <a:ext cx="976649" cy="968063"/>
          </a:xfrm>
          <a:prstGeom prst="ellipse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C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937314">
            <a:off x="6600166" y="1405902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5"/>
          <p:cNvCxnSpPr>
            <a:stCxn id="297" idx="1"/>
            <a:endCxn id="295" idx="1"/>
          </p:cNvCxnSpPr>
          <p:nvPr/>
        </p:nvCxnSpPr>
        <p:spPr>
          <a:xfrm rot="10800000" flipH="1">
            <a:off x="5795523" y="1709072"/>
            <a:ext cx="835200" cy="531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8" name="Google Shape;298;p35"/>
          <p:cNvSpPr txBox="1"/>
          <p:nvPr/>
        </p:nvSpPr>
        <p:spPr>
          <a:xfrm>
            <a:off x="312923" y="460538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2001:db8:1001::/48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192.0.0.0/22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2215472" y="4607467"/>
            <a:ext cx="14350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2001:db8:2002::/48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198.51.100.0/22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1661375" y="1609859"/>
            <a:ext cx="4881093" cy="1983347"/>
          </a:xfrm>
          <a:custGeom>
            <a:avLst/>
            <a:gdLst/>
            <a:ahLst/>
            <a:cxnLst/>
            <a:rect l="l" t="t" r="r" b="b"/>
            <a:pathLst>
              <a:path w="4881093" h="1983347" extrusionOk="0">
                <a:moveTo>
                  <a:pt x="4881093" y="0"/>
                </a:moveTo>
                <a:cubicBezTo>
                  <a:pt x="4695422" y="223234"/>
                  <a:pt x="4509752" y="446468"/>
                  <a:pt x="4134118" y="631065"/>
                </a:cubicBezTo>
                <a:cubicBezTo>
                  <a:pt x="3758484" y="815662"/>
                  <a:pt x="3140298" y="1038896"/>
                  <a:pt x="2627290" y="1107583"/>
                </a:cubicBezTo>
                <a:cubicBezTo>
                  <a:pt x="2114281" y="1176270"/>
                  <a:pt x="1429554" y="1051775"/>
                  <a:pt x="1056067" y="1043189"/>
                </a:cubicBezTo>
                <a:cubicBezTo>
                  <a:pt x="682580" y="1034603"/>
                  <a:pt x="547352" y="963770"/>
                  <a:pt x="386366" y="1056068"/>
                </a:cubicBezTo>
                <a:cubicBezTo>
                  <a:pt x="225380" y="1148366"/>
                  <a:pt x="154546" y="1442433"/>
                  <a:pt x="90152" y="1596980"/>
                </a:cubicBezTo>
                <a:cubicBezTo>
                  <a:pt x="25758" y="1751527"/>
                  <a:pt x="19318" y="1891048"/>
                  <a:pt x="0" y="1983347"/>
                </a:cubicBezTo>
              </a:path>
            </a:pathLst>
          </a:custGeom>
          <a:noFill/>
          <a:ln w="444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35"/>
          <p:cNvCxnSpPr>
            <a:stCxn id="297" idx="2"/>
            <a:endCxn id="301" idx="0"/>
          </p:cNvCxnSpPr>
          <p:nvPr/>
        </p:nvCxnSpPr>
        <p:spPr>
          <a:xfrm>
            <a:off x="4288625" y="2717502"/>
            <a:ext cx="730500" cy="72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1" name="Google Shape;301;p35"/>
          <p:cNvSpPr/>
          <p:nvPr/>
        </p:nvSpPr>
        <p:spPr>
          <a:xfrm>
            <a:off x="4527684" y="3447102"/>
            <a:ext cx="982883" cy="6166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35"/>
          <p:cNvGrpSpPr/>
          <p:nvPr/>
        </p:nvGrpSpPr>
        <p:grpSpPr>
          <a:xfrm>
            <a:off x="6253739" y="2308228"/>
            <a:ext cx="1366261" cy="995306"/>
            <a:chOff x="6640440" y="2810902"/>
            <a:chExt cx="1246458" cy="968540"/>
          </a:xfrm>
        </p:grpSpPr>
        <p:sp>
          <p:nvSpPr>
            <p:cNvPr id="303" name="Google Shape;303;p35"/>
            <p:cNvSpPr/>
            <p:nvPr/>
          </p:nvSpPr>
          <p:spPr>
            <a:xfrm>
              <a:off x="6910249" y="2811379"/>
              <a:ext cx="976649" cy="968063"/>
            </a:xfrm>
            <a:prstGeom prst="ellipse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 Provider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 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4" name="Google Shape;304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3529390">
              <a:off x="6714199" y="2884661"/>
              <a:ext cx="395220" cy="3952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5" name="Google Shape;305;p35"/>
          <p:cNvCxnSpPr/>
          <p:nvPr/>
        </p:nvCxnSpPr>
        <p:spPr>
          <a:xfrm>
            <a:off x="5824250" y="2394487"/>
            <a:ext cx="573914" cy="9029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6" name="Google Shape;306;p35"/>
          <p:cNvSpPr/>
          <p:nvPr/>
        </p:nvSpPr>
        <p:spPr>
          <a:xfrm>
            <a:off x="7904374" y="3545010"/>
            <a:ext cx="976649" cy="968063"/>
          </a:xfrm>
          <a:prstGeom prst="ellipse">
            <a:avLst/>
          </a:prstGeom>
          <a:gradFill>
            <a:gsLst>
              <a:gs pos="0">
                <a:srgbClr val="D13F3B"/>
              </a:gs>
              <a:gs pos="100000">
                <a:srgbClr val="FF9995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X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74318">
            <a:off x="7343405" y="2884661"/>
            <a:ext cx="395220" cy="39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24928">
            <a:off x="7948698" y="3471565"/>
            <a:ext cx="395220" cy="395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5"/>
          <p:cNvCxnSpPr>
            <a:stCxn id="307" idx="2"/>
            <a:endCxn id="308" idx="0"/>
          </p:cNvCxnSpPr>
          <p:nvPr/>
        </p:nvCxnSpPr>
        <p:spPr>
          <a:xfrm>
            <a:off x="7671279" y="3230868"/>
            <a:ext cx="334200" cy="2997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10" name="Google Shape;310;p35"/>
          <p:cNvSpPr txBox="1"/>
          <p:nvPr/>
        </p:nvSpPr>
        <p:spPr>
          <a:xfrm>
            <a:off x="6549841" y="3893722"/>
            <a:ext cx="1136850" cy="3077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192.0.2.0/24</a:t>
            </a:r>
            <a:endParaRPr sz="1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35"/>
          <p:cNvCxnSpPr>
            <a:stCxn id="310" idx="0"/>
          </p:cNvCxnSpPr>
          <p:nvPr/>
        </p:nvCxnSpPr>
        <p:spPr>
          <a:xfrm rot="10800000" flipH="1">
            <a:off x="7118266" y="3439222"/>
            <a:ext cx="701700" cy="4545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IS1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674</Words>
  <Application>Microsoft Macintosh PowerPoint</Application>
  <PresentationFormat>On-screen Show (16:9)</PresentationFormat>
  <Paragraphs>274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Proxima Nova</vt:lpstr>
      <vt:lpstr>Helvetica Neue</vt:lpstr>
      <vt:lpstr>Calibri</vt:lpstr>
      <vt:lpstr>Arial</vt:lpstr>
      <vt:lpstr>AIS15</vt:lpstr>
      <vt:lpstr>Spearmint</vt:lpstr>
      <vt:lpstr>Routing Security 101</vt:lpstr>
      <vt:lpstr>Routing security</vt:lpstr>
      <vt:lpstr>PowerPoint Presentation</vt:lpstr>
      <vt:lpstr>Route hijacking</vt:lpstr>
      <vt:lpstr>Route hijacking</vt:lpstr>
      <vt:lpstr>Route hijacking</vt:lpstr>
      <vt:lpstr>Route hijacking</vt:lpstr>
      <vt:lpstr>Route hijacking</vt:lpstr>
      <vt:lpstr>Route hijacking</vt:lpstr>
      <vt:lpstr>Route hijacking</vt:lpstr>
      <vt:lpstr>Route leaks</vt:lpstr>
      <vt:lpstr>Route leaks</vt:lpstr>
      <vt:lpstr>Route leaks</vt:lpstr>
      <vt:lpstr>Route leaks</vt:lpstr>
      <vt:lpstr>Route leaks</vt:lpstr>
      <vt:lpstr>Solutions</vt:lpstr>
      <vt:lpstr>Build filters!</vt:lpstr>
      <vt:lpstr>Tragedy of the commons</vt:lpstr>
      <vt:lpstr>Principles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Security 101</dc:title>
  <cp:lastModifiedBy>Amreesh Phokeer</cp:lastModifiedBy>
  <cp:revision>3</cp:revision>
  <dcterms:modified xsi:type="dcterms:W3CDTF">2019-08-26T12:18:48Z</dcterms:modified>
</cp:coreProperties>
</file>