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16" r:id="rId2"/>
  </p:sldMasterIdLst>
  <p:notesMasterIdLst>
    <p:notesMasterId r:id="rId21"/>
  </p:notesMasterIdLst>
  <p:handoutMasterIdLst>
    <p:handoutMasterId r:id="rId22"/>
  </p:handoutMasterIdLst>
  <p:sldIdLst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FFCC"/>
    <a:srgbClr val="FF771B"/>
    <a:srgbClr val="99FF66"/>
    <a:srgbClr val="99CCFF"/>
    <a:srgbClr val="FF66FF"/>
    <a:srgbClr val="00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64" y="-13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E29AEF-DC07-42DA-90A0-EAD7CC6EC0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79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1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1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1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7AA06D3-9E57-4A7A-BE95-2AE1B00B9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2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D54CE3-2B61-46EF-8BE5-A5788A221C1E}" type="datetime1">
              <a:rPr lang="en-GB" sz="1200" smtClean="0">
                <a:solidFill>
                  <a:srgbClr val="000000"/>
                </a:solidFill>
              </a:rPr>
              <a:pPr eaLnBrk="1" hangingPunct="1"/>
              <a:t>21/03/2017</a:t>
            </a:fld>
            <a:endParaRPr lang="en-GB" sz="1200" smtClean="0">
              <a:solidFill>
                <a:srgbClr val="000000"/>
              </a:solidFill>
            </a:endParaRP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C0C01F-A8B7-4163-B6E8-C5BC0E7C4711}" type="slidenum">
              <a:rPr lang="en-GB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GB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smtClean="0">
                <a:cs typeface="Times New Roman" pitchFamily="18" charset="0"/>
              </a:rPr>
              <a:t>Spatial correlation:</a:t>
            </a:r>
            <a:r>
              <a:rPr lang="en-US" b="1" smtClean="0">
                <a:cs typeface="Times New Roman" pitchFamily="18" charset="0"/>
                <a:sym typeface="Wingdings" pitchFamily="2" charset="2"/>
              </a:rPr>
              <a:t> modeled by variogram; </a:t>
            </a:r>
            <a:r>
              <a:rPr lang="en-GB" smtClean="0">
                <a:solidFill>
                  <a:srgbClr val="666699"/>
                </a:solidFill>
                <a:cs typeface="Times New Roman" pitchFamily="18" charset="0"/>
              </a:rPr>
              <a:t>Variogram defines how DEM error is correlated with distance</a:t>
            </a:r>
            <a:endParaRPr lang="en-US" smtClean="0">
              <a:solidFill>
                <a:srgbClr val="666699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-3175" y="1712913"/>
            <a:ext cx="9147175" cy="5143500"/>
            <a:chOff x="-2" y="1079"/>
            <a:chExt cx="5762" cy="3240"/>
          </a:xfrm>
        </p:grpSpPr>
        <p:pic>
          <p:nvPicPr>
            <p:cNvPr id="5" name="Picture 54" descr="_UN_EN_kl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7" descr="WUR-beeldstrip_PPT-template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700"/>
              <a:ext cx="5761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-2" y="1079"/>
              <a:ext cx="5762" cy="2698"/>
              <a:chOff x="0" y="1079"/>
              <a:chExt cx="5760" cy="2698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0" y="1079"/>
                <a:ext cx="5760" cy="0"/>
              </a:xfrm>
              <a:prstGeom prst="line">
                <a:avLst/>
              </a:prstGeom>
              <a:noFill/>
              <a:ln w="12700">
                <a:solidFill>
                  <a:srgbClr val="80BA6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4C78"/>
                  </a:solidFill>
                </a:endParaRPr>
              </a:p>
            </p:txBody>
          </p:sp>
          <p:sp>
            <p:nvSpPr>
              <p:cNvPr id="9" name="Line 45"/>
              <p:cNvSpPr>
                <a:spLocks noChangeShapeType="1"/>
              </p:cNvSpPr>
              <p:nvPr/>
            </p:nvSpPr>
            <p:spPr bwMode="auto">
              <a:xfrm>
                <a:off x="0" y="377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>
                  <a:solidFill>
                    <a:srgbClr val="004C78"/>
                  </a:solidFill>
                </a:endParaRPr>
              </a:p>
            </p:txBody>
          </p:sp>
        </p:grpSp>
      </p:grpSp>
      <p:sp>
        <p:nvSpPr>
          <p:cNvPr id="38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86125"/>
            <a:ext cx="8229600" cy="90487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noProof="1"/>
            </a:lvl1pPr>
          </a:lstStyle>
          <a:p>
            <a:pPr lvl="0"/>
            <a:r>
              <a:rPr lang="en-GB" noProof="1" smtClean="0"/>
              <a:t>Click to edit Master subtitle style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046163"/>
            <a:ext cx="8229600" cy="1849437"/>
          </a:xfrm>
        </p:spPr>
        <p:txBody>
          <a:bodyPr/>
          <a:lstStyle>
            <a:lvl1pPr>
              <a:defRPr sz="4400" noProof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1" smtClean="0"/>
              <a:t>Click to edit Master 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9941901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153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9888"/>
            <a:ext cx="2057400" cy="5345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9888"/>
            <a:ext cx="6019800" cy="5345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5122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001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57012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363788" y="514350"/>
            <a:ext cx="67802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800" b="1" i="1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 userDrawn="1"/>
        </p:nvSpPr>
        <p:spPr bwMode="auto">
          <a:xfrm>
            <a:off x="2311400" y="584200"/>
            <a:ext cx="6756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nl-BE" sz="1800" b="1">
              <a:solidFill>
                <a:srgbClr val="666699"/>
              </a:solidFill>
            </a:endParaRPr>
          </a:p>
        </p:txBody>
      </p:sp>
      <p:sp>
        <p:nvSpPr>
          <p:cNvPr id="4" name="Text Box 1030"/>
          <p:cNvSpPr txBox="1">
            <a:spLocks noChangeArrowheads="1"/>
          </p:cNvSpPr>
          <p:nvPr userDrawn="1"/>
        </p:nvSpPr>
        <p:spPr bwMode="auto">
          <a:xfrm>
            <a:off x="219075" y="1828800"/>
            <a:ext cx="16764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GB" sz="1000" b="1" smtClean="0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nl-BE" sz="1000" smtClean="0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9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21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9600" y="1282700"/>
            <a:ext cx="347345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450" y="1282700"/>
            <a:ext cx="347345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9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20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41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789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556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813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4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4075" y="371475"/>
            <a:ext cx="1774825" cy="604678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9600" y="371475"/>
            <a:ext cx="5172075" cy="604678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4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613" y="371475"/>
            <a:ext cx="6478587" cy="673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79600" y="1282700"/>
            <a:ext cx="7099300" cy="5135563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64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8573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995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0071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29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3112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535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9331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1" smtClean="0"/>
              <a:t>click to edit Master text styles</a:t>
            </a:r>
          </a:p>
          <a:p>
            <a:pPr lvl="1"/>
            <a:r>
              <a:rPr lang="en-GB" noProof="1" smtClean="0"/>
              <a:t>second level</a:t>
            </a:r>
          </a:p>
          <a:p>
            <a:pPr lvl="2"/>
            <a:r>
              <a:rPr lang="en-GB" noProof="1" smtClean="0"/>
              <a:t>third level</a:t>
            </a:r>
          </a:p>
          <a:p>
            <a:pPr lvl="3"/>
            <a:r>
              <a:rPr lang="en-GB" noProof="1" smtClean="0"/>
              <a:t>fourth level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9888"/>
            <a:ext cx="82296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1" smtClean="0"/>
              <a:t>click to edit Master title style</a:t>
            </a:r>
          </a:p>
        </p:txBody>
      </p:sp>
      <p:grpSp>
        <p:nvGrpSpPr>
          <p:cNvPr id="2052" name="Group 50"/>
          <p:cNvGrpSpPr>
            <a:grpSpLocks/>
          </p:cNvGrpSpPr>
          <p:nvPr/>
        </p:nvGrpSpPr>
        <p:grpSpPr bwMode="auto">
          <a:xfrm>
            <a:off x="0" y="855663"/>
            <a:ext cx="9144000" cy="6000750"/>
            <a:chOff x="0" y="539"/>
            <a:chExt cx="5760" cy="3780"/>
          </a:xfrm>
        </p:grpSpPr>
        <p:grpSp>
          <p:nvGrpSpPr>
            <p:cNvPr id="2053" name="Group 44"/>
            <p:cNvGrpSpPr>
              <a:grpSpLocks/>
            </p:cNvGrpSpPr>
            <p:nvPr/>
          </p:nvGrpSpPr>
          <p:grpSpPr bwMode="auto">
            <a:xfrm>
              <a:off x="0" y="539"/>
              <a:ext cx="5760" cy="3240"/>
              <a:chOff x="0" y="539"/>
              <a:chExt cx="5760" cy="3240"/>
            </a:xfrm>
          </p:grpSpPr>
          <p:sp>
            <p:nvSpPr>
              <p:cNvPr id="2055" name="Line 39"/>
              <p:cNvSpPr>
                <a:spLocks noChangeShapeType="1"/>
              </p:cNvSpPr>
              <p:nvPr/>
            </p:nvSpPr>
            <p:spPr bwMode="auto">
              <a:xfrm>
                <a:off x="0" y="53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4C78"/>
                  </a:solidFill>
                </a:endParaRPr>
              </a:p>
            </p:txBody>
          </p:sp>
          <p:sp>
            <p:nvSpPr>
              <p:cNvPr id="2056" name="Line 42"/>
              <p:cNvSpPr>
                <a:spLocks noChangeShapeType="1"/>
              </p:cNvSpPr>
              <p:nvPr/>
            </p:nvSpPr>
            <p:spPr bwMode="auto">
              <a:xfrm>
                <a:off x="0" y="377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>
                  <a:solidFill>
                    <a:srgbClr val="004C78"/>
                  </a:solidFill>
                </a:endParaRPr>
              </a:p>
            </p:txBody>
          </p:sp>
        </p:grpSp>
        <p:pic>
          <p:nvPicPr>
            <p:cNvPr id="2054" name="Picture 49" descr="_UN_EN_k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865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ransition/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5pPr>
      <a:lvl6pPr marL="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6pPr>
      <a:lvl7pPr marL="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7pPr>
      <a:lvl8pPr marL="1371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8pPr>
      <a:lvl9pPr marL="18288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SzPct val="75000"/>
        <a:buFont typeface="Wingdings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87613" y="371475"/>
            <a:ext cx="64785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 style du titre</a:t>
            </a:r>
          </a:p>
        </p:txBody>
      </p:sp>
      <p:pic>
        <p:nvPicPr>
          <p:cNvPr id="3075" name="Picture 6" descr="filet-degrad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3400" y="1387475"/>
            <a:ext cx="285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197100" y="1308100"/>
            <a:ext cx="66294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6699"/>
              </a:buClr>
              <a:buFont typeface="Wingdings" pitchFamily="2" charset="2"/>
              <a:buChar char="Ø"/>
              <a:defRPr/>
            </a:pPr>
            <a:endParaRPr lang="fr-FR" sz="180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666699"/>
              </a:buClr>
              <a:buFont typeface="Wingdings" pitchFamily="2" charset="2"/>
              <a:buChar char="v"/>
              <a:defRPr/>
            </a:pPr>
            <a:endParaRPr lang="fr-FR" sz="1800">
              <a:solidFill>
                <a:srgbClr val="666699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666699"/>
              </a:buClr>
              <a:buFont typeface="Wingdings" pitchFamily="2" charset="2"/>
              <a:buChar char="v"/>
              <a:defRPr/>
            </a:pPr>
            <a:endParaRPr lang="fr-FR" sz="1800">
              <a:solidFill>
                <a:srgbClr val="666699"/>
              </a:solidFill>
            </a:endParaRPr>
          </a:p>
        </p:txBody>
      </p:sp>
      <p:sp>
        <p:nvSpPr>
          <p:cNvPr id="307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9600" y="1282700"/>
            <a:ext cx="70993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064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666699"/>
          </a:solidFill>
          <a:latin typeface="Verdan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b="1">
          <a:solidFill>
            <a:srgbClr val="666699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rgbClr val="666699"/>
          </a:solidFill>
          <a:latin typeface="+mn-lt"/>
          <a:ea typeface="ＭＳ Ｐゴシック" pitchFamily="-65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666699"/>
          </a:solidFill>
          <a:latin typeface="+mn-lt"/>
          <a:ea typeface="ＭＳ Ｐゴシック" pitchFamily="-65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666699"/>
          </a:solidFill>
          <a:latin typeface="+mn-lt"/>
          <a:ea typeface="ＭＳ Ｐゴシック" pitchFamily="-65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o"/>
        <a:defRPr sz="1400">
          <a:solidFill>
            <a:srgbClr val="666699"/>
          </a:solidFill>
          <a:latin typeface="+mn-lt"/>
          <a:ea typeface="ＭＳ Ｐゴシック" pitchFamily="-65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rgbClr val="666699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rgbClr val="666699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rgbClr val="666699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rgbClr val="666699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PowerPoint_97-2003_Presentation1.ppt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474787"/>
          </a:xfrm>
        </p:spPr>
        <p:txBody>
          <a:bodyPr/>
          <a:lstStyle/>
          <a:p>
            <a:r>
              <a:rPr lang="en-GB" sz="3600" smtClean="0">
                <a:solidFill>
                  <a:srgbClr val="FFFF00"/>
                </a:solidFill>
              </a:rPr>
              <a:t>Brief look at three real-world uncertainty propagation case studies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2490787"/>
          </a:xfrm>
        </p:spPr>
        <p:txBody>
          <a:bodyPr/>
          <a:lstStyle/>
          <a:p>
            <a:r>
              <a:rPr lang="en-GB" smtClean="0"/>
              <a:t>Pesticide leaching in soil</a:t>
            </a:r>
          </a:p>
          <a:p>
            <a:r>
              <a:rPr lang="en-GB" smtClean="0"/>
              <a:t>Streamline network derivation from a digital elevation model</a:t>
            </a:r>
          </a:p>
          <a:p>
            <a:r>
              <a:rPr lang="en-GB" smtClean="0"/>
              <a:t>Geometric correction of airborne imagery</a:t>
            </a:r>
          </a:p>
        </p:txBody>
      </p:sp>
    </p:spTree>
    <p:extLst>
      <p:ext uri="{BB962C8B-B14F-4D97-AF65-F5344CB8AC3E}">
        <p14:creationId xmlns:p14="http://schemas.microsoft.com/office/powerpoint/2010/main" val="4122711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507413" cy="1330325"/>
          </a:xfrm>
        </p:spPr>
        <p:txBody>
          <a:bodyPr/>
          <a:lstStyle/>
          <a:p>
            <a:r>
              <a:rPr lang="en-GB" sz="3600" smtClean="0">
                <a:solidFill>
                  <a:srgbClr val="FFFF00"/>
                </a:solidFill>
              </a:rPr>
              <a:t>100 realisations of stream network and error box plots for curvature classes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1790700"/>
            <a:ext cx="4910137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063" y="1790700"/>
            <a:ext cx="30861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5" name="Group 26"/>
          <p:cNvGrpSpPr>
            <a:grpSpLocks/>
          </p:cNvGrpSpPr>
          <p:nvPr/>
        </p:nvGrpSpPr>
        <p:grpSpPr bwMode="auto">
          <a:xfrm>
            <a:off x="4572000" y="5589588"/>
            <a:ext cx="4494213" cy="1525587"/>
            <a:chOff x="4572000" y="5589241"/>
            <a:chExt cx="4494727" cy="1526405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5940582" y="5589241"/>
              <a:ext cx="503296" cy="568630"/>
            </a:xfrm>
            <a:prstGeom prst="straightConnector1">
              <a:avLst/>
            </a:prstGeom>
            <a:ln w="50800" cap="rnd">
              <a:solidFill>
                <a:srgbClr val="FF0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967" name="TextBox 12"/>
            <p:cNvSpPr txBox="1">
              <a:spLocks noChangeArrowheads="1"/>
            </p:cNvSpPr>
            <p:nvPr/>
          </p:nvSpPr>
          <p:spPr bwMode="auto">
            <a:xfrm>
              <a:off x="5304959" y="6157461"/>
              <a:ext cx="1439818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FF0000"/>
                  </a:solidFill>
                  <a:latin typeface="News Gothic" pitchFamily="34" charset="0"/>
                </a:rPr>
                <a:t>concave</a:t>
              </a:r>
            </a:p>
          </p:txBody>
        </p:sp>
        <p:sp>
          <p:nvSpPr>
            <p:cNvPr id="40968" name="TextBox 15"/>
            <p:cNvSpPr txBox="1">
              <a:spLocks noChangeArrowheads="1"/>
            </p:cNvSpPr>
            <p:nvPr/>
          </p:nvSpPr>
          <p:spPr bwMode="auto">
            <a:xfrm>
              <a:off x="7123242" y="6158821"/>
              <a:ext cx="1244251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FF0000"/>
                  </a:solidFill>
                  <a:latin typeface="News Gothic" pitchFamily="34" charset="0"/>
                </a:rPr>
                <a:t>convex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7752127" y="5589241"/>
              <a:ext cx="220687" cy="568630"/>
            </a:xfrm>
            <a:prstGeom prst="straightConnector1">
              <a:avLst/>
            </a:prstGeom>
            <a:ln w="50800" cap="rnd">
              <a:solidFill>
                <a:srgbClr val="FF0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Block Arc 21"/>
            <p:cNvSpPr/>
            <p:nvPr/>
          </p:nvSpPr>
          <p:spPr bwMode="auto">
            <a:xfrm>
              <a:off x="8455469" y="6172165"/>
              <a:ext cx="611258" cy="943481"/>
            </a:xfrm>
            <a:prstGeom prst="blockArc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 sz="2400">
                <a:solidFill>
                  <a:srgbClr val="004C78"/>
                </a:solidFill>
                <a:latin typeface="News Gothic" pitchFamily="34" charset="0"/>
              </a:endParaRPr>
            </a:p>
          </p:txBody>
        </p:sp>
        <p:sp>
          <p:nvSpPr>
            <p:cNvPr id="24" name="Block Arc 23"/>
            <p:cNvSpPr/>
            <p:nvPr/>
          </p:nvSpPr>
          <p:spPr bwMode="auto">
            <a:xfrm rot="10800000">
              <a:off x="4572000" y="5736957"/>
              <a:ext cx="611258" cy="943481"/>
            </a:xfrm>
            <a:prstGeom prst="blockArc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 sz="2400">
                <a:solidFill>
                  <a:srgbClr val="004C78"/>
                </a:solidFill>
                <a:latin typeface="News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13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665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6632575" y="4367213"/>
            <a:ext cx="2386013" cy="2336800"/>
            <a:chOff x="6847944" y="4597908"/>
            <a:chExt cx="2384779" cy="2336726"/>
          </a:xfrm>
        </p:grpSpPr>
        <p:pic>
          <p:nvPicPr>
            <p:cNvPr id="41988" name="Picture 4" descr="WorldSimpler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944" y="4597908"/>
              <a:ext cx="2299515" cy="2336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7506848" y="5263201"/>
              <a:ext cx="15898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Verdana" pitchFamily="34" charset="0"/>
                </a:rPr>
                <a:t>Italy</a:t>
              </a:r>
            </a:p>
          </p:txBody>
        </p:sp>
        <p:sp>
          <p:nvSpPr>
            <p:cNvPr id="41990" name="Text Box 9"/>
            <p:cNvSpPr txBox="1">
              <a:spLocks noChangeArrowheads="1"/>
            </p:cNvSpPr>
            <p:nvPr/>
          </p:nvSpPr>
          <p:spPr bwMode="auto">
            <a:xfrm>
              <a:off x="7780081" y="5853532"/>
              <a:ext cx="14526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Study area</a:t>
              </a:r>
            </a:p>
          </p:txBody>
        </p:sp>
        <p:sp>
          <p:nvSpPr>
            <p:cNvPr id="41991" name="Rectangle 11"/>
            <p:cNvSpPr>
              <a:spLocks noChangeArrowheads="1"/>
            </p:cNvSpPr>
            <p:nvPr/>
          </p:nvSpPr>
          <p:spPr bwMode="auto">
            <a:xfrm>
              <a:off x="8547796" y="5819565"/>
              <a:ext cx="54405" cy="106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992" name="Rectangle 12"/>
            <p:cNvSpPr>
              <a:spLocks noChangeArrowheads="1"/>
            </p:cNvSpPr>
            <p:nvPr/>
          </p:nvSpPr>
          <p:spPr bwMode="auto">
            <a:xfrm>
              <a:off x="8547796" y="5819565"/>
              <a:ext cx="54405" cy="106587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4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49238"/>
            <a:ext cx="6462712" cy="903287"/>
          </a:xfrm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/>
            </a:r>
            <a:br>
              <a:rPr lang="en-US" smtClean="0">
                <a:ea typeface="ＭＳ Ｐゴシック"/>
                <a:cs typeface="ＭＳ Ｐゴシック"/>
              </a:rPr>
            </a:br>
            <a:r>
              <a:rPr lang="en-US" sz="2200" smtClean="0">
                <a:ea typeface="ＭＳ Ｐゴシック"/>
                <a:cs typeface="ＭＳ Ｐゴシック"/>
              </a:rPr>
              <a:t>Geometric correction with an elevation map (DEM)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 rot="-5400000">
            <a:off x="1519238" y="2647950"/>
            <a:ext cx="381000" cy="152400"/>
          </a:xfrm>
          <a:prstGeom prst="triangle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050" y="1430338"/>
            <a:ext cx="238601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4" descr="SRTMMa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028" t="2579" r="34998" b="1723"/>
          <a:stretch>
            <a:fillRect/>
          </a:stretch>
        </p:blipFill>
        <p:spPr bwMode="auto">
          <a:xfrm>
            <a:off x="2390775" y="1398588"/>
            <a:ext cx="2101850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 descr="Resample_Preview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6063" y="1700213"/>
            <a:ext cx="37306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162425" y="1373188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2500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173538" y="2305050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2000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154488" y="3284538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1500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049713" y="620712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152900" y="4264025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1000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122738" y="5262563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500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4056063" y="115252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Height (m)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838700" y="2124075"/>
            <a:ext cx="466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818063" y="3960813"/>
            <a:ext cx="466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4835525" y="5807075"/>
            <a:ext cx="466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7"/>
          <p:cNvSpPr>
            <a:spLocks noChangeArrowheads="1"/>
          </p:cNvSpPr>
          <p:nvPr/>
        </p:nvSpPr>
        <p:spPr bwMode="auto">
          <a:xfrm>
            <a:off x="-293688" y="-371475"/>
            <a:ext cx="9715501" cy="7229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35" name="Text Box 99"/>
          <p:cNvSpPr txBox="1">
            <a:spLocks noChangeArrowheads="1"/>
          </p:cNvSpPr>
          <p:nvPr/>
        </p:nvSpPr>
        <p:spPr bwMode="auto">
          <a:xfrm>
            <a:off x="6967538" y="0"/>
            <a:ext cx="23336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Uncertainty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Propagation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Analysis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000" i="1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04775" y="1865313"/>
            <a:ext cx="6565900" cy="4729162"/>
          </a:xfrm>
          <a:prstGeom prst="rect">
            <a:avLst/>
          </a:prstGeom>
          <a:solidFill>
            <a:srgbClr val="F7FB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04775" y="6321425"/>
            <a:ext cx="8308975" cy="1588"/>
          </a:xfrm>
          <a:prstGeom prst="line">
            <a:avLst/>
          </a:prstGeom>
          <a:noFill/>
          <a:ln w="127000">
            <a:solidFill>
              <a:srgbClr val="DCEF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309563" y="4138613"/>
            <a:ext cx="615950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182938" y="2865438"/>
            <a:ext cx="614362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3182938" y="5502275"/>
            <a:ext cx="614362" cy="544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3182938" y="4138613"/>
            <a:ext cx="614362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1998663" y="2957513"/>
            <a:ext cx="41116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1071563" y="44450"/>
            <a:ext cx="927100" cy="365125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974725" y="1409700"/>
            <a:ext cx="307975" cy="274638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1382713" y="1408113"/>
            <a:ext cx="306387" cy="2746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328613" y="649288"/>
            <a:ext cx="1743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Sample</a:t>
            </a:r>
            <a:br>
              <a:rPr lang="en-US" sz="13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3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from PDF</a:t>
            </a:r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1793875" y="1408113"/>
            <a:ext cx="307975" cy="2746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2411413" y="46038"/>
            <a:ext cx="922337" cy="3635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8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2306638" y="1409700"/>
            <a:ext cx="307975" cy="274638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2716213" y="1417638"/>
            <a:ext cx="307975" cy="2746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3128963" y="1408113"/>
            <a:ext cx="306387" cy="2746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52" name="Oval 19"/>
          <p:cNvSpPr>
            <a:spLocks noChangeArrowheads="1"/>
          </p:cNvSpPr>
          <p:nvPr/>
        </p:nvSpPr>
        <p:spPr bwMode="auto">
          <a:xfrm>
            <a:off x="1382713" y="774700"/>
            <a:ext cx="306387" cy="271463"/>
          </a:xfrm>
          <a:prstGeom prst="ellipse">
            <a:avLst/>
          </a:prstGeom>
          <a:solidFill>
            <a:srgbClr val="F0F3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53" name="Oval 20"/>
          <p:cNvSpPr>
            <a:spLocks noChangeArrowheads="1"/>
          </p:cNvSpPr>
          <p:nvPr/>
        </p:nvSpPr>
        <p:spPr bwMode="auto">
          <a:xfrm>
            <a:off x="2716213" y="774700"/>
            <a:ext cx="307975" cy="271463"/>
          </a:xfrm>
          <a:prstGeom prst="ellipse">
            <a:avLst/>
          </a:prstGeom>
          <a:solidFill>
            <a:srgbClr val="F0F3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54" name="Oval 21"/>
          <p:cNvSpPr>
            <a:spLocks noChangeArrowheads="1"/>
          </p:cNvSpPr>
          <p:nvPr/>
        </p:nvSpPr>
        <p:spPr bwMode="auto">
          <a:xfrm>
            <a:off x="2008188" y="4230688"/>
            <a:ext cx="41116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55" name="Oval 22"/>
          <p:cNvSpPr>
            <a:spLocks noChangeArrowheads="1"/>
          </p:cNvSpPr>
          <p:nvPr/>
        </p:nvSpPr>
        <p:spPr bwMode="auto">
          <a:xfrm>
            <a:off x="1998663" y="5594350"/>
            <a:ext cx="4111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44056" name="AutoShape 23"/>
          <p:cNvCxnSpPr>
            <a:cxnSpLocks noChangeShapeType="1"/>
            <a:stCxn id="44044" idx="2"/>
            <a:endCxn id="44055" idx="1"/>
          </p:cNvCxnSpPr>
          <p:nvPr/>
        </p:nvCxnSpPr>
        <p:spPr bwMode="auto">
          <a:xfrm>
            <a:off x="1128713" y="1684338"/>
            <a:ext cx="930275" cy="396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7" name="AutoShape 24"/>
          <p:cNvCxnSpPr>
            <a:cxnSpLocks noChangeShapeType="1"/>
            <a:stCxn id="44045" idx="2"/>
            <a:endCxn id="44054" idx="1"/>
          </p:cNvCxnSpPr>
          <p:nvPr/>
        </p:nvCxnSpPr>
        <p:spPr bwMode="auto">
          <a:xfrm>
            <a:off x="1536700" y="1682750"/>
            <a:ext cx="531813" cy="260191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8" name="AutoShape 25"/>
          <p:cNvCxnSpPr>
            <a:cxnSpLocks noChangeShapeType="1"/>
            <a:stCxn id="44047" idx="2"/>
            <a:endCxn id="44042" idx="1"/>
          </p:cNvCxnSpPr>
          <p:nvPr/>
        </p:nvCxnSpPr>
        <p:spPr bwMode="auto">
          <a:xfrm>
            <a:off x="1947863" y="1682750"/>
            <a:ext cx="111125" cy="13287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9" name="AutoShape 26"/>
          <p:cNvCxnSpPr>
            <a:cxnSpLocks noChangeShapeType="1"/>
            <a:stCxn id="44049" idx="2"/>
            <a:endCxn id="44042" idx="7"/>
          </p:cNvCxnSpPr>
          <p:nvPr/>
        </p:nvCxnSpPr>
        <p:spPr bwMode="auto">
          <a:xfrm flipH="1">
            <a:off x="2349500" y="1684338"/>
            <a:ext cx="111125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0" name="AutoShape 27"/>
          <p:cNvCxnSpPr>
            <a:cxnSpLocks noChangeShapeType="1"/>
            <a:stCxn id="44050" idx="2"/>
            <a:endCxn id="44054" idx="7"/>
          </p:cNvCxnSpPr>
          <p:nvPr/>
        </p:nvCxnSpPr>
        <p:spPr bwMode="auto">
          <a:xfrm flipH="1">
            <a:off x="2359025" y="1692275"/>
            <a:ext cx="511175" cy="2592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1" name="AutoShape 28"/>
          <p:cNvCxnSpPr>
            <a:cxnSpLocks noChangeShapeType="1"/>
            <a:stCxn id="44051" idx="2"/>
            <a:endCxn id="44055" idx="7"/>
          </p:cNvCxnSpPr>
          <p:nvPr/>
        </p:nvCxnSpPr>
        <p:spPr bwMode="auto">
          <a:xfrm flipH="1">
            <a:off x="2349500" y="1682750"/>
            <a:ext cx="933450" cy="39639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2" name="AutoShape 29"/>
          <p:cNvCxnSpPr>
            <a:cxnSpLocks noChangeShapeType="1"/>
            <a:stCxn id="44038" idx="3"/>
            <a:endCxn id="44042" idx="2"/>
          </p:cNvCxnSpPr>
          <p:nvPr/>
        </p:nvCxnSpPr>
        <p:spPr bwMode="auto">
          <a:xfrm flipV="1">
            <a:off x="925513" y="3140075"/>
            <a:ext cx="1073150" cy="127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3" name="AutoShape 30"/>
          <p:cNvCxnSpPr>
            <a:cxnSpLocks noChangeShapeType="1"/>
            <a:stCxn id="44038" idx="3"/>
            <a:endCxn id="44054" idx="2"/>
          </p:cNvCxnSpPr>
          <p:nvPr/>
        </p:nvCxnSpPr>
        <p:spPr bwMode="auto">
          <a:xfrm>
            <a:off x="925513" y="4411663"/>
            <a:ext cx="10826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4" name="AutoShape 31"/>
          <p:cNvCxnSpPr>
            <a:cxnSpLocks noChangeShapeType="1"/>
            <a:stCxn id="44038" idx="3"/>
            <a:endCxn id="44055" idx="2"/>
          </p:cNvCxnSpPr>
          <p:nvPr/>
        </p:nvCxnSpPr>
        <p:spPr bwMode="auto">
          <a:xfrm>
            <a:off x="925513" y="4411663"/>
            <a:ext cx="1073150" cy="1363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5" name="AutoShape 32"/>
          <p:cNvCxnSpPr>
            <a:cxnSpLocks noChangeShapeType="1"/>
            <a:stCxn id="44042" idx="6"/>
            <a:endCxn id="44039" idx="1"/>
          </p:cNvCxnSpPr>
          <p:nvPr/>
        </p:nvCxnSpPr>
        <p:spPr bwMode="auto">
          <a:xfrm flipV="1">
            <a:off x="2409825" y="3138488"/>
            <a:ext cx="7731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6" name="AutoShape 33"/>
          <p:cNvCxnSpPr>
            <a:cxnSpLocks noChangeShapeType="1"/>
            <a:stCxn id="44054" idx="6"/>
            <a:endCxn id="44041" idx="1"/>
          </p:cNvCxnSpPr>
          <p:nvPr/>
        </p:nvCxnSpPr>
        <p:spPr bwMode="auto">
          <a:xfrm flipV="1">
            <a:off x="2419350" y="4411663"/>
            <a:ext cx="7635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7" name="AutoShape 34"/>
          <p:cNvCxnSpPr>
            <a:cxnSpLocks noChangeShapeType="1"/>
            <a:stCxn id="44055" idx="6"/>
            <a:endCxn id="44040" idx="1"/>
          </p:cNvCxnSpPr>
          <p:nvPr/>
        </p:nvCxnSpPr>
        <p:spPr bwMode="auto">
          <a:xfrm>
            <a:off x="2409825" y="5775325"/>
            <a:ext cx="773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8" name="Text Box 35"/>
          <p:cNvSpPr txBox="1">
            <a:spLocks noChangeArrowheads="1"/>
          </p:cNvSpPr>
          <p:nvPr/>
        </p:nvSpPr>
        <p:spPr bwMode="auto">
          <a:xfrm>
            <a:off x="-88900" y="1293813"/>
            <a:ext cx="1333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N samples</a:t>
            </a:r>
          </a:p>
        </p:txBody>
      </p:sp>
      <p:cxnSp>
        <p:nvCxnSpPr>
          <p:cNvPr id="44069" name="AutoShape 36"/>
          <p:cNvCxnSpPr>
            <a:cxnSpLocks noChangeShapeType="1"/>
            <a:stCxn id="44043" idx="2"/>
            <a:endCxn id="44052" idx="0"/>
          </p:cNvCxnSpPr>
          <p:nvPr/>
        </p:nvCxnSpPr>
        <p:spPr bwMode="auto">
          <a:xfrm>
            <a:off x="1535113" y="409575"/>
            <a:ext cx="15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0" name="AutoShape 37"/>
          <p:cNvCxnSpPr>
            <a:cxnSpLocks noChangeShapeType="1"/>
            <a:stCxn id="44052" idx="5"/>
            <a:endCxn id="44047" idx="0"/>
          </p:cNvCxnSpPr>
          <p:nvPr/>
        </p:nvCxnSpPr>
        <p:spPr bwMode="auto">
          <a:xfrm>
            <a:off x="1644650" y="1006475"/>
            <a:ext cx="303213" cy="401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1" name="AutoShape 38"/>
          <p:cNvCxnSpPr>
            <a:cxnSpLocks noChangeShapeType="1"/>
            <a:stCxn id="44052" idx="4"/>
            <a:endCxn id="44045" idx="0"/>
          </p:cNvCxnSpPr>
          <p:nvPr/>
        </p:nvCxnSpPr>
        <p:spPr bwMode="auto">
          <a:xfrm>
            <a:off x="1536700" y="1046163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2" name="AutoShape 39"/>
          <p:cNvCxnSpPr>
            <a:cxnSpLocks noChangeShapeType="1"/>
            <a:stCxn id="44052" idx="3"/>
            <a:endCxn id="44044" idx="0"/>
          </p:cNvCxnSpPr>
          <p:nvPr/>
        </p:nvCxnSpPr>
        <p:spPr bwMode="auto">
          <a:xfrm flipH="1">
            <a:off x="1128713" y="1006475"/>
            <a:ext cx="2984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3" name="AutoShape 40"/>
          <p:cNvCxnSpPr>
            <a:cxnSpLocks noChangeShapeType="1"/>
            <a:stCxn id="44048" idx="2"/>
            <a:endCxn id="44053" idx="0"/>
          </p:cNvCxnSpPr>
          <p:nvPr/>
        </p:nvCxnSpPr>
        <p:spPr bwMode="auto">
          <a:xfrm flipH="1">
            <a:off x="2870200" y="409575"/>
            <a:ext cx="3175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4" name="AutoShape 41"/>
          <p:cNvCxnSpPr>
            <a:cxnSpLocks noChangeShapeType="1"/>
            <a:stCxn id="44053" idx="3"/>
            <a:endCxn id="44049" idx="0"/>
          </p:cNvCxnSpPr>
          <p:nvPr/>
        </p:nvCxnSpPr>
        <p:spPr bwMode="auto">
          <a:xfrm flipH="1">
            <a:off x="2460625" y="1006475"/>
            <a:ext cx="3016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5" name="AutoShape 42"/>
          <p:cNvCxnSpPr>
            <a:cxnSpLocks noChangeShapeType="1"/>
            <a:stCxn id="44053" idx="4"/>
            <a:endCxn id="44050" idx="0"/>
          </p:cNvCxnSpPr>
          <p:nvPr/>
        </p:nvCxnSpPr>
        <p:spPr bwMode="auto">
          <a:xfrm>
            <a:off x="2870200" y="1046163"/>
            <a:ext cx="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6" name="AutoShape 43"/>
          <p:cNvCxnSpPr>
            <a:cxnSpLocks noChangeShapeType="1"/>
            <a:stCxn id="44053" idx="5"/>
            <a:endCxn id="44051" idx="0"/>
          </p:cNvCxnSpPr>
          <p:nvPr/>
        </p:nvCxnSpPr>
        <p:spPr bwMode="auto">
          <a:xfrm>
            <a:off x="2978150" y="1006475"/>
            <a:ext cx="303213" cy="401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77" name="Text Box 44"/>
          <p:cNvSpPr txBox="1">
            <a:spLocks noChangeArrowheads="1"/>
          </p:cNvSpPr>
          <p:nvPr/>
        </p:nvSpPr>
        <p:spPr bwMode="auto">
          <a:xfrm>
            <a:off x="222250" y="6002338"/>
            <a:ext cx="1331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Level0 </a:t>
            </a:r>
            <a:b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product</a:t>
            </a:r>
          </a:p>
        </p:txBody>
      </p:sp>
      <p:sp>
        <p:nvSpPr>
          <p:cNvPr id="44078" name="Text Box 45"/>
          <p:cNvSpPr txBox="1">
            <a:spLocks noChangeArrowheads="1"/>
          </p:cNvSpPr>
          <p:nvPr/>
        </p:nvSpPr>
        <p:spPr bwMode="auto">
          <a:xfrm>
            <a:off x="1335088" y="6048375"/>
            <a:ext cx="17430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79" name="Text Box 46"/>
          <p:cNvSpPr txBox="1">
            <a:spLocks noChangeArrowheads="1"/>
          </p:cNvSpPr>
          <p:nvPr/>
        </p:nvSpPr>
        <p:spPr bwMode="auto">
          <a:xfrm>
            <a:off x="3052763" y="6005513"/>
            <a:ext cx="1331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Level 1</a:t>
            </a:r>
            <a:b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product</a:t>
            </a:r>
          </a:p>
        </p:txBody>
      </p:sp>
      <p:sp>
        <p:nvSpPr>
          <p:cNvPr id="44080" name="Rectangle 47"/>
          <p:cNvSpPr>
            <a:spLocks noChangeArrowheads="1"/>
          </p:cNvSpPr>
          <p:nvPr/>
        </p:nvSpPr>
        <p:spPr bwMode="auto">
          <a:xfrm>
            <a:off x="3898900" y="46038"/>
            <a:ext cx="927100" cy="365125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8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1" name="Rectangle 48"/>
          <p:cNvSpPr>
            <a:spLocks noChangeArrowheads="1"/>
          </p:cNvSpPr>
          <p:nvPr/>
        </p:nvSpPr>
        <p:spPr bwMode="auto">
          <a:xfrm>
            <a:off x="3800475" y="1411288"/>
            <a:ext cx="306388" cy="2746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2" name="Rectangle 49"/>
          <p:cNvSpPr>
            <a:spLocks noChangeArrowheads="1"/>
          </p:cNvSpPr>
          <p:nvPr/>
        </p:nvSpPr>
        <p:spPr bwMode="auto">
          <a:xfrm>
            <a:off x="4206875" y="1409700"/>
            <a:ext cx="307975" cy="274638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3" name="Rectangle 50"/>
          <p:cNvSpPr>
            <a:spLocks noChangeArrowheads="1"/>
          </p:cNvSpPr>
          <p:nvPr/>
        </p:nvSpPr>
        <p:spPr bwMode="auto">
          <a:xfrm>
            <a:off x="4618038" y="1409700"/>
            <a:ext cx="307975" cy="274638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4" name="Rectangle 51"/>
          <p:cNvSpPr>
            <a:spLocks noChangeArrowheads="1"/>
          </p:cNvSpPr>
          <p:nvPr/>
        </p:nvSpPr>
        <p:spPr bwMode="auto">
          <a:xfrm>
            <a:off x="5235575" y="46038"/>
            <a:ext cx="923925" cy="3635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8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5" name="Rectangle 52"/>
          <p:cNvSpPr>
            <a:spLocks noChangeArrowheads="1"/>
          </p:cNvSpPr>
          <p:nvPr/>
        </p:nvSpPr>
        <p:spPr bwMode="auto">
          <a:xfrm>
            <a:off x="5132388" y="1411288"/>
            <a:ext cx="307975" cy="274637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6" name="Rectangle 53"/>
          <p:cNvSpPr>
            <a:spLocks noChangeArrowheads="1"/>
          </p:cNvSpPr>
          <p:nvPr/>
        </p:nvSpPr>
        <p:spPr bwMode="auto">
          <a:xfrm>
            <a:off x="5541963" y="1409700"/>
            <a:ext cx="306387" cy="274638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7" name="Rectangle 54"/>
          <p:cNvSpPr>
            <a:spLocks noChangeArrowheads="1"/>
          </p:cNvSpPr>
          <p:nvPr/>
        </p:nvSpPr>
        <p:spPr bwMode="auto">
          <a:xfrm>
            <a:off x="5953125" y="1409700"/>
            <a:ext cx="307975" cy="274638"/>
          </a:xfrm>
          <a:prstGeom prst="rect">
            <a:avLst/>
          </a:prstGeom>
          <a:solidFill>
            <a:srgbClr val="F0F3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88" name="Oval 55"/>
          <p:cNvSpPr>
            <a:spLocks noChangeArrowheads="1"/>
          </p:cNvSpPr>
          <p:nvPr/>
        </p:nvSpPr>
        <p:spPr bwMode="auto">
          <a:xfrm>
            <a:off x="4208463" y="776288"/>
            <a:ext cx="307975" cy="273050"/>
          </a:xfrm>
          <a:prstGeom prst="ellipse">
            <a:avLst/>
          </a:prstGeom>
          <a:solidFill>
            <a:srgbClr val="F0F3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89" name="Oval 56"/>
          <p:cNvSpPr>
            <a:spLocks noChangeArrowheads="1"/>
          </p:cNvSpPr>
          <p:nvPr/>
        </p:nvSpPr>
        <p:spPr bwMode="auto">
          <a:xfrm>
            <a:off x="5541963" y="776288"/>
            <a:ext cx="306387" cy="273050"/>
          </a:xfrm>
          <a:prstGeom prst="ellipse">
            <a:avLst/>
          </a:prstGeom>
          <a:solidFill>
            <a:srgbClr val="F0F3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44090" name="AutoShape 57"/>
          <p:cNvCxnSpPr>
            <a:cxnSpLocks noChangeShapeType="1"/>
            <a:stCxn id="44080" idx="2"/>
            <a:endCxn id="44088" idx="0"/>
          </p:cNvCxnSpPr>
          <p:nvPr/>
        </p:nvCxnSpPr>
        <p:spPr bwMode="auto">
          <a:xfrm>
            <a:off x="4362450" y="411163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1" name="AutoShape 58"/>
          <p:cNvCxnSpPr>
            <a:cxnSpLocks noChangeShapeType="1"/>
            <a:stCxn id="44088" idx="5"/>
            <a:endCxn id="44083" idx="0"/>
          </p:cNvCxnSpPr>
          <p:nvPr/>
        </p:nvCxnSpPr>
        <p:spPr bwMode="auto">
          <a:xfrm>
            <a:off x="4471988" y="1008063"/>
            <a:ext cx="300037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2" name="AutoShape 59"/>
          <p:cNvCxnSpPr>
            <a:cxnSpLocks noChangeShapeType="1"/>
            <a:stCxn id="44088" idx="4"/>
            <a:endCxn id="44082" idx="0"/>
          </p:cNvCxnSpPr>
          <p:nvPr/>
        </p:nvCxnSpPr>
        <p:spPr bwMode="auto">
          <a:xfrm flipH="1">
            <a:off x="4360863" y="1049338"/>
            <a:ext cx="1587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3" name="AutoShape 60"/>
          <p:cNvCxnSpPr>
            <a:cxnSpLocks noChangeShapeType="1"/>
            <a:stCxn id="44088" idx="3"/>
            <a:endCxn id="44081" idx="0"/>
          </p:cNvCxnSpPr>
          <p:nvPr/>
        </p:nvCxnSpPr>
        <p:spPr bwMode="auto">
          <a:xfrm flipH="1">
            <a:off x="3952875" y="1008063"/>
            <a:ext cx="3016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4" name="AutoShape 61"/>
          <p:cNvCxnSpPr>
            <a:cxnSpLocks noChangeShapeType="1"/>
            <a:stCxn id="44084" idx="2"/>
            <a:endCxn id="44089" idx="0"/>
          </p:cNvCxnSpPr>
          <p:nvPr/>
        </p:nvCxnSpPr>
        <p:spPr bwMode="auto">
          <a:xfrm flipH="1">
            <a:off x="5695950" y="409575"/>
            <a:ext cx="1588" cy="36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5" name="AutoShape 62"/>
          <p:cNvCxnSpPr>
            <a:cxnSpLocks noChangeShapeType="1"/>
            <a:stCxn id="44089" idx="3"/>
            <a:endCxn id="44085" idx="0"/>
          </p:cNvCxnSpPr>
          <p:nvPr/>
        </p:nvCxnSpPr>
        <p:spPr bwMode="auto">
          <a:xfrm flipH="1">
            <a:off x="5286375" y="1008063"/>
            <a:ext cx="3000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6" name="AutoShape 63"/>
          <p:cNvCxnSpPr>
            <a:cxnSpLocks noChangeShapeType="1"/>
            <a:stCxn id="44089" idx="4"/>
            <a:endCxn id="44086" idx="0"/>
          </p:cNvCxnSpPr>
          <p:nvPr/>
        </p:nvCxnSpPr>
        <p:spPr bwMode="auto">
          <a:xfrm>
            <a:off x="5695950" y="1049338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7" name="AutoShape 64"/>
          <p:cNvCxnSpPr>
            <a:cxnSpLocks noChangeShapeType="1"/>
            <a:stCxn id="44089" idx="5"/>
            <a:endCxn id="44087" idx="0"/>
          </p:cNvCxnSpPr>
          <p:nvPr/>
        </p:nvCxnSpPr>
        <p:spPr bwMode="auto">
          <a:xfrm>
            <a:off x="5803900" y="1008063"/>
            <a:ext cx="303213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98" name="Rectangle 65"/>
          <p:cNvSpPr>
            <a:spLocks noChangeArrowheads="1"/>
          </p:cNvSpPr>
          <p:nvPr/>
        </p:nvSpPr>
        <p:spPr bwMode="auto">
          <a:xfrm>
            <a:off x="5951538" y="2865438"/>
            <a:ext cx="614362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099" name="Rectangle 66"/>
          <p:cNvSpPr>
            <a:spLocks noChangeArrowheads="1"/>
          </p:cNvSpPr>
          <p:nvPr/>
        </p:nvSpPr>
        <p:spPr bwMode="auto">
          <a:xfrm>
            <a:off x="5951538" y="5502275"/>
            <a:ext cx="614362" cy="544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100" name="Rectangle 67"/>
          <p:cNvSpPr>
            <a:spLocks noChangeArrowheads="1"/>
          </p:cNvSpPr>
          <p:nvPr/>
        </p:nvSpPr>
        <p:spPr bwMode="auto">
          <a:xfrm>
            <a:off x="5951538" y="4138613"/>
            <a:ext cx="614362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101" name="Oval 68"/>
          <p:cNvSpPr>
            <a:spLocks noChangeArrowheads="1"/>
          </p:cNvSpPr>
          <p:nvPr/>
        </p:nvSpPr>
        <p:spPr bwMode="auto">
          <a:xfrm>
            <a:off x="4832350" y="2957513"/>
            <a:ext cx="41116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102" name="Oval 69"/>
          <p:cNvSpPr>
            <a:spLocks noChangeArrowheads="1"/>
          </p:cNvSpPr>
          <p:nvPr/>
        </p:nvSpPr>
        <p:spPr bwMode="auto">
          <a:xfrm>
            <a:off x="4832350" y="4230688"/>
            <a:ext cx="41116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103" name="Oval 70"/>
          <p:cNvSpPr>
            <a:spLocks noChangeArrowheads="1"/>
          </p:cNvSpPr>
          <p:nvPr/>
        </p:nvSpPr>
        <p:spPr bwMode="auto">
          <a:xfrm>
            <a:off x="4832350" y="5594350"/>
            <a:ext cx="4111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44104" name="AutoShape 71"/>
          <p:cNvCxnSpPr>
            <a:cxnSpLocks noChangeShapeType="1"/>
            <a:stCxn id="44101" idx="6"/>
            <a:endCxn id="44098" idx="1"/>
          </p:cNvCxnSpPr>
          <p:nvPr/>
        </p:nvCxnSpPr>
        <p:spPr bwMode="auto">
          <a:xfrm flipV="1">
            <a:off x="5243513" y="3138488"/>
            <a:ext cx="7080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05" name="AutoShape 72"/>
          <p:cNvCxnSpPr>
            <a:cxnSpLocks noChangeShapeType="1"/>
            <a:stCxn id="44102" idx="6"/>
            <a:endCxn id="44100" idx="1"/>
          </p:cNvCxnSpPr>
          <p:nvPr/>
        </p:nvCxnSpPr>
        <p:spPr bwMode="auto">
          <a:xfrm flipV="1">
            <a:off x="5243513" y="4411663"/>
            <a:ext cx="7080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06" name="AutoShape 73"/>
          <p:cNvCxnSpPr>
            <a:cxnSpLocks noChangeShapeType="1"/>
            <a:stCxn id="44103" idx="6"/>
            <a:endCxn id="44099" idx="1"/>
          </p:cNvCxnSpPr>
          <p:nvPr/>
        </p:nvCxnSpPr>
        <p:spPr bwMode="auto">
          <a:xfrm>
            <a:off x="5243513" y="5775325"/>
            <a:ext cx="708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107" name="Text Box 74"/>
          <p:cNvSpPr txBox="1">
            <a:spLocks noChangeArrowheads="1"/>
          </p:cNvSpPr>
          <p:nvPr/>
        </p:nvSpPr>
        <p:spPr bwMode="auto">
          <a:xfrm>
            <a:off x="5808663" y="6034088"/>
            <a:ext cx="1331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Level 2 </a:t>
            </a:r>
            <a:b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product</a:t>
            </a:r>
          </a:p>
        </p:txBody>
      </p:sp>
      <p:cxnSp>
        <p:nvCxnSpPr>
          <p:cNvPr id="44108" name="AutoShape 75"/>
          <p:cNvCxnSpPr>
            <a:cxnSpLocks noChangeShapeType="1"/>
            <a:stCxn id="44039" idx="3"/>
            <a:endCxn id="44101" idx="2"/>
          </p:cNvCxnSpPr>
          <p:nvPr/>
        </p:nvCxnSpPr>
        <p:spPr bwMode="auto">
          <a:xfrm>
            <a:off x="3797300" y="3138488"/>
            <a:ext cx="1035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09" name="AutoShape 76"/>
          <p:cNvCxnSpPr>
            <a:cxnSpLocks noChangeShapeType="1"/>
            <a:stCxn id="44041" idx="3"/>
            <a:endCxn id="44102" idx="2"/>
          </p:cNvCxnSpPr>
          <p:nvPr/>
        </p:nvCxnSpPr>
        <p:spPr bwMode="auto">
          <a:xfrm>
            <a:off x="3797300" y="4411663"/>
            <a:ext cx="1035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10" name="AutoShape 77"/>
          <p:cNvCxnSpPr>
            <a:cxnSpLocks noChangeShapeType="1"/>
            <a:stCxn id="44040" idx="3"/>
            <a:endCxn id="44103" idx="2"/>
          </p:cNvCxnSpPr>
          <p:nvPr/>
        </p:nvCxnSpPr>
        <p:spPr bwMode="auto">
          <a:xfrm>
            <a:off x="3797300" y="5775325"/>
            <a:ext cx="1035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11" name="AutoShape 78"/>
          <p:cNvCxnSpPr>
            <a:cxnSpLocks noChangeShapeType="1"/>
            <a:stCxn id="44083" idx="2"/>
            <a:endCxn id="44101" idx="1"/>
          </p:cNvCxnSpPr>
          <p:nvPr/>
        </p:nvCxnSpPr>
        <p:spPr bwMode="auto">
          <a:xfrm>
            <a:off x="4772025" y="1684338"/>
            <a:ext cx="12065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12" name="AutoShape 79"/>
          <p:cNvCxnSpPr>
            <a:cxnSpLocks noChangeShapeType="1"/>
            <a:stCxn id="44082" idx="2"/>
            <a:endCxn id="44102" idx="1"/>
          </p:cNvCxnSpPr>
          <p:nvPr/>
        </p:nvCxnSpPr>
        <p:spPr bwMode="auto">
          <a:xfrm>
            <a:off x="4360863" y="1684338"/>
            <a:ext cx="531812" cy="26003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13" name="AutoShape 80"/>
          <p:cNvCxnSpPr>
            <a:cxnSpLocks noChangeShapeType="1"/>
            <a:stCxn id="44081" idx="2"/>
            <a:endCxn id="44103" idx="1"/>
          </p:cNvCxnSpPr>
          <p:nvPr/>
        </p:nvCxnSpPr>
        <p:spPr bwMode="auto">
          <a:xfrm>
            <a:off x="3954463" y="1685925"/>
            <a:ext cx="938212" cy="396081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14" name="AutoShape 81"/>
          <p:cNvCxnSpPr>
            <a:cxnSpLocks noChangeShapeType="1"/>
            <a:stCxn id="44085" idx="2"/>
            <a:endCxn id="44101" idx="7"/>
          </p:cNvCxnSpPr>
          <p:nvPr/>
        </p:nvCxnSpPr>
        <p:spPr bwMode="auto">
          <a:xfrm flipH="1">
            <a:off x="5183188" y="1685925"/>
            <a:ext cx="103187" cy="1325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15" name="AutoShape 82"/>
          <p:cNvCxnSpPr>
            <a:cxnSpLocks noChangeShapeType="1"/>
            <a:stCxn id="44086" idx="2"/>
            <a:endCxn id="44102" idx="7"/>
          </p:cNvCxnSpPr>
          <p:nvPr/>
        </p:nvCxnSpPr>
        <p:spPr bwMode="auto">
          <a:xfrm flipH="1">
            <a:off x="5183188" y="1684338"/>
            <a:ext cx="512762" cy="26003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16" name="AutoShape 83"/>
          <p:cNvCxnSpPr>
            <a:cxnSpLocks noChangeShapeType="1"/>
            <a:stCxn id="44087" idx="2"/>
            <a:endCxn id="44103" idx="7"/>
          </p:cNvCxnSpPr>
          <p:nvPr/>
        </p:nvCxnSpPr>
        <p:spPr bwMode="auto">
          <a:xfrm flipH="1">
            <a:off x="5183188" y="1684338"/>
            <a:ext cx="923925" cy="396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117" name="Oval 84"/>
          <p:cNvSpPr>
            <a:spLocks noChangeArrowheads="1"/>
          </p:cNvSpPr>
          <p:nvPr/>
        </p:nvSpPr>
        <p:spPr bwMode="auto">
          <a:xfrm>
            <a:off x="7183438" y="4229100"/>
            <a:ext cx="4111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4118" name="Rectangle 85"/>
          <p:cNvSpPr>
            <a:spLocks noChangeArrowheads="1"/>
          </p:cNvSpPr>
          <p:nvPr/>
        </p:nvSpPr>
        <p:spPr bwMode="auto">
          <a:xfrm>
            <a:off x="8207375" y="4138613"/>
            <a:ext cx="615950" cy="544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44119" name="AutoShape 86"/>
          <p:cNvCxnSpPr>
            <a:cxnSpLocks noChangeShapeType="1"/>
            <a:stCxn id="44098" idx="3"/>
            <a:endCxn id="44117" idx="1"/>
          </p:cNvCxnSpPr>
          <p:nvPr/>
        </p:nvCxnSpPr>
        <p:spPr bwMode="auto">
          <a:xfrm>
            <a:off x="6565900" y="3138488"/>
            <a:ext cx="679450" cy="1144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20" name="AutoShape 87"/>
          <p:cNvCxnSpPr>
            <a:cxnSpLocks noChangeShapeType="1"/>
            <a:stCxn id="44100" idx="3"/>
            <a:endCxn id="44117" idx="2"/>
          </p:cNvCxnSpPr>
          <p:nvPr/>
        </p:nvCxnSpPr>
        <p:spPr bwMode="auto">
          <a:xfrm>
            <a:off x="6565900" y="4411663"/>
            <a:ext cx="617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21" name="AutoShape 88"/>
          <p:cNvCxnSpPr>
            <a:cxnSpLocks noChangeShapeType="1"/>
            <a:stCxn id="44099" idx="3"/>
            <a:endCxn id="44117" idx="3"/>
          </p:cNvCxnSpPr>
          <p:nvPr/>
        </p:nvCxnSpPr>
        <p:spPr bwMode="auto">
          <a:xfrm flipV="1">
            <a:off x="6565900" y="4537075"/>
            <a:ext cx="679450" cy="1236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22" name="AutoShape 89"/>
          <p:cNvCxnSpPr>
            <a:cxnSpLocks noChangeShapeType="1"/>
            <a:stCxn id="44117" idx="6"/>
            <a:endCxn id="44118" idx="1"/>
          </p:cNvCxnSpPr>
          <p:nvPr/>
        </p:nvCxnSpPr>
        <p:spPr bwMode="auto">
          <a:xfrm>
            <a:off x="7594600" y="4411663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123" name="Text Box 90"/>
          <p:cNvSpPr txBox="1">
            <a:spLocks noChangeArrowheads="1"/>
          </p:cNvSpPr>
          <p:nvPr/>
        </p:nvSpPr>
        <p:spPr bwMode="auto">
          <a:xfrm>
            <a:off x="6977063" y="6138863"/>
            <a:ext cx="1746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Analyse</a:t>
            </a:r>
          </a:p>
        </p:txBody>
      </p:sp>
      <p:sp>
        <p:nvSpPr>
          <p:cNvPr id="44124" name="Text Box 91"/>
          <p:cNvSpPr txBox="1">
            <a:spLocks noChangeArrowheads="1"/>
          </p:cNvSpPr>
          <p:nvPr/>
        </p:nvSpPr>
        <p:spPr bwMode="auto">
          <a:xfrm>
            <a:off x="4421188" y="6062663"/>
            <a:ext cx="1744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Run Model 2 </a:t>
            </a:r>
            <a:b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N times</a:t>
            </a:r>
          </a:p>
        </p:txBody>
      </p:sp>
      <p:sp>
        <p:nvSpPr>
          <p:cNvPr id="44125" name="Text Box 93"/>
          <p:cNvSpPr txBox="1">
            <a:spLocks noChangeArrowheads="1"/>
          </p:cNvSpPr>
          <p:nvPr/>
        </p:nvSpPr>
        <p:spPr bwMode="auto">
          <a:xfrm>
            <a:off x="-84138" y="-66675"/>
            <a:ext cx="17446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PDF input</a:t>
            </a:r>
            <a:b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parameters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1417638" y="6048375"/>
            <a:ext cx="1744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Run Model 1 </a:t>
            </a:r>
            <a:b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N times</a:t>
            </a:r>
          </a:p>
        </p:txBody>
      </p:sp>
      <p:sp>
        <p:nvSpPr>
          <p:cNvPr id="44127" name="Text Box 95"/>
          <p:cNvSpPr txBox="1">
            <a:spLocks noChangeArrowheads="1"/>
          </p:cNvSpPr>
          <p:nvPr/>
        </p:nvSpPr>
        <p:spPr bwMode="auto">
          <a:xfrm>
            <a:off x="8026400" y="6016625"/>
            <a:ext cx="1331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Quality</a:t>
            </a:r>
            <a:b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layers</a:t>
            </a:r>
          </a:p>
        </p:txBody>
      </p:sp>
      <p:sp>
        <p:nvSpPr>
          <p:cNvPr id="44128" name="Text Box 99"/>
          <p:cNvSpPr txBox="1">
            <a:spLocks noChangeArrowheads="1"/>
          </p:cNvSpPr>
          <p:nvPr/>
        </p:nvSpPr>
        <p:spPr bwMode="auto">
          <a:xfrm>
            <a:off x="127000" y="1911350"/>
            <a:ext cx="2333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PAF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000" i="1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ChangeArrowheads="1"/>
          </p:cNvSpPr>
          <p:nvPr/>
        </p:nvSpPr>
        <p:spPr bwMode="auto">
          <a:xfrm>
            <a:off x="0" y="-952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963" y="38100"/>
            <a:ext cx="9063037" cy="56515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Uncertainty Digital Elevation Model (DEM)</a:t>
            </a:r>
            <a:r>
              <a:rPr lang="en-US" sz="1800" smtClean="0">
                <a:ea typeface="ＭＳ Ｐゴシック"/>
                <a:cs typeface="ＭＳ Ｐゴシック"/>
              </a:rPr>
              <a:t/>
            </a:r>
            <a:br>
              <a:rPr lang="en-US" sz="1800" smtClean="0">
                <a:ea typeface="ＭＳ Ｐゴシック"/>
                <a:cs typeface="ＭＳ Ｐゴシック"/>
              </a:rPr>
            </a:br>
            <a:r>
              <a:rPr lang="fr-FR" sz="1800" b="0" i="1" smtClean="0">
                <a:ea typeface="ＭＳ Ｐゴシック"/>
                <a:cs typeface="ＭＳ Ｐゴシック"/>
              </a:rPr>
              <a:t>Create a Probability Distribution Function (PDF)</a:t>
            </a:r>
            <a:endParaRPr lang="en-US" sz="1800" b="0" i="1" smtClean="0">
              <a:ea typeface="ＭＳ Ｐゴシック"/>
              <a:cs typeface="ＭＳ Ｐゴシック"/>
            </a:endParaRPr>
          </a:p>
        </p:txBody>
      </p:sp>
      <p:pic>
        <p:nvPicPr>
          <p:cNvPr id="45060" name="Picture 4" descr="SRTMMa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30" t="2579" r="35239"/>
          <a:stretch>
            <a:fillRect/>
          </a:stretch>
        </p:blipFill>
        <p:spPr bwMode="auto">
          <a:xfrm>
            <a:off x="-123825" y="931863"/>
            <a:ext cx="2549525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2978150" y="6184900"/>
            <a:ext cx="3403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200" b="1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Temme et al. 2009, Geostatistical Simulation and Error Propagation in Geomorphometry</a:t>
            </a:r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8325" y="1000125"/>
            <a:ext cx="2159000" cy="5673725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Line 323"/>
          <p:cNvSpPr>
            <a:spLocks noChangeShapeType="1"/>
          </p:cNvSpPr>
          <p:nvPr/>
        </p:nvSpPr>
        <p:spPr bwMode="auto">
          <a:xfrm>
            <a:off x="2528888" y="1274763"/>
            <a:ext cx="668337" cy="320675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5064" name="Line 324"/>
          <p:cNvSpPr>
            <a:spLocks noChangeShapeType="1"/>
          </p:cNvSpPr>
          <p:nvPr/>
        </p:nvSpPr>
        <p:spPr bwMode="auto">
          <a:xfrm flipH="1">
            <a:off x="6291263" y="1141413"/>
            <a:ext cx="560387" cy="395287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5065" name="Rectangle 325"/>
          <p:cNvSpPr>
            <a:spLocks noChangeArrowheads="1"/>
          </p:cNvSpPr>
          <p:nvPr/>
        </p:nvSpPr>
        <p:spPr bwMode="auto">
          <a:xfrm>
            <a:off x="2682875" y="911225"/>
            <a:ext cx="408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Create variogram</a:t>
            </a:r>
          </a:p>
        </p:txBody>
      </p:sp>
      <p:pic>
        <p:nvPicPr>
          <p:cNvPr id="4506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6" b="11122"/>
          <a:stretch>
            <a:fillRect/>
          </a:stretch>
        </p:blipFill>
        <p:spPr bwMode="auto">
          <a:xfrm>
            <a:off x="3216275" y="1481138"/>
            <a:ext cx="3679825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53" b="11813"/>
          <a:stretch>
            <a:fillRect/>
          </a:stretch>
        </p:blipFill>
        <p:spPr bwMode="auto">
          <a:xfrm>
            <a:off x="3211513" y="1493838"/>
            <a:ext cx="3687762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8" name="Text Box 15"/>
          <p:cNvSpPr txBox="1">
            <a:spLocks noChangeArrowheads="1"/>
          </p:cNvSpPr>
          <p:nvPr/>
        </p:nvSpPr>
        <p:spPr bwMode="auto">
          <a:xfrm>
            <a:off x="3941763" y="4892675"/>
            <a:ext cx="22796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Distance (in pixels)</a:t>
            </a:r>
          </a:p>
        </p:txBody>
      </p:sp>
      <p:sp>
        <p:nvSpPr>
          <p:cNvPr id="45069" name="Text Box 16"/>
          <p:cNvSpPr txBox="1">
            <a:spLocks noChangeArrowheads="1"/>
          </p:cNvSpPr>
          <p:nvPr/>
        </p:nvSpPr>
        <p:spPr bwMode="auto">
          <a:xfrm rot="-5400000">
            <a:off x="1786732" y="2437606"/>
            <a:ext cx="23177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Semivariance</a:t>
            </a:r>
          </a:p>
        </p:txBody>
      </p:sp>
      <p:sp>
        <p:nvSpPr>
          <p:cNvPr id="45070" name="Rectangle 25"/>
          <p:cNvSpPr>
            <a:spLocks noChangeArrowheads="1"/>
          </p:cNvSpPr>
          <p:nvPr/>
        </p:nvSpPr>
        <p:spPr bwMode="auto">
          <a:xfrm>
            <a:off x="2066925" y="896938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2500</a:t>
            </a:r>
          </a:p>
        </p:txBody>
      </p:sp>
      <p:sp>
        <p:nvSpPr>
          <p:cNvPr id="45071" name="Rectangle 26"/>
          <p:cNvSpPr>
            <a:spLocks noChangeArrowheads="1"/>
          </p:cNvSpPr>
          <p:nvPr/>
        </p:nvSpPr>
        <p:spPr bwMode="auto">
          <a:xfrm>
            <a:off x="2078038" y="199072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2000</a:t>
            </a:r>
          </a:p>
        </p:txBody>
      </p:sp>
      <p:sp>
        <p:nvSpPr>
          <p:cNvPr id="45072" name="Rectangle 27"/>
          <p:cNvSpPr>
            <a:spLocks noChangeArrowheads="1"/>
          </p:cNvSpPr>
          <p:nvPr/>
        </p:nvSpPr>
        <p:spPr bwMode="auto">
          <a:xfrm>
            <a:off x="2068513" y="3151188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1500</a:t>
            </a:r>
          </a:p>
        </p:txBody>
      </p:sp>
      <p:sp>
        <p:nvSpPr>
          <p:cNvPr id="45073" name="Rectangle 28"/>
          <p:cNvSpPr>
            <a:spLocks noChangeArrowheads="1"/>
          </p:cNvSpPr>
          <p:nvPr/>
        </p:nvSpPr>
        <p:spPr bwMode="auto">
          <a:xfrm>
            <a:off x="1963738" y="653097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0</a:t>
            </a:r>
          </a:p>
        </p:txBody>
      </p:sp>
      <p:sp>
        <p:nvSpPr>
          <p:cNvPr id="45074" name="Rectangle 29"/>
          <p:cNvSpPr>
            <a:spLocks noChangeArrowheads="1"/>
          </p:cNvSpPr>
          <p:nvPr/>
        </p:nvSpPr>
        <p:spPr bwMode="auto">
          <a:xfrm>
            <a:off x="2057400" y="4264025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1000</a:t>
            </a:r>
          </a:p>
        </p:txBody>
      </p:sp>
      <p:sp>
        <p:nvSpPr>
          <p:cNvPr id="45075" name="Rectangle 30"/>
          <p:cNvSpPr>
            <a:spLocks noChangeArrowheads="1"/>
          </p:cNvSpPr>
          <p:nvPr/>
        </p:nvSpPr>
        <p:spPr bwMode="auto">
          <a:xfrm>
            <a:off x="2046288" y="5414963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500</a:t>
            </a:r>
          </a:p>
        </p:txBody>
      </p:sp>
      <p:sp>
        <p:nvSpPr>
          <p:cNvPr id="45076" name="Rectangle 31"/>
          <p:cNvSpPr>
            <a:spLocks noChangeArrowheads="1"/>
          </p:cNvSpPr>
          <p:nvPr/>
        </p:nvSpPr>
        <p:spPr bwMode="auto">
          <a:xfrm>
            <a:off x="2103438" y="69532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Height (m)</a:t>
            </a:r>
          </a:p>
        </p:txBody>
      </p:sp>
      <p:sp>
        <p:nvSpPr>
          <p:cNvPr id="45077" name="Rectangle 32"/>
          <p:cNvSpPr>
            <a:spLocks noChangeArrowheads="1"/>
          </p:cNvSpPr>
          <p:nvPr/>
        </p:nvSpPr>
        <p:spPr bwMode="auto">
          <a:xfrm>
            <a:off x="3617913" y="4710113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10</a:t>
            </a:r>
          </a:p>
        </p:txBody>
      </p:sp>
      <p:sp>
        <p:nvSpPr>
          <p:cNvPr id="45078" name="Rectangle 33"/>
          <p:cNvSpPr>
            <a:spLocks noChangeArrowheads="1"/>
          </p:cNvSpPr>
          <p:nvPr/>
        </p:nvSpPr>
        <p:spPr bwMode="auto">
          <a:xfrm>
            <a:off x="4483100" y="4708525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20</a:t>
            </a:r>
          </a:p>
        </p:txBody>
      </p:sp>
      <p:sp>
        <p:nvSpPr>
          <p:cNvPr id="45079" name="Rectangle 34"/>
          <p:cNvSpPr>
            <a:spLocks noChangeArrowheads="1"/>
          </p:cNvSpPr>
          <p:nvPr/>
        </p:nvSpPr>
        <p:spPr bwMode="auto">
          <a:xfrm>
            <a:off x="5329238" y="4697413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30</a:t>
            </a:r>
          </a:p>
        </p:txBody>
      </p:sp>
      <p:sp>
        <p:nvSpPr>
          <p:cNvPr id="45080" name="Rectangle 35"/>
          <p:cNvSpPr>
            <a:spLocks noChangeArrowheads="1"/>
          </p:cNvSpPr>
          <p:nvPr/>
        </p:nvSpPr>
        <p:spPr bwMode="auto">
          <a:xfrm>
            <a:off x="2616200" y="4060825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10</a:t>
            </a:r>
          </a:p>
        </p:txBody>
      </p:sp>
      <p:sp>
        <p:nvSpPr>
          <p:cNvPr id="45081" name="Rectangle 36"/>
          <p:cNvSpPr>
            <a:spLocks noChangeArrowheads="1"/>
          </p:cNvSpPr>
          <p:nvPr/>
        </p:nvSpPr>
        <p:spPr bwMode="auto">
          <a:xfrm>
            <a:off x="2614613" y="3602038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20</a:t>
            </a:r>
          </a:p>
        </p:txBody>
      </p:sp>
      <p:sp>
        <p:nvSpPr>
          <p:cNvPr id="45082" name="Rectangle 37"/>
          <p:cNvSpPr>
            <a:spLocks noChangeArrowheads="1"/>
          </p:cNvSpPr>
          <p:nvPr/>
        </p:nvSpPr>
        <p:spPr bwMode="auto">
          <a:xfrm>
            <a:off x="2613025" y="3143250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30</a:t>
            </a:r>
          </a:p>
        </p:txBody>
      </p:sp>
      <p:sp>
        <p:nvSpPr>
          <p:cNvPr id="45083" name="Rectangle 38"/>
          <p:cNvSpPr>
            <a:spLocks noChangeArrowheads="1"/>
          </p:cNvSpPr>
          <p:nvPr/>
        </p:nvSpPr>
        <p:spPr bwMode="auto">
          <a:xfrm>
            <a:off x="2614613" y="2687638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40</a:t>
            </a:r>
          </a:p>
        </p:txBody>
      </p:sp>
      <p:sp>
        <p:nvSpPr>
          <p:cNvPr id="45084" name="Rectangle 39"/>
          <p:cNvSpPr>
            <a:spLocks noChangeArrowheads="1"/>
          </p:cNvSpPr>
          <p:nvPr/>
        </p:nvSpPr>
        <p:spPr bwMode="auto">
          <a:xfrm>
            <a:off x="2622550" y="2219325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50</a:t>
            </a:r>
          </a:p>
        </p:txBody>
      </p:sp>
      <p:sp>
        <p:nvSpPr>
          <p:cNvPr id="45085" name="Rectangle 40"/>
          <p:cNvSpPr>
            <a:spLocks noChangeArrowheads="1"/>
          </p:cNvSpPr>
          <p:nvPr/>
        </p:nvSpPr>
        <p:spPr bwMode="auto">
          <a:xfrm>
            <a:off x="2611438" y="1779588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60</a:t>
            </a:r>
          </a:p>
        </p:txBody>
      </p:sp>
      <p:sp>
        <p:nvSpPr>
          <p:cNvPr id="45086" name="Rectangle 42"/>
          <p:cNvSpPr>
            <a:spLocks noChangeArrowheads="1"/>
          </p:cNvSpPr>
          <p:nvPr/>
        </p:nvSpPr>
        <p:spPr bwMode="auto">
          <a:xfrm>
            <a:off x="2681288" y="5297488"/>
            <a:ext cx="4360862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4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Variogram defines how DEM error is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correlated with distance </a:t>
            </a:r>
            <a:r>
              <a:rPr lang="en-GB" sz="1400">
                <a:solidFill>
                  <a:srgbClr val="666699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 Spatial correlation</a:t>
            </a:r>
            <a:endParaRPr lang="en-US" sz="1400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ChangeArrowheads="1"/>
          </p:cNvSpPr>
          <p:nvPr/>
        </p:nvSpPr>
        <p:spPr bwMode="auto">
          <a:xfrm>
            <a:off x="0" y="0"/>
            <a:ext cx="9144000" cy="7119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80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46688" y="739775"/>
            <a:ext cx="20462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Simulated DEM</a:t>
            </a:r>
            <a:endParaRPr lang="nl-NL" sz="1800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46084" name="Picture 4" descr="SRTMMa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30" t="2579" r="38142"/>
          <a:stretch>
            <a:fillRect/>
          </a:stretch>
        </p:blipFill>
        <p:spPr bwMode="auto">
          <a:xfrm>
            <a:off x="5111750" y="1058863"/>
            <a:ext cx="2251075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0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55" r="20750"/>
          <a:stretch>
            <a:fillRect/>
          </a:stretch>
        </p:blipFill>
        <p:spPr bwMode="auto">
          <a:xfrm>
            <a:off x="5105400" y="1022350"/>
            <a:ext cx="2582863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177800"/>
            <a:ext cx="8229600" cy="5683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Uncertainty Digital Elevation Model (DEM) </a:t>
            </a:r>
            <a:r>
              <a:rPr lang="en-US" sz="1800" smtClean="0">
                <a:ea typeface="ＭＳ Ｐゴシック"/>
                <a:cs typeface="ＭＳ Ｐゴシック"/>
              </a:rPr>
              <a:t/>
            </a:r>
            <a:br>
              <a:rPr lang="en-US" sz="1800" smtClean="0">
                <a:ea typeface="ＭＳ Ｐゴシック"/>
                <a:cs typeface="ＭＳ Ｐゴシック"/>
              </a:rPr>
            </a:br>
            <a:r>
              <a:rPr lang="en-US" sz="1800" smtClean="0">
                <a:ea typeface="ＭＳ Ｐゴシック"/>
                <a:cs typeface="ＭＳ Ｐゴシック"/>
              </a:rPr>
              <a:t> </a:t>
            </a:r>
            <a:r>
              <a:rPr lang="fr-FR" sz="1800" b="0" i="1" smtClean="0">
                <a:ea typeface="ＭＳ Ｐゴシック"/>
                <a:cs typeface="ＭＳ Ｐゴシック"/>
              </a:rPr>
              <a:t>Generate samples of uncertain inputs</a:t>
            </a:r>
            <a:br>
              <a:rPr lang="fr-FR" sz="1800" b="0" i="1" smtClean="0">
                <a:ea typeface="ＭＳ Ｐゴシック"/>
                <a:cs typeface="ＭＳ Ｐゴシック"/>
              </a:rPr>
            </a:br>
            <a:endParaRPr lang="en-US" sz="1800" b="0" i="1" smtClean="0">
              <a:ea typeface="ＭＳ Ｐゴシック"/>
              <a:cs typeface="ＭＳ Ｐゴシック"/>
            </a:endParaRPr>
          </a:p>
        </p:txBody>
      </p:sp>
      <p:pic>
        <p:nvPicPr>
          <p:cNvPr id="460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025" y="1081088"/>
            <a:ext cx="2130425" cy="5597525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79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2175" y="1017588"/>
            <a:ext cx="25019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44" t="3255" r="20457"/>
          <a:stretch>
            <a:fillRect/>
          </a:stretch>
        </p:blipFill>
        <p:spPr bwMode="auto">
          <a:xfrm>
            <a:off x="7394575" y="1020763"/>
            <a:ext cx="309563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17825" y="801688"/>
            <a:ext cx="1943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Error (m)</a:t>
            </a:r>
            <a:endParaRPr lang="nl-NL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09663" y="708025"/>
            <a:ext cx="21780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Control Points</a:t>
            </a:r>
            <a:endParaRPr lang="nl-NL" sz="1800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43000" y="708025"/>
            <a:ext cx="20462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Error map</a:t>
            </a:r>
            <a:endParaRPr lang="nl-NL" sz="1800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22888" y="750888"/>
            <a:ext cx="20462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rgbClr val="666699"/>
                </a:solidFill>
                <a:latin typeface="Verdana" pitchFamily="34" charset="0"/>
                <a:cs typeface="Times New Roman" pitchFamily="18" charset="0"/>
              </a:rPr>
              <a:t>Original DEM</a:t>
            </a:r>
            <a:endParaRPr lang="nl-NL" sz="1800">
              <a:solidFill>
                <a:srgbClr val="666699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7324725" y="989013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2500</a:t>
            </a: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335838" y="209232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2000</a:t>
            </a: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316788" y="3205163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1500</a:t>
            </a: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212013" y="6565900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0</a:t>
            </a: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315200" y="4318000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1000</a:t>
            </a:r>
          </a:p>
        </p:txBody>
      </p:sp>
      <p:sp>
        <p:nvSpPr>
          <p:cNvPr id="46099" name="Rectangle 20"/>
          <p:cNvSpPr>
            <a:spLocks noChangeArrowheads="1"/>
          </p:cNvSpPr>
          <p:nvPr/>
        </p:nvSpPr>
        <p:spPr bwMode="auto">
          <a:xfrm>
            <a:off x="7294563" y="5459413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500</a:t>
            </a:r>
          </a:p>
        </p:txBody>
      </p:sp>
      <p:sp>
        <p:nvSpPr>
          <p:cNvPr id="46100" name="Rectangle 21"/>
          <p:cNvSpPr>
            <a:spLocks noChangeArrowheads="1"/>
          </p:cNvSpPr>
          <p:nvPr/>
        </p:nvSpPr>
        <p:spPr bwMode="auto">
          <a:xfrm>
            <a:off x="7313613" y="77787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Height (m)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2970213" y="1539875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40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2962275" y="2643188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20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2933700" y="3775075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0</a:t>
            </a: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2998788" y="4878388"/>
            <a:ext cx="1074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-20</a:t>
            </a: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2987675" y="5991225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pitchFamily="34" charset="0"/>
                <a:ea typeface="ＭＳ Ｐゴシック"/>
                <a:cs typeface="Times New Roman" pitchFamily="18" charset="0"/>
              </a:rPr>
              <a:t>-40</a:t>
            </a:r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3962400" y="2124075"/>
            <a:ext cx="704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3913188" y="3856038"/>
            <a:ext cx="704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3902075" y="5568950"/>
            <a:ext cx="704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68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2" grpId="0"/>
      <p:bldP spid="13" grpId="0"/>
      <p:bldP spid="14" grpId="0"/>
      <p:bldP spid="75798" grpId="0"/>
      <p:bldP spid="75799" grpId="0"/>
      <p:bldP spid="75800" grpId="0"/>
      <p:bldP spid="75801" grpId="0"/>
      <p:bldP spid="75802" grpId="0"/>
      <p:bldP spid="75803" grpId="0" animBg="1"/>
      <p:bldP spid="75804" grpId="0" animBg="1"/>
      <p:bldP spid="758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 descr="SdX_Al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1" t="27052" r="996" b="19968"/>
          <a:stretch>
            <a:fillRect/>
          </a:stretch>
        </p:blipFill>
        <p:spPr bwMode="auto">
          <a:xfrm>
            <a:off x="150813" y="2562225"/>
            <a:ext cx="7920037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8" descr="SdY_Al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" t="26677" r="1335" b="19231"/>
          <a:stretch>
            <a:fillRect/>
          </a:stretch>
        </p:blipFill>
        <p:spPr bwMode="auto">
          <a:xfrm>
            <a:off x="150813" y="4554538"/>
            <a:ext cx="7920037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08" name="Group 17"/>
          <p:cNvGrpSpPr>
            <a:grpSpLocks/>
          </p:cNvGrpSpPr>
          <p:nvPr/>
        </p:nvGrpSpPr>
        <p:grpSpPr bwMode="auto">
          <a:xfrm>
            <a:off x="8070850" y="3146425"/>
            <a:ext cx="1073150" cy="1897063"/>
            <a:chOff x="8070437" y="2061823"/>
            <a:chExt cx="1073564" cy="1897243"/>
          </a:xfrm>
        </p:grpSpPr>
        <p:sp>
          <p:nvSpPr>
            <p:cNvPr id="47112" name="Text Box 13"/>
            <p:cNvSpPr txBox="1">
              <a:spLocks noChangeArrowheads="1"/>
            </p:cNvSpPr>
            <p:nvPr/>
          </p:nvSpPr>
          <p:spPr bwMode="auto">
            <a:xfrm>
              <a:off x="8070437" y="2061823"/>
              <a:ext cx="1073564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News Gothic" pitchFamily="34" charset="0"/>
                </a:rPr>
                <a:t>Sd (m)</a:t>
              </a:r>
            </a:p>
          </p:txBody>
        </p:sp>
        <p:sp>
          <p:nvSpPr>
            <p:cNvPr id="47113" name="Text Box 17"/>
            <p:cNvSpPr txBox="1">
              <a:spLocks noChangeArrowheads="1"/>
            </p:cNvSpPr>
            <p:nvPr/>
          </p:nvSpPr>
          <p:spPr bwMode="auto">
            <a:xfrm>
              <a:off x="8469518" y="3589178"/>
              <a:ext cx="5032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News Gothic" pitchFamily="34" charset="0"/>
                </a:rPr>
                <a:t>0</a:t>
              </a:r>
            </a:p>
          </p:txBody>
        </p:sp>
        <p:sp>
          <p:nvSpPr>
            <p:cNvPr id="47114" name="Line 20"/>
            <p:cNvSpPr>
              <a:spLocks noChangeShapeType="1"/>
            </p:cNvSpPr>
            <p:nvPr/>
          </p:nvSpPr>
          <p:spPr bwMode="auto">
            <a:xfrm>
              <a:off x="8366330" y="3247290"/>
              <a:ext cx="7143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47115" name="Group 12"/>
            <p:cNvGrpSpPr>
              <a:grpSpLocks/>
            </p:cNvGrpSpPr>
            <p:nvPr/>
          </p:nvGrpSpPr>
          <p:grpSpPr bwMode="auto">
            <a:xfrm>
              <a:off x="8234567" y="2431711"/>
              <a:ext cx="165100" cy="1358901"/>
              <a:chOff x="4702" y="1375"/>
              <a:chExt cx="104" cy="856"/>
            </a:xfrm>
          </p:grpSpPr>
          <p:pic>
            <p:nvPicPr>
              <p:cNvPr id="47120" name="Picture 7" descr="SdX_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620" t="22633" b="73642"/>
              <a:stretch>
                <a:fillRect/>
              </a:stretch>
            </p:blipFill>
            <p:spPr bwMode="auto">
              <a:xfrm rot="5400000">
                <a:off x="4326" y="1752"/>
                <a:ext cx="85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21" name="Rectangle 11"/>
              <p:cNvSpPr>
                <a:spLocks noChangeArrowheads="1"/>
              </p:cNvSpPr>
              <p:nvPr/>
            </p:nvSpPr>
            <p:spPr bwMode="auto">
              <a:xfrm>
                <a:off x="4702" y="1377"/>
                <a:ext cx="104" cy="84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en-GB" sz="2400">
                  <a:solidFill>
                    <a:srgbClr val="000000"/>
                  </a:solidFill>
                  <a:latin typeface="News Gothic" pitchFamily="34" charset="0"/>
                </a:endParaRPr>
              </a:p>
            </p:txBody>
          </p:sp>
        </p:grp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8366330" y="2623402"/>
              <a:ext cx="7143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7117" name="Line 15"/>
            <p:cNvSpPr>
              <a:spLocks noChangeShapeType="1"/>
            </p:cNvSpPr>
            <p:nvPr/>
          </p:nvSpPr>
          <p:spPr bwMode="auto">
            <a:xfrm>
              <a:off x="8398080" y="3774122"/>
              <a:ext cx="7143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7118" name="Text Box 16"/>
            <p:cNvSpPr txBox="1">
              <a:spLocks noChangeArrowheads="1"/>
            </p:cNvSpPr>
            <p:nvPr/>
          </p:nvSpPr>
          <p:spPr bwMode="auto">
            <a:xfrm>
              <a:off x="8437768" y="2441915"/>
              <a:ext cx="5032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News Gothic" pitchFamily="34" charset="0"/>
                </a:rPr>
                <a:t>16</a:t>
              </a:r>
            </a:p>
          </p:txBody>
        </p:sp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8469518" y="3089944"/>
              <a:ext cx="5032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News Gothic" pitchFamily="34" charset="0"/>
                </a:rPr>
                <a:t>8</a:t>
              </a:r>
            </a:p>
          </p:txBody>
        </p:sp>
      </p:grpSp>
      <p:sp>
        <p:nvSpPr>
          <p:cNvPr id="47109" name="Text Box 22"/>
          <p:cNvSpPr txBox="1">
            <a:spLocks noChangeArrowheads="1"/>
          </p:cNvSpPr>
          <p:nvPr/>
        </p:nvSpPr>
        <p:spPr bwMode="auto">
          <a:xfrm>
            <a:off x="222250" y="2089150"/>
            <a:ext cx="4248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News Gothic" pitchFamily="34" charset="0"/>
              </a:rPr>
              <a:t>Standard deviation X-coordinates</a:t>
            </a:r>
          </a:p>
        </p:txBody>
      </p:sp>
      <p:sp>
        <p:nvSpPr>
          <p:cNvPr id="47110" name="Text Box 23"/>
          <p:cNvSpPr txBox="1">
            <a:spLocks noChangeArrowheads="1"/>
          </p:cNvSpPr>
          <p:nvPr/>
        </p:nvSpPr>
        <p:spPr bwMode="auto">
          <a:xfrm>
            <a:off x="150813" y="4186238"/>
            <a:ext cx="7762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News Gothic" pitchFamily="34" charset="0"/>
              </a:rPr>
              <a:t>Standard deviation Y-coordinates</a:t>
            </a:r>
          </a:p>
        </p:txBody>
      </p:sp>
      <p:sp>
        <p:nvSpPr>
          <p:cNvPr id="47111" name="Rectangle 2"/>
          <p:cNvSpPr txBox="1">
            <a:spLocks noChangeArrowheads="1"/>
          </p:cNvSpPr>
          <p:nvPr/>
        </p:nvSpPr>
        <p:spPr bwMode="auto">
          <a:xfrm>
            <a:off x="3132138" y="587375"/>
            <a:ext cx="5557837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b="1">
                <a:solidFill>
                  <a:srgbClr val="666699"/>
                </a:solidFill>
                <a:latin typeface="Verdana" pitchFamily="34" charset="0"/>
                <a:ea typeface="ＭＳ Ｐゴシック"/>
                <a:cs typeface="ＭＳ Ｐゴシック"/>
              </a:rPr>
              <a:t>Magnitude of errors in x- and y-coordinates larger in off-nadir angles and in mountainous parts of the study area</a:t>
            </a:r>
          </a:p>
        </p:txBody>
      </p:sp>
    </p:spTree>
    <p:extLst>
      <p:ext uri="{BB962C8B-B14F-4D97-AF65-F5344CB8AC3E}">
        <p14:creationId xmlns:p14="http://schemas.microsoft.com/office/powerpoint/2010/main" val="19098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050" y="1492250"/>
            <a:ext cx="70485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 txBox="1">
            <a:spLocks noChangeArrowheads="1"/>
          </p:cNvSpPr>
          <p:nvPr/>
        </p:nvSpPr>
        <p:spPr bwMode="auto">
          <a:xfrm>
            <a:off x="3059113" y="692150"/>
            <a:ext cx="59070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b="1">
                <a:solidFill>
                  <a:srgbClr val="666699"/>
                </a:solidFill>
                <a:latin typeface="Verdana" pitchFamily="34" charset="0"/>
                <a:ea typeface="ＭＳ Ｐゴシック"/>
                <a:cs typeface="ＭＳ Ｐゴシック"/>
              </a:rPr>
              <a:t>Zooming in shows effect of DEM error on geometric correction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08338" y="4365625"/>
            <a:ext cx="4316412" cy="503238"/>
            <a:chOff x="3207902" y="4365104"/>
            <a:chExt cx="4316426" cy="504056"/>
          </a:xfrm>
        </p:grpSpPr>
        <p:sp>
          <p:nvSpPr>
            <p:cNvPr id="48133" name="Oval 1"/>
            <p:cNvSpPr>
              <a:spLocks noChangeArrowheads="1"/>
            </p:cNvSpPr>
            <p:nvPr/>
          </p:nvSpPr>
          <p:spPr bwMode="auto">
            <a:xfrm>
              <a:off x="3207902" y="4365104"/>
              <a:ext cx="576064" cy="504056"/>
            </a:xfrm>
            <a:prstGeom prst="ellips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GB" sz="18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8134" name="Oval 4"/>
            <p:cNvSpPr>
              <a:spLocks noChangeArrowheads="1"/>
            </p:cNvSpPr>
            <p:nvPr/>
          </p:nvSpPr>
          <p:spPr bwMode="auto">
            <a:xfrm>
              <a:off x="6948264" y="4365104"/>
              <a:ext cx="576064" cy="504056"/>
            </a:xfrm>
            <a:prstGeom prst="ellips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GB" sz="18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8135" name="Oval 5"/>
            <p:cNvSpPr>
              <a:spLocks noChangeArrowheads="1"/>
            </p:cNvSpPr>
            <p:nvPr/>
          </p:nvSpPr>
          <p:spPr bwMode="auto">
            <a:xfrm>
              <a:off x="5090998" y="4365104"/>
              <a:ext cx="576064" cy="504056"/>
            </a:xfrm>
            <a:prstGeom prst="ellips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GB" sz="18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0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050" y="1492250"/>
            <a:ext cx="70485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 txBox="1">
            <a:spLocks noChangeArrowheads="1"/>
          </p:cNvSpPr>
          <p:nvPr/>
        </p:nvSpPr>
        <p:spPr bwMode="auto">
          <a:xfrm>
            <a:off x="3059113" y="692150"/>
            <a:ext cx="59070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b="1">
                <a:solidFill>
                  <a:srgbClr val="666699"/>
                </a:solidFill>
                <a:latin typeface="Verdana" pitchFamily="34" charset="0"/>
                <a:ea typeface="ＭＳ Ｐゴシック"/>
                <a:cs typeface="ＭＳ Ｐゴシック"/>
              </a:rPr>
              <a:t>Zooming in shows effect of DEM error on geometric correction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2017713" y="4365625"/>
            <a:ext cx="4321175" cy="503238"/>
            <a:chOff x="2017727" y="4365104"/>
            <a:chExt cx="4320480" cy="504056"/>
          </a:xfrm>
        </p:grpSpPr>
        <p:sp>
          <p:nvSpPr>
            <p:cNvPr id="49157" name="Oval 8"/>
            <p:cNvSpPr>
              <a:spLocks noChangeArrowheads="1"/>
            </p:cNvSpPr>
            <p:nvPr/>
          </p:nvSpPr>
          <p:spPr bwMode="auto">
            <a:xfrm>
              <a:off x="2017727" y="4365104"/>
              <a:ext cx="576064" cy="504056"/>
            </a:xfrm>
            <a:prstGeom prst="ellipse">
              <a:avLst/>
            </a:prstGeom>
            <a:noFill/>
            <a:ln w="50800" algn="ctr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GB" sz="18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9158" name="Oval 9"/>
            <p:cNvSpPr>
              <a:spLocks noChangeArrowheads="1"/>
            </p:cNvSpPr>
            <p:nvPr/>
          </p:nvSpPr>
          <p:spPr bwMode="auto">
            <a:xfrm>
              <a:off x="5762143" y="4365104"/>
              <a:ext cx="576064" cy="504056"/>
            </a:xfrm>
            <a:prstGeom prst="ellipse">
              <a:avLst/>
            </a:prstGeom>
            <a:noFill/>
            <a:ln w="50800" algn="ctr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GB" sz="18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9159" name="Oval 10"/>
            <p:cNvSpPr>
              <a:spLocks noChangeArrowheads="1"/>
            </p:cNvSpPr>
            <p:nvPr/>
          </p:nvSpPr>
          <p:spPr bwMode="auto">
            <a:xfrm>
              <a:off x="3882912" y="4365104"/>
              <a:ext cx="576064" cy="504056"/>
            </a:xfrm>
            <a:prstGeom prst="ellipse">
              <a:avLst/>
            </a:prstGeom>
            <a:noFill/>
            <a:ln w="50800" algn="ctr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GB" sz="1800">
                <a:solidFill>
                  <a:srgbClr val="9933FF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463" y="19050"/>
            <a:ext cx="9169401" cy="6838950"/>
          </a:xfrm>
        </p:spPr>
      </p:pic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4427538" y="3357563"/>
          <a:ext cx="4522787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Presentation" r:id="rId4" imgW="2058840" imgH="1543979" progId="PowerPoint.Show.8">
                  <p:embed/>
                </p:oleObj>
              </mc:Choice>
              <mc:Fallback>
                <p:oleObj name="Presentation" r:id="rId4" imgW="2058840" imgH="1543979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357563"/>
                        <a:ext cx="4522787" cy="33734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60606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48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FFFF66"/>
                </a:solidFill>
              </a:rPr>
              <a:t>GeoPEARL has many inputs: mainly soil, landuse, climate and hydrology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3538" y="1636713"/>
            <a:ext cx="6548437" cy="4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973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9888"/>
            <a:ext cx="8229600" cy="622300"/>
          </a:xfrm>
        </p:spPr>
        <p:txBody>
          <a:bodyPr/>
          <a:lstStyle/>
          <a:p>
            <a:r>
              <a:rPr lang="en-US" sz="3600" smtClean="0">
                <a:solidFill>
                  <a:srgbClr val="FFFF66"/>
                </a:solidFill>
              </a:rPr>
              <a:t>GeoPEARL inputs considered uncertain: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2188"/>
            <a:ext cx="8229600" cy="48133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92D050"/>
                </a:solidFill>
              </a:rPr>
              <a:t>Soil properties:</a:t>
            </a:r>
            <a:endParaRPr lang="en-GB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GB" smtClean="0"/>
              <a:t>Horizon thickness</a:t>
            </a:r>
            <a:endParaRPr lang="en-GB" i="1" smtClean="0"/>
          </a:p>
          <a:p>
            <a:pPr>
              <a:lnSpc>
                <a:spcPct val="90000"/>
              </a:lnSpc>
              <a:defRPr/>
            </a:pPr>
            <a:r>
              <a:rPr lang="en-GB" smtClean="0"/>
              <a:t>Texture</a:t>
            </a:r>
            <a:endParaRPr lang="en-GB" i="1"/>
          </a:p>
          <a:p>
            <a:pPr>
              <a:lnSpc>
                <a:spcPct val="90000"/>
              </a:lnSpc>
              <a:defRPr/>
            </a:pPr>
            <a:r>
              <a:rPr lang="en-GB" smtClean="0"/>
              <a:t>Organic </a:t>
            </a:r>
            <a:r>
              <a:rPr lang="en-GB"/>
              <a:t>matter content</a:t>
            </a:r>
            <a:r>
              <a:rPr lang="en-GB" i="1"/>
              <a:t> </a:t>
            </a:r>
            <a:endParaRPr lang="en-GB" i="1" smtClean="0"/>
          </a:p>
          <a:p>
            <a:pPr>
              <a:lnSpc>
                <a:spcPct val="90000"/>
              </a:lnSpc>
              <a:defRPr/>
            </a:pPr>
            <a:r>
              <a:rPr lang="en-GB" smtClean="0"/>
              <a:t>Hydraulic </a:t>
            </a:r>
            <a:r>
              <a:rPr lang="en-GB"/>
              <a:t>conductivity </a:t>
            </a:r>
            <a:endParaRPr lang="en-GB" i="1"/>
          </a:p>
          <a:p>
            <a:pPr>
              <a:lnSpc>
                <a:spcPct val="90000"/>
              </a:lnSpc>
              <a:defRPr/>
            </a:pPr>
            <a:r>
              <a:rPr lang="en-GB" smtClean="0"/>
              <a:t>Water </a:t>
            </a:r>
            <a:r>
              <a:rPr lang="en-GB"/>
              <a:t>retention </a:t>
            </a:r>
            <a:r>
              <a:rPr lang="en-GB" smtClean="0"/>
              <a:t>characteristic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92D050"/>
                </a:solidFill>
              </a:rPr>
              <a:t>Pesticide properties:</a:t>
            </a:r>
          </a:p>
          <a:p>
            <a:pPr>
              <a:lnSpc>
                <a:spcPct val="90000"/>
              </a:lnSpc>
              <a:defRPr/>
            </a:pPr>
            <a:r>
              <a:rPr lang="en-GB" smtClean="0"/>
              <a:t>Half-life of transformation in soil</a:t>
            </a:r>
          </a:p>
          <a:p>
            <a:pPr>
              <a:lnSpc>
                <a:spcPct val="90000"/>
              </a:lnSpc>
              <a:defRPr/>
            </a:pPr>
            <a:r>
              <a:rPr lang="en-GB" smtClean="0"/>
              <a:t>Coefficient of sorption on organic matter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036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FFFF66"/>
                </a:solidFill>
              </a:rPr>
              <a:t>Netherlands represented by a grid sample of 258 points</a:t>
            </a:r>
            <a:r>
              <a:rPr lang="en-US" sz="3600" smtClean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3754438" cy="4249737"/>
          </a:xfrm>
        </p:spPr>
        <p:txBody>
          <a:bodyPr/>
          <a:lstStyle/>
          <a:p>
            <a:r>
              <a:rPr lang="en-US" sz="2400" smtClean="0"/>
              <a:t>At each point 1000 Monte Carlo runs of GeoPEARL</a:t>
            </a:r>
          </a:p>
          <a:p>
            <a:r>
              <a:rPr lang="en-US" sz="2400" smtClean="0"/>
              <a:t>Next the 90 percentile (P90) of 258 GeoPEARL outputs computed for each of the 1000 runs</a:t>
            </a:r>
          </a:p>
          <a:p>
            <a:r>
              <a:rPr lang="en-US" sz="2400" smtClean="0"/>
              <a:t>Variability in the 1000 P90 values conveys uncertainty about true P90 </a:t>
            </a:r>
          </a:p>
        </p:txBody>
      </p:sp>
      <p:pic>
        <p:nvPicPr>
          <p:cNvPr id="35844" name="Picture 4" descr="lootlocaties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0563" y="969963"/>
            <a:ext cx="4330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09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FFFF66"/>
                </a:solidFill>
              </a:rPr>
              <a:t>Uncertainty in GeoPEARL output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38238"/>
            <a:ext cx="2468563" cy="4630737"/>
          </a:xfrm>
        </p:spPr>
        <p:txBody>
          <a:bodyPr/>
          <a:lstStyle/>
          <a:p>
            <a:r>
              <a:rPr lang="en-US" sz="2400" smtClean="0"/>
              <a:t>Large uncertainty in P90, particularly for substance D</a:t>
            </a:r>
          </a:p>
          <a:p>
            <a:r>
              <a:rPr lang="en-US" sz="2400" smtClean="0"/>
              <a:t>Box-plots straddle the</a:t>
            </a:r>
            <a:r>
              <a:rPr lang="en-GB" sz="2400" smtClean="0"/>
              <a:t> </a:t>
            </a:r>
            <a:r>
              <a:rPr lang="en-GB" sz="2400" smtClean="0">
                <a:solidFill>
                  <a:srgbClr val="FF0000"/>
                </a:solidFill>
              </a:rPr>
              <a:t>regulatory limit </a:t>
            </a:r>
            <a:r>
              <a:rPr lang="en-GB" sz="2400" smtClean="0"/>
              <a:t>of 0.1 </a:t>
            </a:r>
            <a:r>
              <a:rPr lang="en-GB" sz="2400" smtClean="0">
                <a:sym typeface="Symbol" pitchFamily="18" charset="2"/>
              </a:rPr>
              <a:t></a:t>
            </a:r>
            <a:r>
              <a:rPr lang="en-GB" sz="2400" smtClean="0"/>
              <a:t>g</a:t>
            </a:r>
            <a:r>
              <a:rPr lang="en-GB" sz="2400" smtClean="0">
                <a:sym typeface="Symbol" pitchFamily="18" charset="2"/>
              </a:rPr>
              <a:t>∙</a:t>
            </a:r>
            <a:r>
              <a:rPr lang="en-GB" sz="2400" smtClean="0"/>
              <a:t>l</a:t>
            </a:r>
            <a:r>
              <a:rPr lang="en-GB" sz="2400" baseline="30000" smtClean="0">
                <a:sym typeface="Symbol" pitchFamily="18" charset="2"/>
              </a:rPr>
              <a:t></a:t>
            </a:r>
            <a:r>
              <a:rPr lang="en-GB" sz="2400" baseline="30000" smtClean="0"/>
              <a:t>1</a:t>
            </a:r>
            <a:endParaRPr lang="en-GB" sz="2400" smtClean="0"/>
          </a:p>
          <a:p>
            <a:r>
              <a:rPr lang="en-US" sz="2400" smtClean="0"/>
              <a:t>Risk-aversive policy would reject all three  pesticides</a:t>
            </a:r>
          </a:p>
        </p:txBody>
      </p:sp>
      <p:pic>
        <p:nvPicPr>
          <p:cNvPr id="36868" name="Picture 8" descr="ScreenHunter_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5763" y="1371600"/>
            <a:ext cx="6048375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Line 7"/>
          <p:cNvSpPr>
            <a:spLocks noChangeShapeType="1"/>
          </p:cNvSpPr>
          <p:nvPr/>
        </p:nvSpPr>
        <p:spPr bwMode="auto">
          <a:xfrm flipV="1">
            <a:off x="3779838" y="2489200"/>
            <a:ext cx="4618037" cy="3175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>
              <a:solidFill>
                <a:srgbClr val="004C78"/>
              </a:solidFill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4643438" y="4365625"/>
            <a:ext cx="411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1C1C"/>
                </a:solidFill>
                <a:latin typeface="News Gothic" pitchFamily="34" charset="0"/>
              </a:rPr>
              <a:t>D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5481638" y="4365625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1C1C"/>
                </a:solidFill>
                <a:latin typeface="News Gothic" pitchFamily="34" charset="0"/>
              </a:rPr>
              <a:t>A</a:t>
            </a:r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6300788" y="4365625"/>
            <a:ext cx="409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1C1C"/>
                </a:solidFill>
                <a:latin typeface="News Gothic" pitchFamily="34" charset="0"/>
              </a:rPr>
              <a:t>B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627313" y="2524125"/>
            <a:ext cx="1081087" cy="104933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73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FFFF66"/>
                </a:solidFill>
              </a:rPr>
              <a:t>Pesticide properties are main source of uncertainty</a:t>
            </a:r>
          </a:p>
        </p:txBody>
      </p:sp>
      <p:graphicFrame>
        <p:nvGraphicFramePr>
          <p:cNvPr id="230447" name="Group 47"/>
          <p:cNvGraphicFramePr>
            <a:graphicFrameLocks noGrp="1"/>
          </p:cNvGraphicFramePr>
          <p:nvPr>
            <p:ph idx="1"/>
          </p:nvPr>
        </p:nvGraphicFramePr>
        <p:xfrm>
          <a:off x="457200" y="2276872"/>
          <a:ext cx="7931224" cy="35844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9414"/>
                <a:gridCol w="1648609"/>
                <a:gridCol w="1587220"/>
                <a:gridCol w="1208655"/>
                <a:gridCol w="1447326"/>
              </a:tblGrid>
              <a:tr h="8504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Organic matter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Other soil properties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Half-life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Sorption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</a:tr>
              <a:tr h="884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Substance 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</a:tr>
              <a:tr h="9253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Substance 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</a:tr>
              <a:tr h="923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Substance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7892" name="Text Box 38"/>
          <p:cNvSpPr txBox="1">
            <a:spLocks noChangeArrowheads="1"/>
          </p:cNvSpPr>
          <p:nvPr/>
        </p:nvSpPr>
        <p:spPr bwMode="auto">
          <a:xfrm>
            <a:off x="457200" y="1770063"/>
            <a:ext cx="65817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News Gothic" pitchFamily="34" charset="0"/>
              </a:rPr>
              <a:t>Percentage variance explained by uncertain inputs</a:t>
            </a:r>
          </a:p>
        </p:txBody>
      </p:sp>
    </p:spTree>
    <p:extLst>
      <p:ext uri="{BB962C8B-B14F-4D97-AF65-F5344CB8AC3E}">
        <p14:creationId xmlns:p14="http://schemas.microsoft.com/office/powerpoint/2010/main" val="2354378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24950" cy="731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2463" y="4077072"/>
            <a:ext cx="5644209" cy="2780928"/>
          </a:xfrm>
          <a:prstGeom prst="rect">
            <a:avLst/>
          </a:prstGeom>
          <a:ln w="25400">
            <a:solidFill>
              <a:srgbClr val="0070C0"/>
            </a:solidFill>
          </a:ln>
          <a:effectLst>
            <a:glow rad="101600">
              <a:schemeClr val="bg2">
                <a:lumMod val="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901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>
                <a:solidFill>
                  <a:srgbClr val="FFFF00"/>
                </a:solidFill>
              </a:rPr>
              <a:t>Monte Carlo approach as before</a:t>
            </a: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275" y="1628775"/>
            <a:ext cx="8831263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95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U_EN-blauw">
  <a:themeElements>
    <a:clrScheme name="WU_EN-blauw 1">
      <a:dk1>
        <a:srgbClr val="004C78"/>
      </a:dk1>
      <a:lt1>
        <a:srgbClr val="FFFFFF"/>
      </a:lt1>
      <a:dk2>
        <a:srgbClr val="FFFFFF"/>
      </a:dk2>
      <a:lt2>
        <a:srgbClr val="808080"/>
      </a:lt2>
      <a:accent1>
        <a:srgbClr val="80BA64"/>
      </a:accent1>
      <a:accent2>
        <a:srgbClr val="E75200"/>
      </a:accent2>
      <a:accent3>
        <a:srgbClr val="FFFFFF"/>
      </a:accent3>
      <a:accent4>
        <a:srgbClr val="004065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WU_EN-blauw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lnDef>
  </a:objectDefaults>
  <a:extraClrSchemeLst>
    <a:extraClrScheme>
      <a:clrScheme name="WU_EN-blauw 1">
        <a:dk1>
          <a:srgbClr val="004C78"/>
        </a:dk1>
        <a:lt1>
          <a:srgbClr val="FFFFFF"/>
        </a:lt1>
        <a:dk2>
          <a:srgbClr val="FFFFFF"/>
        </a:dk2>
        <a:lt2>
          <a:srgbClr val="808080"/>
        </a:lt2>
        <a:accent1>
          <a:srgbClr val="80BA64"/>
        </a:accent1>
        <a:accent2>
          <a:srgbClr val="E75200"/>
        </a:accent2>
        <a:accent3>
          <a:srgbClr val="FFFFFF"/>
        </a:accent3>
        <a:accent4>
          <a:srgbClr val="004065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_EUFAR_FP7_PowerPoint_presentation_update-1">
  <a:themeElements>
    <a:clrScheme name="template_EUFA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EUFA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  <a:ea typeface="Times New Roman" pitchFamily="-65" charset="0"/>
            <a:cs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  <a:ea typeface="Times New Roman" pitchFamily="-65" charset="0"/>
            <a:cs typeface="Times New Roman" pitchFamily="-65" charset="0"/>
          </a:defRPr>
        </a:defPPr>
      </a:lstStyle>
    </a:lnDef>
  </a:objectDefaults>
  <a:extraClrSchemeLst>
    <a:extraClrScheme>
      <a:clrScheme name="template_EUF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UFA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UFA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UFA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UFA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UFA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UFA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UFA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UFA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UFA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UFA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UFA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3457</TotalTime>
  <Words>399</Words>
  <Application>Microsoft Office PowerPoint</Application>
  <PresentationFormat>On-screen Show (4:3)</PresentationFormat>
  <Paragraphs>129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1_WU_EN-blauw</vt:lpstr>
      <vt:lpstr>Template_EUFAR_FP7_PowerPoint_presentation_update-1</vt:lpstr>
      <vt:lpstr>Presentation</vt:lpstr>
      <vt:lpstr>Brief look at three real-world uncertainty propagation case studies</vt:lpstr>
      <vt:lpstr>PowerPoint Presentation</vt:lpstr>
      <vt:lpstr>GeoPEARL has many inputs: mainly soil, landuse, climate and hydrology</vt:lpstr>
      <vt:lpstr>GeoPEARL inputs considered uncertain:</vt:lpstr>
      <vt:lpstr>Netherlands represented by a grid sample of 258 points </vt:lpstr>
      <vt:lpstr>Uncertainty in GeoPEARL output</vt:lpstr>
      <vt:lpstr>Pesticide properties are main source of uncertainty</vt:lpstr>
      <vt:lpstr>PowerPoint Presentation</vt:lpstr>
      <vt:lpstr>Monte Carlo approach as before</vt:lpstr>
      <vt:lpstr>100 realisations of stream network and error box plots for curvature classes</vt:lpstr>
      <vt:lpstr>PowerPoint Presentation</vt:lpstr>
      <vt:lpstr> Geometric correction with an elevation map (DEM)</vt:lpstr>
      <vt:lpstr>PowerPoint Presentation</vt:lpstr>
      <vt:lpstr>Uncertainty Digital Elevation Model (DEM) Create a Probability Distribution Function (PDF)</vt:lpstr>
      <vt:lpstr>Uncertainty Digital Elevation Model (DEM)   Generate samples of uncertain inputs </vt:lpstr>
      <vt:lpstr>PowerPoint Presentation</vt:lpstr>
      <vt:lpstr>PowerPoint Presentation</vt:lpstr>
      <vt:lpstr>PowerPoint Presentation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Cursus Geostatistiek</dc:title>
  <dc:creator>Heuvelink</dc:creator>
  <cp:lastModifiedBy>Sawicka, Kasia</cp:lastModifiedBy>
  <cp:revision>379</cp:revision>
  <cp:lastPrinted>2012-04-04T13:34:05Z</cp:lastPrinted>
  <dcterms:created xsi:type="dcterms:W3CDTF">2001-05-21T19:02:14Z</dcterms:created>
  <dcterms:modified xsi:type="dcterms:W3CDTF">2017-03-21T12:46:06Z</dcterms:modified>
</cp:coreProperties>
</file>