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4"/>
  </p:notesMasterIdLst>
  <p:sldIdLst>
    <p:sldId id="396" r:id="rId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99FF66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72" autoAdjust="0"/>
  </p:normalViewPr>
  <p:slideViewPr>
    <p:cSldViewPr snapToGrid="0" showGuides="1">
      <p:cViewPr varScale="1">
        <p:scale>
          <a:sx n="96" d="100"/>
          <a:sy n="96" d="100"/>
        </p:scale>
        <p:origin x="-2064" y="-102"/>
      </p:cViewPr>
      <p:guideLst>
        <p:guide orient="horz" pos="1219"/>
        <p:guide orient="horz" pos="147"/>
        <p:guide orient="horz"/>
        <p:guide orient="horz" pos="3756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75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dirty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pic>
        <p:nvPicPr>
          <p:cNvPr id="1026" name="Picture 2" descr="D:\GH_EU projects\EU QUICS\workshops and meetings\2015-06 training event Luxembourg June\Training Session 2\lecture\QUICS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21" y="6092118"/>
            <a:ext cx="1546790" cy="6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3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62670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119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25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44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642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087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87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544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973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277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nl-NL" noProof="0" smtClean="0"/>
              <a:t>Klik op het pictogram als u een afbeelding wilt toevoegen</a:t>
            </a:r>
            <a:endParaRPr lang="nl-NL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 op het pictogram als u een afbeelding wilt toevoegen</a:t>
            </a:r>
            <a:endParaRPr kumimoji="0" lang="nl-NL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nl-NL" noProof="0" dirty="0" smtClean="0"/>
              <a:t>Klik op het pictogram als u een logo wilt toevoegen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te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19145" y="6408000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 descr="D:\GH_EU projects\EU QUICS\workshops and meetings\2015-06 training event Luxembourg June\Training Session 2\lecture\QUICS_Logo.png"/>
          <p:cNvPicPr>
            <a:picLocks noChangeAspect="1" noChangeArrowheads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10" y="6171931"/>
            <a:ext cx="1358783" cy="5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86" r:id="rId19"/>
    <p:sldLayoutId id="2147483654" r:id="rId20"/>
    <p:sldLayoutId id="2147483666" r:id="rId21"/>
    <p:sldLayoutId id="2147483688" r:id="rId2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F7B8-8F42-4BAC-B25C-88DCA85883C4}" type="datetimeFigureOut">
              <a:rPr lang="en-GB" smtClean="0"/>
              <a:t>21/03/2017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7D2B2-5E2E-4379-B59B-DF97DB1DF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0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655029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Why pay attention to uncertainty?</a:t>
            </a:r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1678"/>
                <a:ext cx="8382000" cy="5160522"/>
              </a:xfrm>
            </p:spPr>
            <p:txBody>
              <a:bodyPr/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chemeClr val="tx1"/>
                    </a:solidFill>
                  </a:rPr>
                  <a:t>Any self-respecting researcher should want to check the quality of his/her results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before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these are made public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chemeClr val="tx1"/>
                    </a:solidFill>
                  </a:rPr>
                  <a:t>Clients </a:t>
                </a:r>
                <a:r>
                  <a:rPr lang="en-GB" sz="2000" dirty="0">
                    <a:solidFill>
                      <a:schemeClr val="tx1"/>
                    </a:solidFill>
                  </a:rPr>
                  <a:t>and end users must know the quality of model outputs to judge their </a:t>
                </a:r>
                <a:r>
                  <a:rPr lang="en-GB" sz="2000" dirty="0">
                    <a:solidFill>
                      <a:srgbClr val="FF0000"/>
                    </a:solidFill>
                  </a:rPr>
                  <a:t>usability </a:t>
                </a:r>
                <a:r>
                  <a:rPr lang="en-GB" sz="2000" dirty="0">
                    <a:solidFill>
                      <a:schemeClr val="tx1"/>
                    </a:solidFill>
                  </a:rPr>
                  <a:t>for specific purposes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chemeClr val="tx1"/>
                    </a:solidFill>
                  </a:rPr>
                  <a:t>Quantified uncertainty allows to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compare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the performance of models,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evaluate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which performs best, take informed decisions which model to use in which case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rgbClr val="FF0000"/>
                    </a:solidFill>
                  </a:rPr>
                  <a:t>Uncertainty source contributions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helps to decide rationally and economically how best to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improve 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models</a:t>
                </a: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chemeClr val="tx1"/>
                    </a:solidFill>
                  </a:rPr>
                  <a:t>Quantified uncertainty can be included in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decision making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, e.g.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risk analysis: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𝐸𝑥𝑝𝑒𝑐𝑡𝑒𝑑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𝑐𝑜𝑠𝑡𝑠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𝑜𝑢𝑡𝑐𝑜𝑚𝑒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)∙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𝐶𝑜𝑠𝑡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𝑜𝑢𝑡𝑐𝑜𝑚𝑒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 smtClean="0">
                  <a:solidFill>
                    <a:srgbClr val="7030A0"/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GB" sz="2000" dirty="0" smtClean="0">
                    <a:solidFill>
                      <a:schemeClr val="tx1"/>
                    </a:solidFill>
                  </a:rPr>
                  <a:t>Many users are </a:t>
                </a:r>
                <a:r>
                  <a:rPr lang="en-GB" sz="2000" dirty="0" smtClean="0">
                    <a:solidFill>
                      <a:srgbClr val="FF0000"/>
                    </a:solidFill>
                  </a:rPr>
                  <a:t>risk-aversive</a:t>
                </a:r>
                <a:r>
                  <a:rPr lang="en-GB" sz="2000" dirty="0" smtClean="0">
                    <a:solidFill>
                      <a:schemeClr val="tx1"/>
                    </a:solidFill>
                  </a:rPr>
                  <a:t>, you as well, let’s play a game:</a:t>
                </a:r>
              </a:p>
              <a:p>
                <a:pPr lvl="1">
                  <a:lnSpc>
                    <a:spcPts val="2300"/>
                  </a:lnSpc>
                  <a:spcBef>
                    <a:spcPts val="0"/>
                  </a:spcBef>
                </a:pPr>
                <a:r>
                  <a:rPr lang="en-GB" sz="1600" dirty="0" smtClean="0">
                    <a:solidFill>
                      <a:schemeClr val="tx1"/>
                    </a:solidFill>
                  </a:rPr>
                  <a:t>You give me 1 euro, I toss a coin, if heads you loose your euro, if tails I give you 3 euro back</a:t>
                </a:r>
                <a:endParaRPr lang="en-GB" sz="16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ts val="2300"/>
                  </a:lnSpc>
                  <a:spcBef>
                    <a:spcPts val="0"/>
                  </a:spcBef>
                </a:pPr>
                <a:r>
                  <a:rPr lang="en-GB" sz="1600" dirty="0" smtClean="0">
                    <a:solidFill>
                      <a:schemeClr val="tx1"/>
                    </a:solidFill>
                  </a:rPr>
                  <a:t>Same story but now: 10 euro; 100; euro; 1,000 euro; 10,000 euro,...</a:t>
                </a:r>
                <a:endParaRPr lang="en-GB" sz="2000" dirty="0" smtClean="0">
                  <a:solidFill>
                    <a:srgbClr val="7030A0"/>
                  </a:solidFill>
                </a:endParaRPr>
              </a:p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endParaRPr lang="en-GB" sz="2000" dirty="0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1678"/>
                <a:ext cx="8382000" cy="5160522"/>
              </a:xfrm>
              <a:blipFill rotWithShape="1">
                <a:blip r:embed="rId2"/>
                <a:stretch>
                  <a:fillRect l="-1236" t="-2361" r="-9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8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ageningen 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164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Wageningen UR</vt:lpstr>
      <vt:lpstr>Custom Design</vt:lpstr>
      <vt:lpstr>Why pay attention to uncertainty?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Sawicka, Kasia</cp:lastModifiedBy>
  <cp:revision>331</cp:revision>
  <dcterms:created xsi:type="dcterms:W3CDTF">2011-09-29T08:30:03Z</dcterms:created>
  <dcterms:modified xsi:type="dcterms:W3CDTF">2017-03-21T12:37:50Z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