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3FE74-DD94-4566-A3DA-9813E5764A7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05090-EEE6-4A15-942A-8F90DEEE2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64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Now,</a:t>
            </a:r>
            <a:r>
              <a:rPr lang="en-GB" baseline="0" dirty="0" smtClean="0"/>
              <a:t> probably the most interesting thing for you is that t</a:t>
            </a:r>
            <a:r>
              <a:rPr lang="en-GB" dirty="0" smtClean="0"/>
              <a:t>he</a:t>
            </a:r>
            <a:r>
              <a:rPr lang="en-GB" baseline="0" dirty="0" smtClean="0"/>
              <a:t> ‘spup’ package would also have a potential for use in industry. It could be used for models like you’ve seen at earlier presentations, e.g. </a:t>
            </a:r>
            <a:r>
              <a:rPr lang="en-GB" baseline="0" dirty="0" err="1" smtClean="0"/>
              <a:t>MiStat</a:t>
            </a:r>
            <a:r>
              <a:rPr lang="en-GB" baseline="0" dirty="0" smtClean="0"/>
              <a:t> presented by Arturo, or wastewater treatment plant models, or other.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5D2F-C69D-4D90-B22B-9B2DC58DBD5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37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5D2F-C69D-4D90-B22B-9B2DC58DBD5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09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9A4-F4DA-4E69-B95F-DE2480EE17E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B682-0B5E-4779-9F29-89DC3C940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1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9A4-F4DA-4E69-B95F-DE2480EE17E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B682-0B5E-4779-9F29-89DC3C940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47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9A4-F4DA-4E69-B95F-DE2480EE17E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B682-0B5E-4779-9F29-89DC3C940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86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39787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8521188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41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839787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78633" y="2262386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9031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39787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8521188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>
                <a:solidFill>
                  <a:srgbClr val="005172"/>
                </a:solidFill>
              </a:rPr>
              <a:pPr algn="r">
                <a:lnSpc>
                  <a:spcPts val="1200"/>
                </a:lnSpc>
              </a:pPr>
              <a:t>‹#›</a:t>
            </a:fld>
            <a:endParaRPr lang="en-GB" dirty="0">
              <a:solidFill>
                <a:srgbClr val="005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296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93357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>
                <a:solidFill>
                  <a:srgbClr val="005172"/>
                </a:solidFill>
              </a:rPr>
              <a:pPr algn="r">
                <a:lnSpc>
                  <a:spcPts val="1200"/>
                </a:lnSpc>
              </a:pPr>
              <a:t>‹#›</a:t>
            </a:fld>
            <a:endParaRPr lang="en-GB" dirty="0">
              <a:solidFill>
                <a:srgbClr val="005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27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>
                <a:solidFill>
                  <a:srgbClr val="005172"/>
                </a:solidFill>
              </a:rPr>
              <a:pPr algn="r">
                <a:lnSpc>
                  <a:spcPts val="1200"/>
                </a:lnSpc>
              </a:pPr>
              <a:t>‹#›</a:t>
            </a:fld>
            <a:endParaRPr lang="en-GB" dirty="0">
              <a:solidFill>
                <a:srgbClr val="005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417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752600"/>
            <a:ext cx="4140000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>
                <a:solidFill>
                  <a:srgbClr val="005172"/>
                </a:solidFill>
              </a:rPr>
              <a:pPr algn="r">
                <a:lnSpc>
                  <a:spcPts val="1200"/>
                </a:lnSpc>
              </a:pPr>
              <a:t>‹#›</a:t>
            </a:fld>
            <a:endParaRPr lang="en-GB" dirty="0">
              <a:solidFill>
                <a:srgbClr val="005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11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933575"/>
            <a:ext cx="4140000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>
                <a:solidFill>
                  <a:srgbClr val="005172"/>
                </a:solidFill>
              </a:rPr>
              <a:pPr algn="r">
                <a:lnSpc>
                  <a:spcPts val="1200"/>
                </a:lnSpc>
              </a:pPr>
              <a:t>‹#›</a:t>
            </a:fld>
            <a:endParaRPr lang="en-GB" dirty="0">
              <a:solidFill>
                <a:srgbClr val="005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2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8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538163" y="1828800"/>
            <a:ext cx="8404225" cy="413385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>
                <a:solidFill>
                  <a:srgbClr val="005172"/>
                </a:solidFill>
              </a:rPr>
              <a:pPr algn="r">
                <a:lnSpc>
                  <a:spcPts val="1200"/>
                </a:lnSpc>
              </a:pPr>
              <a:t>‹#›</a:t>
            </a:fld>
            <a:endParaRPr lang="en-GB" dirty="0">
              <a:solidFill>
                <a:srgbClr val="005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90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9A4-F4DA-4E69-B95F-DE2480EE17E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B682-0B5E-4779-9F29-89DC3C940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158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>
                <a:solidFill>
                  <a:srgbClr val="005172"/>
                </a:solidFill>
              </a:rPr>
              <a:pPr algn="r">
                <a:lnSpc>
                  <a:spcPts val="1200"/>
                </a:lnSpc>
              </a:pPr>
              <a:t>‹#›</a:t>
            </a:fld>
            <a:endParaRPr lang="en-GB" dirty="0">
              <a:solidFill>
                <a:srgbClr val="005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18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20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jdelijke aanduiding voor afbeelding 24"/>
          <p:cNvSpPr>
            <a:spLocks noGrp="1" noChangeAspect="1"/>
          </p:cNvSpPr>
          <p:nvPr>
            <p:ph type="pic" sz="quarter" idx="21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476251" y="2262386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8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67110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38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900006" y="226800"/>
            <a:ext cx="5040000" cy="57358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2" y="1840012"/>
            <a:ext cx="3276600" cy="4122638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>
                <a:solidFill>
                  <a:srgbClr val="005172"/>
                </a:solidFill>
              </a:rPr>
              <a:pPr algn="r">
                <a:lnSpc>
                  <a:spcPts val="1200"/>
                </a:lnSpc>
              </a:pPr>
              <a:t>‹#›</a:t>
            </a:fld>
            <a:endParaRPr lang="en-GB" dirty="0">
              <a:solidFill>
                <a:srgbClr val="005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71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7619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dirty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18212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298805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9"/>
          </p:nvPr>
        </p:nvSpPr>
        <p:spPr>
          <a:xfrm>
            <a:off x="490538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20"/>
          </p:nvPr>
        </p:nvSpPr>
        <p:spPr>
          <a:xfrm>
            <a:off x="3366170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9" name="Tijdelijke aanduiding voor tekst 6"/>
          <p:cNvSpPr>
            <a:spLocks noGrp="1"/>
          </p:cNvSpPr>
          <p:nvPr>
            <p:ph type="body" sz="quarter" idx="21"/>
          </p:nvPr>
        </p:nvSpPr>
        <p:spPr>
          <a:xfrm>
            <a:off x="6241802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0" name="Tijdelijke aanduiding voor tekst 6"/>
          <p:cNvSpPr>
            <a:spLocks noGrp="1"/>
          </p:cNvSpPr>
          <p:nvPr>
            <p:ph type="body" sz="quarter" idx="22"/>
          </p:nvPr>
        </p:nvSpPr>
        <p:spPr>
          <a:xfrm>
            <a:off x="490538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1" name="Tijdelijke aanduiding voor tekst 6"/>
          <p:cNvSpPr>
            <a:spLocks noGrp="1"/>
          </p:cNvSpPr>
          <p:nvPr>
            <p:ph type="body" sz="quarter" idx="23"/>
          </p:nvPr>
        </p:nvSpPr>
        <p:spPr>
          <a:xfrm>
            <a:off x="3365675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24"/>
          </p:nvPr>
        </p:nvSpPr>
        <p:spPr>
          <a:xfrm>
            <a:off x="6241802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>
                <a:solidFill>
                  <a:srgbClr val="005172"/>
                </a:solidFill>
              </a:rPr>
              <a:pPr algn="r">
                <a:lnSpc>
                  <a:spcPts val="1200"/>
                </a:lnSpc>
              </a:pPr>
              <a:t>‹#›</a:t>
            </a:fld>
            <a:endParaRPr lang="en-GB" dirty="0">
              <a:solidFill>
                <a:srgbClr val="005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90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399" y="1929600"/>
            <a:ext cx="4104000" cy="402738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>
                <a:solidFill>
                  <a:srgbClr val="005172"/>
                </a:solidFill>
              </a:rPr>
              <a:pPr algn="r">
                <a:lnSpc>
                  <a:spcPts val="1200"/>
                </a:lnSpc>
              </a:pPr>
              <a:t>‹#›</a:t>
            </a:fld>
            <a:endParaRPr lang="en-GB" dirty="0">
              <a:solidFill>
                <a:srgbClr val="005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379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400" y="1402557"/>
            <a:ext cx="8402400" cy="45529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>
                <a:solidFill>
                  <a:srgbClr val="005172"/>
                </a:solidFill>
              </a:rPr>
              <a:pPr algn="r">
                <a:lnSpc>
                  <a:spcPts val="1200"/>
                </a:lnSpc>
              </a:pPr>
              <a:t>‹#›</a:t>
            </a:fld>
            <a:endParaRPr lang="en-GB" dirty="0">
              <a:solidFill>
                <a:srgbClr val="005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4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/>
          </p:nvPr>
        </p:nvSpPr>
        <p:spPr>
          <a:xfrm>
            <a:off x="536400" y="233362"/>
            <a:ext cx="4011352" cy="57204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afbeelding 24"/>
          <p:cNvSpPr>
            <a:spLocks noGrp="1"/>
          </p:cNvSpPr>
          <p:nvPr>
            <p:ph type="pic" sz="quarter" idx="17"/>
          </p:nvPr>
        </p:nvSpPr>
        <p:spPr>
          <a:xfrm>
            <a:off x="4827265" y="233362"/>
            <a:ext cx="4104000" cy="571955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>
                <a:solidFill>
                  <a:srgbClr val="005172"/>
                </a:solidFill>
              </a:rPr>
              <a:pPr algn="r">
                <a:lnSpc>
                  <a:spcPts val="1200"/>
                </a:lnSpc>
              </a:pPr>
              <a:t>‹#›</a:t>
            </a:fld>
            <a:endParaRPr lang="en-GB" dirty="0">
              <a:solidFill>
                <a:srgbClr val="005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0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0" y="0"/>
            <a:ext cx="9143999" cy="685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 bwMode="white">
          <a:xfrm>
            <a:off x="491642" y="230188"/>
            <a:ext cx="8442796" cy="840125"/>
          </a:xfrm>
          <a:noFill/>
          <a:ln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426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>
                <a:solidFill>
                  <a:srgbClr val="005172"/>
                </a:solidFill>
              </a:rPr>
              <a:pPr algn="r">
                <a:lnSpc>
                  <a:spcPts val="1200"/>
                </a:lnSpc>
              </a:pPr>
              <a:t>‹#›</a:t>
            </a:fld>
            <a:endParaRPr lang="en-GB" dirty="0">
              <a:solidFill>
                <a:srgbClr val="005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2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37321" y="1752600"/>
            <a:ext cx="8601903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>
                <a:solidFill>
                  <a:srgbClr val="005172"/>
                </a:solidFill>
              </a:rPr>
              <a:pPr algn="r">
                <a:lnSpc>
                  <a:spcPts val="1200"/>
                </a:lnSpc>
              </a:pPr>
              <a:t>‹#›</a:t>
            </a:fld>
            <a:endParaRPr lang="en-GB" dirty="0">
              <a:solidFill>
                <a:srgbClr val="005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77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9A4-F4DA-4E69-B95F-DE2480EE17E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B682-0B5E-4779-9F29-89DC3C940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4812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7"/>
            <a:ext cx="8442796" cy="838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538163" y="1933575"/>
            <a:ext cx="8398089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>
                <a:solidFill>
                  <a:srgbClr val="005172"/>
                </a:solidFill>
              </a:rPr>
              <a:pPr algn="r">
                <a:lnSpc>
                  <a:spcPts val="1200"/>
                </a:lnSpc>
              </a:pPr>
              <a:t>‹#›</a:t>
            </a:fld>
            <a:endParaRPr lang="en-GB" dirty="0">
              <a:solidFill>
                <a:srgbClr val="005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35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1026" name="Picture 2" descr="D:\GH_EU projects\EU QUICS\workshops and meetings\2015-06 training event Luxembourg June\Training Session 2\lecture\QUICS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921" y="6092118"/>
            <a:ext cx="1546790" cy="6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7310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41274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>
                <a:solidFill>
                  <a:srgbClr val="005172"/>
                </a:solidFill>
              </a:rPr>
              <a:pPr algn="r">
                <a:lnSpc>
                  <a:spcPts val="1200"/>
                </a:lnSpc>
              </a:pPr>
              <a:t>‹#›</a:t>
            </a:fld>
            <a:endParaRPr lang="en-GB" dirty="0">
              <a:solidFill>
                <a:srgbClr val="005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1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36576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12" name="Tijdelijke aanduiding voor afbeelding 24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3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8149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31193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3750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9A4-F4DA-4E69-B95F-DE2480EE17E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B682-0B5E-4779-9F29-89DC3C940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92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9A4-F4DA-4E69-B95F-DE2480EE17E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B682-0B5E-4779-9F29-89DC3C940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68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9A4-F4DA-4E69-B95F-DE2480EE17E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B682-0B5E-4779-9F29-89DC3C940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27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9A4-F4DA-4E69-B95F-DE2480EE17E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B682-0B5E-4779-9F29-89DC3C940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58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9A4-F4DA-4E69-B95F-DE2480EE17E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B682-0B5E-4779-9F29-89DC3C940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22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9A4-F4DA-4E69-B95F-DE2480EE17E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B682-0B5E-4779-9F29-89DC3C940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99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B9A4-F4DA-4E69-B95F-DE2480EE17E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B682-0B5E-4779-9F29-89DC3C940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63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1642" y="230188"/>
            <a:ext cx="8442796" cy="839787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  <a:extLst/>
        </p:spPr>
        <p:txBody>
          <a:bodyPr vert="horz" wrap="square" lIns="18000" tIns="0" rIns="91440" bIns="324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421200" y="1843200"/>
            <a:ext cx="8521188" cy="40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endParaRPr lang="en-GB" dirty="0" smtClean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519145" y="6408000"/>
            <a:ext cx="468000" cy="164250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defRPr lang="nl-NL" sz="900" smtClean="0">
                <a:latin typeface="Verdana" pitchFamily="34" charset="0"/>
              </a:defRPr>
            </a:lvl1pPr>
          </a:lstStyle>
          <a:p>
            <a:pPr algn="r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fld id="{F25965E0-7062-474C-8671-DB3A3CE669B0}" type="slidenum">
              <a:rPr lang="en-GB">
                <a:solidFill>
                  <a:srgbClr val="005172"/>
                </a:solidFill>
              </a:rPr>
              <a:pPr algn="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005172"/>
              </a:solidFill>
            </a:endParaRPr>
          </a:p>
        </p:txBody>
      </p:sp>
      <p:pic>
        <p:nvPicPr>
          <p:cNvPr id="2" name="Picture 1"/>
          <p:cNvPicPr>
            <a:picLocks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50" name="Picture 2" descr="D:\GH_EU projects\EU QUICS\workshops and meetings\2015-06 training event Luxembourg June\Training Session 2\lecture\QUICS_Logo.png"/>
          <p:cNvPicPr>
            <a:picLocks noChangeAspect="1" noChangeArrowheads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10" y="6171931"/>
            <a:ext cx="1358783" cy="5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87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ts val="4000"/>
        </a:lnSpc>
        <a:spcBef>
          <a:spcPct val="0"/>
        </a:spcBef>
        <a:spcAft>
          <a:spcPct val="0"/>
        </a:spcAft>
        <a:defRPr sz="30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500"/>
        </a:lnSpc>
        <a:spcBef>
          <a:spcPts val="12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500"/>
        </a:lnSpc>
        <a:spcBef>
          <a:spcPts val="10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500"/>
        </a:lnSpc>
        <a:spcBef>
          <a:spcPts val="1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298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68313" y="116632"/>
            <a:ext cx="8229600" cy="840125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GB" dirty="0" smtClean="0"/>
              <a:t>Why is it important to include spatial correlation?</a:t>
            </a:r>
            <a:endParaRPr lang="en-GB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06314" y="1458734"/>
            <a:ext cx="77724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4C7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GB" sz="2400" dirty="0" smtClean="0">
                <a:latin typeface="+mj-lt"/>
              </a:rPr>
              <a:t>Example </a:t>
            </a:r>
            <a:r>
              <a:rPr lang="pl-PL" sz="2400" dirty="0" smtClean="0">
                <a:latin typeface="+mj-lt"/>
              </a:rPr>
              <a:t>4</a:t>
            </a:r>
            <a:r>
              <a:rPr lang="en-GB" sz="2400" dirty="0" smtClean="0">
                <a:latin typeface="+mj-lt"/>
              </a:rPr>
              <a:t>: </a:t>
            </a:r>
            <a:r>
              <a:rPr lang="pl-PL" sz="2400" dirty="0" smtClean="0">
                <a:latin typeface="+mj-lt"/>
              </a:rPr>
              <a:t>fourth</a:t>
            </a:r>
            <a:r>
              <a:rPr lang="en-GB" sz="2400" dirty="0" smtClean="0">
                <a:latin typeface="+mj-lt"/>
              </a:rPr>
              <a:t> reality</a:t>
            </a:r>
            <a:endParaRPr lang="en-GB" sz="2400" i="1" dirty="0">
              <a:latin typeface="+mj-lt"/>
            </a:endParaRPr>
          </a:p>
        </p:txBody>
      </p:sp>
      <p:pic>
        <p:nvPicPr>
          <p:cNvPr id="6" name="Picture 3" descr="dag1b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4" y="2009311"/>
            <a:ext cx="5032099" cy="387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713152" y="3488428"/>
            <a:ext cx="3984761" cy="2427494"/>
            <a:chOff x="4713152" y="3488428"/>
            <a:chExt cx="3984761" cy="2427494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8628" y="3488428"/>
              <a:ext cx="3779285" cy="2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762643" y="3730261"/>
              <a:ext cx="478016" cy="302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pl-PL" sz="1400" dirty="0" smtClean="0">
                  <a:latin typeface="Verdana" pitchFamily="34" charset="0"/>
                </a:rPr>
                <a:t>1.0</a:t>
              </a:r>
              <a:endParaRPr lang="en-GB" sz="1400" dirty="0" err="1" smtClean="0">
                <a:latin typeface="Verdana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196209" y="3884861"/>
              <a:ext cx="104775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71533" y="4032973"/>
              <a:ext cx="478016" cy="302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pl-PL" sz="1400" dirty="0" smtClean="0">
                  <a:latin typeface="Verdana" pitchFamily="34" charset="0"/>
                </a:rPr>
                <a:t>0.8</a:t>
              </a:r>
              <a:endParaRPr lang="en-GB" sz="1400" dirty="0" err="1" smtClean="0">
                <a:latin typeface="Verdana" pitchFamily="34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205099" y="4187573"/>
              <a:ext cx="104775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6385560" y="5593513"/>
              <a:ext cx="1135380" cy="322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15983" y="4396740"/>
              <a:ext cx="388620" cy="967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343916" y="4663565"/>
              <a:ext cx="1035861" cy="297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pl-PL" sz="1200" dirty="0" smtClean="0">
                  <a:latin typeface="Verdana" pitchFamily="34" charset="0"/>
                </a:rPr>
                <a:t>Correlation</a:t>
              </a:r>
              <a:endParaRPr lang="en-GB" sz="1200" dirty="0" err="1" smtClean="0">
                <a:latin typeface="Verdana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434890" y="5593513"/>
              <a:ext cx="848309" cy="297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pl-PL" sz="1200" dirty="0" smtClean="0">
                  <a:latin typeface="Verdana" pitchFamily="34" charset="0"/>
                </a:rPr>
                <a:t>Distance</a:t>
              </a:r>
              <a:endParaRPr lang="en-GB" sz="1200" dirty="0" err="1" smtClean="0"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51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1353086"/>
          </a:xfrm>
        </p:spPr>
        <p:txBody>
          <a:bodyPr/>
          <a:lstStyle/>
          <a:p>
            <a:pPr marL="457200" indent="-457200">
              <a:spcAft>
                <a:spcPts val="1800"/>
              </a:spcAft>
            </a:pPr>
            <a:r>
              <a:rPr lang="en-GB" sz="3200" dirty="0" smtClean="0"/>
              <a:t>Performing the actual </a:t>
            </a:r>
            <a:r>
              <a:rPr lang="en-GB" sz="3200" dirty="0" smtClean="0">
                <a:solidFill>
                  <a:srgbClr val="6600CC"/>
                </a:solidFill>
              </a:rPr>
              <a:t>UNCERTAINTY PROPAGATION ANALYSIS</a:t>
            </a:r>
            <a:endParaRPr lang="en-GB" sz="3200" dirty="0">
              <a:solidFill>
                <a:srgbClr val="6600CC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GB" dirty="0" smtClean="0"/>
              <a:t>Taylor series approximation method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GB" dirty="0" smtClean="0"/>
              <a:t>Monte Carlo method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>
                <a:solidFill>
                  <a:srgbClr val="005172"/>
                </a:solidFill>
              </a:rPr>
              <a:pPr algn="r">
                <a:lnSpc>
                  <a:spcPts val="1200"/>
                </a:lnSpc>
              </a:pPr>
              <a:t>2</a:t>
            </a:fld>
            <a:endParaRPr lang="en-GB" dirty="0">
              <a:solidFill>
                <a:srgbClr val="005172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7519" y="2685012"/>
            <a:ext cx="8521188" cy="3020805"/>
            <a:chOff x="477519" y="2685012"/>
            <a:chExt cx="8521188" cy="3020805"/>
          </a:xfrm>
        </p:grpSpPr>
        <p:grpSp>
          <p:nvGrpSpPr>
            <p:cNvPr id="13" name="Group 12"/>
            <p:cNvGrpSpPr/>
            <p:nvPr/>
          </p:nvGrpSpPr>
          <p:grpSpPr>
            <a:xfrm>
              <a:off x="477519" y="3572217"/>
              <a:ext cx="8521188" cy="2133600"/>
              <a:chOff x="477519" y="3572217"/>
              <a:chExt cx="8521188" cy="2133600"/>
            </a:xfrm>
          </p:grpSpPr>
          <p:sp>
            <p:nvSpPr>
              <p:cNvPr id="9" name="Text Placeholder 2"/>
              <p:cNvSpPr txBox="1">
                <a:spLocks/>
              </p:cNvSpPr>
              <p:nvPr/>
            </p:nvSpPr>
            <p:spPr bwMode="auto">
              <a:xfrm>
                <a:off x="477519" y="4029417"/>
                <a:ext cx="8521188" cy="167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2413" indent="-252413" algn="l" rtl="0" fontAlgn="base">
                  <a:lnSpc>
                    <a:spcPts val="2500"/>
                  </a:lnSpc>
                  <a:spcBef>
                    <a:spcPts val="1200"/>
                  </a:spcBef>
                  <a:spcAft>
                    <a:spcPct val="0"/>
                  </a:spcAft>
                  <a:buClr>
                    <a:schemeClr val="bg2"/>
                  </a:buClr>
                  <a:buSzPct val="140000"/>
                  <a:buFont typeface="Wingdings" pitchFamily="2" charset="2"/>
                  <a:buChar char="§"/>
                  <a:defRPr sz="2200" kern="1200">
                    <a:solidFill>
                      <a:schemeClr val="bg2"/>
                    </a:solidFill>
                    <a:latin typeface="Verdana" pitchFamily="34" charset="0"/>
                    <a:ea typeface="+mn-ea"/>
                    <a:cs typeface="+mn-cs"/>
                  </a:defRPr>
                </a:lvl1pPr>
                <a:lvl2pPr marL="982663" indent="-285750" algn="l" rtl="0" fontAlgn="base">
                  <a:lnSpc>
                    <a:spcPts val="2500"/>
                  </a:lnSpc>
                  <a:spcBef>
                    <a:spcPts val="1000"/>
                  </a:spcBef>
                  <a:spcAft>
                    <a:spcPct val="0"/>
                  </a:spcAft>
                  <a:buClr>
                    <a:schemeClr val="bg2"/>
                  </a:buClr>
                  <a:buSzPct val="115000"/>
                  <a:buFont typeface="Verdana" pitchFamily="34" charset="0"/>
                  <a:buChar char="●"/>
                  <a:defRPr sz="2200" kern="1200">
                    <a:solidFill>
                      <a:schemeClr val="bg2"/>
                    </a:solidFill>
                    <a:latin typeface="Verdana" pitchFamily="34" charset="0"/>
                    <a:ea typeface="+mn-ea"/>
                    <a:cs typeface="+mn-cs"/>
                  </a:defRPr>
                </a:lvl2pPr>
                <a:lvl3pPr marL="1879600" indent="-319088" algn="l" rtl="0" fontAlgn="base">
                  <a:lnSpc>
                    <a:spcPts val="2500"/>
                  </a:lnSpc>
                  <a:spcBef>
                    <a:spcPts val="1000"/>
                  </a:spcBef>
                  <a:spcAft>
                    <a:spcPct val="0"/>
                  </a:spcAft>
                  <a:buSzPct val="115000"/>
                  <a:buFont typeface="Verdana" pitchFamily="34" charset="0"/>
                  <a:buChar char="●"/>
                  <a:defRPr sz="2200" kern="1200">
                    <a:solidFill>
                      <a:schemeClr val="bg2"/>
                    </a:solidFill>
                    <a:latin typeface="Verdana" pitchFamily="34" charset="0"/>
                    <a:ea typeface="+mn-ea"/>
                    <a:cs typeface="+mn-cs"/>
                  </a:defRPr>
                </a:lvl3pPr>
                <a:lvl4pPr marL="2692400" indent="-360363" algn="l" rtl="0" fontAlgn="base">
                  <a:lnSpc>
                    <a:spcPts val="2500"/>
                  </a:lnSpc>
                  <a:spcBef>
                    <a:spcPct val="20000"/>
                  </a:spcBef>
                  <a:spcAft>
                    <a:spcPct val="0"/>
                  </a:spcAft>
                  <a:buSzPct val="115000"/>
                  <a:buFont typeface="Verdana" pitchFamily="34" charset="0"/>
                  <a:buChar char="●"/>
                  <a:defRPr sz="2200" kern="1200" baseline="0">
                    <a:solidFill>
                      <a:schemeClr val="bg2"/>
                    </a:solidFill>
                    <a:latin typeface="Verdana" pitchFamily="34" charset="0"/>
                    <a:ea typeface="+mn-ea"/>
                    <a:cs typeface="+mn-cs"/>
                  </a:defRPr>
                </a:lvl4pPr>
                <a:lvl5pPr marL="3405188" indent="-352425" algn="l" rtl="0" fontAlgn="base">
                  <a:lnSpc>
                    <a:spcPts val="2500"/>
                  </a:lnSpc>
                  <a:spcBef>
                    <a:spcPct val="20000"/>
                  </a:spcBef>
                  <a:spcAft>
                    <a:spcPct val="0"/>
                  </a:spcAft>
                  <a:buSzPct val="115000"/>
                  <a:buFont typeface="Verdana" pitchFamily="34" charset="0"/>
                  <a:buChar char="●"/>
                  <a:defRPr sz="2200" kern="1200">
                    <a:solidFill>
                      <a:schemeClr val="bg2"/>
                    </a:solidFill>
                    <a:latin typeface="Verdana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00"/>
                  </a:lnSpc>
                  <a:buClr>
                    <a:srgbClr val="005172"/>
                  </a:buClr>
                </a:pPr>
                <a:r>
                  <a:rPr lang="en-GB" sz="1600" dirty="0" smtClean="0">
                    <a:solidFill>
                      <a:srgbClr val="005172"/>
                    </a:solidFill>
                  </a:rPr>
                  <a:t>Yields the full output pdf, not only the mean and variance</a:t>
                </a:r>
              </a:p>
              <a:p>
                <a:pPr>
                  <a:lnSpc>
                    <a:spcPts val="2000"/>
                  </a:lnSpc>
                  <a:buClr>
                    <a:srgbClr val="005172"/>
                  </a:buClr>
                </a:pPr>
                <a:r>
                  <a:rPr lang="en-GB" sz="1600" dirty="0" smtClean="0">
                    <a:solidFill>
                      <a:srgbClr val="005172"/>
                    </a:solidFill>
                  </a:rPr>
                  <a:t>Works with any model</a:t>
                </a:r>
              </a:p>
              <a:p>
                <a:pPr>
                  <a:lnSpc>
                    <a:spcPts val="2000"/>
                  </a:lnSpc>
                  <a:buClr>
                    <a:srgbClr val="005172"/>
                  </a:buClr>
                </a:pPr>
                <a:r>
                  <a:rPr lang="en-GB" sz="1600" dirty="0" smtClean="0">
                    <a:solidFill>
                      <a:srgbClr val="005172"/>
                    </a:solidFill>
                  </a:rPr>
                  <a:t>Easy to implement</a:t>
                </a:r>
                <a:endParaRPr lang="en-GB" sz="1600" dirty="0">
                  <a:solidFill>
                    <a:srgbClr val="005172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7519" y="3572217"/>
                <a:ext cx="538198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400" dirty="0">
                    <a:solidFill>
                      <a:srgbClr val="005172"/>
                    </a:solidFill>
                  </a:rPr>
                  <a:t>Advantages </a:t>
                </a:r>
                <a:r>
                  <a:rPr lang="en-GB" sz="2400" dirty="0">
                    <a:solidFill>
                      <a:srgbClr val="FF0000"/>
                    </a:solidFill>
                  </a:rPr>
                  <a:t>Monte Carlo </a:t>
                </a:r>
                <a:r>
                  <a:rPr lang="en-GB" sz="2400" dirty="0">
                    <a:solidFill>
                      <a:srgbClr val="005172"/>
                    </a:solidFill>
                  </a:rPr>
                  <a:t>method:</a:t>
                </a:r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 flipV="1">
              <a:off x="872836" y="2685012"/>
              <a:ext cx="3100648" cy="8312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692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1" y="230189"/>
            <a:ext cx="8515625" cy="1353086"/>
          </a:xfrm>
        </p:spPr>
        <p:txBody>
          <a:bodyPr/>
          <a:lstStyle/>
          <a:p>
            <a:r>
              <a:rPr lang="en-GB" dirty="0" smtClean="0"/>
              <a:t>1. </a:t>
            </a:r>
            <a:r>
              <a:rPr lang="en-GB" dirty="0" smtClean="0">
                <a:solidFill>
                  <a:srgbClr val="6600CC"/>
                </a:solidFill>
              </a:rPr>
              <a:t>DEFINITION</a:t>
            </a:r>
            <a:r>
              <a:rPr lang="en-GB" dirty="0" smtClean="0"/>
              <a:t> </a:t>
            </a:r>
            <a:r>
              <a:rPr lang="en-GB" sz="2600" dirty="0" smtClean="0"/>
              <a:t>of the uncertainty model (concentrate on continuous-numerical attributes)</a:t>
            </a:r>
            <a:endParaRPr lang="en-GB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21200" y="2562329"/>
                <a:ext cx="8521188" cy="172831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ts val="3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GB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3200" b="0" i="1" smtClean="0">
                        <a:latin typeface="Cambria Math"/>
                      </a:rPr>
                      <m:t>(</m:t>
                    </m:r>
                    <m:r>
                      <a:rPr lang="en-GB" sz="3200" b="0" i="1" smtClean="0">
                        <a:latin typeface="Cambria Math"/>
                      </a:rPr>
                      <m:t>𝑥</m:t>
                    </m:r>
                    <m:r>
                      <a:rPr lang="en-GB" sz="3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sz="3200" dirty="0" smtClean="0">
                    <a:latin typeface="Cambria" panose="02040503050406030204" pitchFamily="18" charset="0"/>
                  </a:rPr>
                  <a:t> </a:t>
                </a:r>
                <a:r>
                  <a:rPr lang="en-GB" dirty="0" smtClean="0"/>
                  <a:t>is our (deterministic) representation of the attribute (i.e. the map as stored in the GIS),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GB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3200" i="1">
                        <a:latin typeface="Cambria Math"/>
                      </a:rPr>
                      <m:t>(</m:t>
                    </m:r>
                    <m:r>
                      <a:rPr lang="en-GB" sz="3200" i="1">
                        <a:latin typeface="Cambria Math"/>
                      </a:rPr>
                      <m:t>𝑥</m:t>
                    </m:r>
                    <m:r>
                      <a:rPr lang="en-GB" sz="32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2400" dirty="0">
                    <a:latin typeface="+mj-lt"/>
                  </a:rPr>
                  <a:t> </a:t>
                </a:r>
                <a:r>
                  <a:rPr lang="en-GB" dirty="0" smtClean="0">
                    <a:latin typeface="+mj-lt"/>
                  </a:rPr>
                  <a:t>is the (stochastic) error about it (typically zero mean, but non-zero variance and spatially correlated)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21200" y="2562329"/>
                <a:ext cx="8521188" cy="1728317"/>
              </a:xfrm>
              <a:blipFill rotWithShape="1">
                <a:blip r:embed="rId2"/>
                <a:stretch>
                  <a:fillRect l="-858" t="-1408" r="-18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3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>
                <a:spLocks/>
              </p:cNvSpPr>
              <p:nvPr/>
            </p:nvSpPr>
            <p:spPr>
              <a:xfrm>
                <a:off x="2133119" y="1609537"/>
                <a:ext cx="4312096" cy="812457"/>
              </a:xfrm>
              <a:prstGeom prst="rect">
                <a:avLst/>
              </a:prstGeom>
              <a:solidFill>
                <a:srgbClr val="CCCCFF"/>
              </a:solidFill>
            </p:spPr>
            <p:txBody>
              <a:bodyPr wrap="none" lIns="180000" tIns="288000" rIns="180000" bIns="288000" rtlCol="0" anchor="ctr" anchorCtr="0">
                <a:spAutoFit/>
              </a:bodyPr>
              <a:lstStyle/>
              <a:p>
                <a:pPr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</a:rPr>
                        <m:t>(</m:t>
                      </m:r>
                      <m:r>
                        <a:rPr lang="en-GB" sz="3200" b="0" i="1" smtClean="0">
                          <a:latin typeface="Cambria Math"/>
                        </a:rPr>
                        <m:t>𝑥</m:t>
                      </m:r>
                      <m:r>
                        <a:rPr lang="en-GB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3200" dirty="0" err="1" smtClean="0"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119" y="1609537"/>
                <a:ext cx="4312096" cy="8124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14356" y="4342562"/>
            <a:ext cx="5952002" cy="100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2413" indent="-252413" algn="l" rtl="0" fontAlgn="base">
              <a:lnSpc>
                <a:spcPts val="2500"/>
              </a:lnSpc>
              <a:spcBef>
                <a:spcPts val="1200"/>
              </a:spcBef>
              <a:spcAft>
                <a:spcPct val="0"/>
              </a:spcAft>
              <a:buClr>
                <a:schemeClr val="bg2"/>
              </a:buClr>
              <a:buSzPct val="140000"/>
              <a:buFont typeface="Wingdings" pitchFamily="2" charset="2"/>
              <a:buChar char="§"/>
              <a:defRPr sz="22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1pPr>
            <a:lvl2pPr marL="982663" indent="-285750" algn="l" rtl="0" fontAlgn="base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>
                <a:schemeClr val="bg2"/>
              </a:buClr>
              <a:buSzPct val="115000"/>
              <a:buFont typeface="Verdana" pitchFamily="34" charset="0"/>
              <a:buChar char="●"/>
              <a:defRPr sz="22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2pPr>
            <a:lvl3pPr marL="1879600" indent="-319088" algn="l" rtl="0" fontAlgn="base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22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3pPr>
            <a:lvl4pPr marL="2692400" indent="-360363" algn="l" rt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2200" kern="1200" baseline="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4pPr>
            <a:lvl5pPr marL="3405188" indent="-352425" algn="l" rt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22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Font typeface="Wingdings" pitchFamily="2" charset="2"/>
              <a:buNone/>
            </a:pPr>
            <a:r>
              <a:rPr lang="en-GB" dirty="0" smtClean="0">
                <a:solidFill>
                  <a:srgbClr val="FF0000"/>
                </a:solidFill>
                <a:latin typeface="+mj-lt"/>
              </a:rPr>
              <a:t>Error is difference between reality and our representation of reality:</a:t>
            </a:r>
          </a:p>
          <a:p>
            <a:pPr marL="0" indent="0">
              <a:buFont typeface="Wingdings" pitchFamily="2" charset="2"/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>
                <a:spLocks/>
              </p:cNvSpPr>
              <p:nvPr/>
            </p:nvSpPr>
            <p:spPr>
              <a:xfrm>
                <a:off x="1150055" y="5348545"/>
                <a:ext cx="4480604" cy="812457"/>
              </a:xfrm>
              <a:prstGeom prst="rect">
                <a:avLst/>
              </a:prstGeom>
              <a:solidFill>
                <a:srgbClr val="CCCCFF"/>
              </a:solidFill>
            </p:spPr>
            <p:txBody>
              <a:bodyPr wrap="none" lIns="180000" tIns="288000" rIns="180000" bIns="288000" rtlCol="0" anchor="ctr" anchorCtr="0">
                <a:spAutoFit/>
              </a:bodyPr>
              <a:lstStyle/>
              <a:p>
                <a:pPr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</a:rPr>
                        <m:t>(</m:t>
                      </m:r>
                      <m:r>
                        <a:rPr lang="en-GB" sz="3200" b="0" i="1" smtClean="0">
                          <a:latin typeface="Cambria Math"/>
                        </a:rPr>
                        <m:t>𝑥</m:t>
                      </m:r>
                      <m:r>
                        <a:rPr lang="en-GB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3200" dirty="0" err="1" smtClean="0"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55" y="5348545"/>
                <a:ext cx="4480604" cy="8124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D:\GH_SGL\Workshops Cursussen Congressen\2014\PERC Uncertainty\Lectures\nornal distribut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305" y="3858567"/>
            <a:ext cx="3036695" cy="30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6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91642" y="230188"/>
                <a:ext cx="8442796" cy="84012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dirty="0" smtClean="0"/>
                  <a:t>Statistical model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GB" sz="3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3600" b="0" i="1" smtClean="0">
                        <a:latin typeface="Cambria Math"/>
                      </a:rPr>
                      <m:t>(</m:t>
                    </m:r>
                    <m:r>
                      <a:rPr lang="en-GB" sz="3600" b="0" i="1" smtClean="0">
                        <a:latin typeface="Cambria Math"/>
                      </a:rPr>
                      <m:t>𝑥</m:t>
                    </m:r>
                    <m:r>
                      <a:rPr lang="en-GB" sz="3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sz="3600" dirty="0" smtClean="0"/>
                  <a:t> </a:t>
                </a:r>
                <a:r>
                  <a:rPr lang="en-GB" dirty="0" smtClean="0"/>
                  <a:t>must include: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91642" y="230188"/>
                <a:ext cx="8442796" cy="840125"/>
              </a:xfrm>
              <a:blipFill rotWithShape="1">
                <a:blip r:embed="rId2"/>
                <a:stretch>
                  <a:fillRect l="-2597" t="-11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7739" y="1196429"/>
            <a:ext cx="4831339" cy="3888036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-GB" dirty="0" smtClean="0">
                <a:solidFill>
                  <a:srgbClr val="6600CC"/>
                </a:solidFill>
              </a:rPr>
              <a:t>Marginal</a:t>
            </a:r>
            <a:r>
              <a:rPr lang="en-GB" dirty="0" smtClean="0">
                <a:solidFill>
                  <a:schemeClr val="tx1"/>
                </a:solidFill>
              </a:rPr>
              <a:t> pdf at each location (both its shape and parameters)</a:t>
            </a:r>
          </a:p>
          <a:p>
            <a:pPr>
              <a:spcBef>
                <a:spcPts val="600"/>
              </a:spcBef>
              <a:spcAft>
                <a:spcPts val="0"/>
              </a:spcAft>
              <a:buSzPct val="100000"/>
            </a:pPr>
            <a:endParaRPr lang="en-GB" dirty="0" smtClean="0">
              <a:solidFill>
                <a:srgbClr val="6600CC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-GB" dirty="0" smtClean="0">
                <a:solidFill>
                  <a:srgbClr val="6600CC"/>
                </a:solidFill>
              </a:rPr>
              <a:t>Spatial correlation</a:t>
            </a:r>
            <a:r>
              <a:rPr lang="en-GB" dirty="0" smtClean="0">
                <a:solidFill>
                  <a:schemeClr val="tx1"/>
                </a:solidFill>
              </a:rPr>
              <a:t> (correlogram or semivariogram)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-GB" dirty="0" smtClean="0">
                <a:solidFill>
                  <a:srgbClr val="6600CC"/>
                </a:solidFill>
              </a:rPr>
              <a:t>Temporal correlation </a:t>
            </a:r>
            <a:r>
              <a:rPr lang="en-GB" dirty="0" smtClean="0">
                <a:solidFill>
                  <a:schemeClr val="tx1"/>
                </a:solidFill>
              </a:rPr>
              <a:t>(for dynamic variables)</a:t>
            </a:r>
          </a:p>
          <a:p>
            <a:pPr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-GB" dirty="0" smtClean="0">
                <a:solidFill>
                  <a:srgbClr val="6600CC"/>
                </a:solidFill>
              </a:rPr>
              <a:t>Cross-correlation</a:t>
            </a:r>
            <a:r>
              <a:rPr lang="en-GB" dirty="0" smtClean="0">
                <a:solidFill>
                  <a:schemeClr val="tx1"/>
                </a:solidFill>
              </a:rPr>
              <a:t> with other uncertain 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4</a:t>
            </a:fld>
            <a:endParaRPr lang="en-GB" dirty="0"/>
          </a:p>
        </p:txBody>
      </p:sp>
      <p:pic>
        <p:nvPicPr>
          <p:cNvPr id="7" name="Picture 3" descr="histo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41370" y="1115515"/>
            <a:ext cx="3354658" cy="251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91" y="3885133"/>
            <a:ext cx="3734814" cy="214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>
          <a:xfrm rot="11757499">
            <a:off x="3765688" y="1710441"/>
            <a:ext cx="1686316" cy="6641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2237087">
            <a:off x="3536473" y="3297391"/>
            <a:ext cx="1692024" cy="6641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3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25" y="230189"/>
            <a:ext cx="8892791" cy="840125"/>
          </a:xfrm>
        </p:spPr>
        <p:txBody>
          <a:bodyPr>
            <a:normAutofit fontScale="90000"/>
          </a:bodyPr>
          <a:lstStyle/>
          <a:p>
            <a:r>
              <a:rPr lang="en-GB" dirty="0"/>
              <a:t>2</a:t>
            </a:r>
            <a:r>
              <a:rPr lang="en-GB" dirty="0" smtClean="0"/>
              <a:t>. </a:t>
            </a:r>
            <a:r>
              <a:rPr lang="en-GB" dirty="0" smtClean="0">
                <a:solidFill>
                  <a:srgbClr val="6600CC"/>
                </a:solidFill>
              </a:rPr>
              <a:t>IDENTIFICATION</a:t>
            </a:r>
            <a:r>
              <a:rPr lang="en-GB" dirty="0" smtClean="0"/>
              <a:t> of the uncertainty model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5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03276" y="870259"/>
            <a:ext cx="8337756" cy="4711553"/>
          </a:xfrm>
        </p:spPr>
        <p:txBody>
          <a:bodyPr/>
          <a:lstStyle/>
          <a:p>
            <a:pPr>
              <a:spcBef>
                <a:spcPts val="0"/>
              </a:spcBef>
              <a:tabLst>
                <a:tab pos="265113" algn="l"/>
              </a:tabLst>
            </a:pPr>
            <a:r>
              <a:rPr lang="en-GB" sz="2000" dirty="0">
                <a:solidFill>
                  <a:srgbClr val="6600CC"/>
                </a:solidFill>
              </a:rPr>
              <a:t>Measurement error </a:t>
            </a:r>
            <a:r>
              <a:rPr lang="en-GB" sz="2000" dirty="0"/>
              <a:t>from instrument and lab </a:t>
            </a:r>
            <a:r>
              <a:rPr lang="en-GB" sz="2000" dirty="0" smtClean="0"/>
              <a:t>specifications, </a:t>
            </a:r>
            <a:r>
              <a:rPr lang="en-GB" sz="2000" dirty="0"/>
              <a:t>or by taking </a:t>
            </a:r>
            <a:r>
              <a:rPr lang="en-GB" sz="2000" dirty="0" smtClean="0"/>
              <a:t>replicates (always let laboratories analyse duplicates, without telling them!)</a:t>
            </a:r>
            <a:endParaRPr lang="en-GB" sz="2000" dirty="0"/>
          </a:p>
          <a:p>
            <a:pPr>
              <a:spcBef>
                <a:spcPts val="0"/>
              </a:spcBef>
              <a:tabLst>
                <a:tab pos="265113" algn="l"/>
              </a:tabLst>
            </a:pPr>
            <a:r>
              <a:rPr lang="en-GB" sz="2000" dirty="0">
                <a:solidFill>
                  <a:srgbClr val="6600CC"/>
                </a:solidFill>
              </a:rPr>
              <a:t>Sampling error </a:t>
            </a:r>
            <a:r>
              <a:rPr lang="en-GB" sz="2000" dirty="0"/>
              <a:t>using sampling theory from statistics (e.g. standard error of the mean, confidence intervals)</a:t>
            </a:r>
          </a:p>
          <a:p>
            <a:pPr>
              <a:spcBef>
                <a:spcPts val="0"/>
              </a:spcBef>
              <a:tabLst>
                <a:tab pos="265113" algn="l"/>
              </a:tabLst>
            </a:pPr>
            <a:r>
              <a:rPr lang="en-GB" sz="2000" dirty="0"/>
              <a:t>Use of </a:t>
            </a:r>
            <a:r>
              <a:rPr lang="en-GB" sz="2000" dirty="0">
                <a:solidFill>
                  <a:srgbClr val="6600CC"/>
                </a:solidFill>
              </a:rPr>
              <a:t>ground truth </a:t>
            </a:r>
            <a:r>
              <a:rPr lang="en-GB" sz="2000" dirty="0"/>
              <a:t>verification data (e.g</a:t>
            </a:r>
            <a:r>
              <a:rPr lang="en-GB" sz="2000" dirty="0" smtClean="0"/>
              <a:t>. control points)</a:t>
            </a:r>
            <a:endParaRPr lang="en-GB" sz="2000" dirty="0"/>
          </a:p>
          <a:p>
            <a:pPr>
              <a:spcBef>
                <a:spcPts val="0"/>
              </a:spcBef>
              <a:tabLst>
                <a:tab pos="265113" algn="l"/>
              </a:tabLst>
            </a:pPr>
            <a:r>
              <a:rPr lang="en-GB" sz="2000" dirty="0">
                <a:solidFill>
                  <a:srgbClr val="6600CC"/>
                </a:solidFill>
              </a:rPr>
              <a:t>Interpolation error </a:t>
            </a:r>
            <a:r>
              <a:rPr lang="en-GB" sz="2000" dirty="0"/>
              <a:t>using geostatistics (kriging)</a:t>
            </a:r>
          </a:p>
          <a:p>
            <a:pPr>
              <a:spcBef>
                <a:spcPts val="0"/>
              </a:spcBef>
              <a:tabLst>
                <a:tab pos="265113" algn="l"/>
              </a:tabLst>
            </a:pPr>
            <a:r>
              <a:rPr lang="en-GB" sz="2000" dirty="0"/>
              <a:t>Errors in transfer functions such as </a:t>
            </a:r>
            <a:r>
              <a:rPr lang="en-GB" sz="2000" dirty="0">
                <a:solidFill>
                  <a:srgbClr val="6600CC"/>
                </a:solidFill>
              </a:rPr>
              <a:t>regression</a:t>
            </a:r>
            <a:r>
              <a:rPr lang="en-GB" sz="2000" dirty="0"/>
              <a:t>: R-square</a:t>
            </a:r>
          </a:p>
          <a:p>
            <a:pPr>
              <a:spcBef>
                <a:spcPts val="0"/>
              </a:spcBef>
              <a:tabLst>
                <a:tab pos="265113" algn="l"/>
              </a:tabLst>
            </a:pPr>
            <a:r>
              <a:rPr lang="en-GB" sz="2000" dirty="0">
                <a:solidFill>
                  <a:srgbClr val="6600CC"/>
                </a:solidFill>
              </a:rPr>
              <a:t>Classification error </a:t>
            </a:r>
            <a:r>
              <a:rPr lang="en-GB" sz="2000" dirty="0"/>
              <a:t>using multivariate statistics (e.g. maximum likelihood classification </a:t>
            </a:r>
            <a:r>
              <a:rPr lang="en-GB" sz="2000" dirty="0" smtClean="0"/>
              <a:t>remote </a:t>
            </a:r>
            <a:r>
              <a:rPr lang="en-GB" sz="2000" dirty="0"/>
              <a:t>sensing imagery)</a:t>
            </a:r>
          </a:p>
          <a:p>
            <a:pPr>
              <a:spcBef>
                <a:spcPts val="0"/>
              </a:spcBef>
              <a:tabLst>
                <a:tab pos="265113" algn="l"/>
              </a:tabLst>
            </a:pPr>
            <a:r>
              <a:rPr lang="en-GB" sz="2000" dirty="0">
                <a:solidFill>
                  <a:srgbClr val="6600CC"/>
                </a:solidFill>
              </a:rPr>
              <a:t>Expert judgement </a:t>
            </a:r>
            <a:r>
              <a:rPr lang="en-GB" sz="2000" dirty="0" smtClean="0">
                <a:solidFill>
                  <a:schemeClr val="tx1"/>
                </a:solidFill>
              </a:rPr>
              <a:t>or </a:t>
            </a:r>
            <a:r>
              <a:rPr lang="en-GB" sz="2000" dirty="0">
                <a:solidFill>
                  <a:srgbClr val="6600CC"/>
                </a:solidFill>
              </a:rPr>
              <a:t>Expert elicitation </a:t>
            </a:r>
            <a:r>
              <a:rPr lang="en-GB" sz="2000" dirty="0"/>
              <a:t>(last resort</a:t>
            </a:r>
            <a:r>
              <a:rPr lang="en-GB" sz="2000" dirty="0" smtClean="0"/>
              <a:t>?)</a:t>
            </a:r>
            <a:endParaRPr lang="en-GB" sz="2000" dirty="0"/>
          </a:p>
        </p:txBody>
      </p:sp>
      <p:pic>
        <p:nvPicPr>
          <p:cNvPr id="10" name="Picture 4" descr="ScreenHunter_06 J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933" y="4246852"/>
            <a:ext cx="1692067" cy="26111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1110952" y="4672485"/>
            <a:ext cx="5640225" cy="1446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52413" indent="-252413" algn="l" rtl="0" fontAlgn="base">
              <a:lnSpc>
                <a:spcPts val="2500"/>
              </a:lnSpc>
              <a:spcBef>
                <a:spcPts val="1200"/>
              </a:spcBef>
              <a:spcAft>
                <a:spcPct val="0"/>
              </a:spcAft>
              <a:buClr>
                <a:schemeClr val="bg2"/>
              </a:buClr>
              <a:buSzPct val="140000"/>
              <a:buFont typeface="Wingdings" pitchFamily="2" charset="2"/>
              <a:buChar char="§"/>
              <a:defRPr sz="22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1pPr>
            <a:lvl2pPr marL="982663" indent="-285750" algn="l" rtl="0" fontAlgn="base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>
                <a:schemeClr val="bg2"/>
              </a:buClr>
              <a:buSzPct val="115000"/>
              <a:buFont typeface="Verdana" pitchFamily="34" charset="0"/>
              <a:buChar char="●"/>
              <a:defRPr sz="22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2pPr>
            <a:lvl3pPr marL="1879600" indent="-319088" algn="l" rtl="0" fontAlgn="base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22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3pPr>
            <a:lvl4pPr marL="2692400" indent="-360363" algn="l" rt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2200" kern="1200" baseline="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4pPr>
            <a:lvl5pPr marL="3405188" indent="-352425" algn="l" rt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22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GB" dirty="0" smtClean="0">
                <a:latin typeface="+mj-lt"/>
              </a:rPr>
              <a:t>In practice, this may well be the </a:t>
            </a:r>
            <a:r>
              <a:rPr lang="en-GB" dirty="0" smtClean="0">
                <a:solidFill>
                  <a:srgbClr val="6600CC"/>
                </a:solidFill>
                <a:latin typeface="+mj-lt"/>
              </a:rPr>
              <a:t>most difficult </a:t>
            </a:r>
            <a:r>
              <a:rPr lang="en-GB" dirty="0" smtClean="0">
                <a:latin typeface="+mj-lt"/>
              </a:rPr>
              <a:t>step of the entire uncertainty propagation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61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27274"/>
          </a:xfrm>
        </p:spPr>
        <p:txBody>
          <a:bodyPr/>
          <a:lstStyle/>
          <a:p>
            <a:pPr lvl="0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GB" sz="26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Potential </a:t>
            </a:r>
            <a:r>
              <a:rPr lang="en-GB" sz="2600" dirty="0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applications</a:t>
            </a:r>
            <a:endParaRPr lang="en-GB" sz="26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5" y="4116305"/>
            <a:ext cx="2415208" cy="180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660743" y="3606866"/>
            <a:ext cx="3265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2200" b="1" dirty="0" smtClean="0">
                <a:solidFill>
                  <a:prstClr val="black"/>
                </a:solidFill>
                <a:latin typeface="Calibri"/>
              </a:rPr>
              <a:t>Urban drainage models</a:t>
            </a:r>
            <a:endParaRPr lang="en-GB" sz="22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756" y="2410291"/>
            <a:ext cx="2743038" cy="401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50076" y="1063217"/>
            <a:ext cx="41338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2200" b="1" dirty="0" smtClean="0">
                <a:solidFill>
                  <a:prstClr val="black"/>
                </a:solidFill>
                <a:latin typeface="Calibri"/>
              </a:rPr>
              <a:t>Biogeochemical models (here, process-based model LandscapeDNDC</a:t>
            </a:r>
            <a:endParaRPr lang="en-GB" sz="2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54794" y="5647262"/>
            <a:ext cx="41338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200" dirty="0" smtClean="0">
                <a:solidFill>
                  <a:prstClr val="black"/>
                </a:solidFill>
                <a:latin typeface="Calibri"/>
              </a:rPr>
              <a:t>Haas et. al. (2013)</a:t>
            </a:r>
            <a:endParaRPr lang="en-GB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3106" y="1060604"/>
            <a:ext cx="42806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2200" b="1" dirty="0" smtClean="0">
                <a:solidFill>
                  <a:prstClr val="black"/>
                </a:solidFill>
                <a:latin typeface="Calibri"/>
              </a:rPr>
              <a:t>Pollution models (here, Metaldehyde Prediction Model)</a:t>
            </a:r>
            <a:endParaRPr lang="en-GB" sz="22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2" name="Picture 2" descr="C:\Users\idp13asa\Google Drive\RTAM\Conferences\EGU\Poster\Pictures\RR modelling nb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03" y="2012064"/>
            <a:ext cx="2313967" cy="166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755894" y="2300224"/>
            <a:ext cx="1198273" cy="1093621"/>
            <a:chOff x="683568" y="3933056"/>
            <a:chExt cx="3237646" cy="2843182"/>
          </a:xfrm>
        </p:grpSpPr>
        <p:grpSp>
          <p:nvGrpSpPr>
            <p:cNvPr id="14" name="Group 13"/>
            <p:cNvGrpSpPr/>
            <p:nvPr/>
          </p:nvGrpSpPr>
          <p:grpSpPr>
            <a:xfrm>
              <a:off x="683568" y="3933056"/>
              <a:ext cx="3237646" cy="2843182"/>
              <a:chOff x="683568" y="3933056"/>
              <a:chExt cx="3237646" cy="2843182"/>
            </a:xfrm>
          </p:grpSpPr>
          <p:pic>
            <p:nvPicPr>
              <p:cNvPr id="17" name="Picture 4" descr="C:\Users\idp13asa\Google Drive\RTAM\Conferences\EGU\Riskmap_3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568" y="3933056"/>
                <a:ext cx="3237646" cy="28431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5-Point Star 17"/>
              <p:cNvSpPr/>
              <p:nvPr/>
            </p:nvSpPr>
            <p:spPr>
              <a:xfrm>
                <a:off x="3203848" y="6411525"/>
                <a:ext cx="144016" cy="144016"/>
              </a:xfrm>
              <a:prstGeom prst="star5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" name="5-Point Star 14"/>
            <p:cNvSpPr/>
            <p:nvPr/>
          </p:nvSpPr>
          <p:spPr>
            <a:xfrm>
              <a:off x="683568" y="4868354"/>
              <a:ext cx="216024" cy="216830"/>
            </a:xfrm>
            <a:prstGeom prst="star5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1371551" y="4437112"/>
              <a:ext cx="216024" cy="216830"/>
            </a:xfrm>
            <a:prstGeom prst="star5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934882" y="2018299"/>
            <a:ext cx="8402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prstClr val="black"/>
                </a:solidFill>
                <a:latin typeface="Calibri"/>
              </a:rPr>
              <a:t>Risk map</a:t>
            </a:r>
            <a:endParaRPr lang="en-GB" sz="1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15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ag1d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4" y="1914386"/>
            <a:ext cx="5136716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706314" y="1403446"/>
            <a:ext cx="77724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4C7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GB" sz="2400" dirty="0" smtClean="0">
                <a:latin typeface="+mj-lt"/>
              </a:rPr>
              <a:t>Example 1: a possible ‘reality’</a:t>
            </a:r>
            <a:endParaRPr lang="en-GB" sz="2400" i="1" dirty="0">
              <a:latin typeface="+mj-l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68313" y="116632"/>
            <a:ext cx="8229600" cy="840125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pl-PL" dirty="0" smtClean="0"/>
              <a:t>Why is it important to include spatial correlation?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4815983" y="3478850"/>
            <a:ext cx="3881930" cy="2437072"/>
            <a:chOff x="4815983" y="3478850"/>
            <a:chExt cx="3881930" cy="2437072"/>
          </a:xfrm>
        </p:grpSpPr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383" y="3478850"/>
              <a:ext cx="3729530" cy="2395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15983" y="3730261"/>
              <a:ext cx="478016" cy="302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pl-PL" sz="1400" dirty="0" smtClean="0">
                  <a:latin typeface="Verdana" pitchFamily="34" charset="0"/>
                </a:rPr>
                <a:t>1.0</a:t>
              </a:r>
              <a:endParaRPr lang="en-GB" sz="1400" dirty="0" err="1" smtClean="0">
                <a:latin typeface="Verdana" pitchFamily="34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249549" y="3884861"/>
              <a:ext cx="104775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385560" y="5593513"/>
              <a:ext cx="1135380" cy="322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15983" y="4396740"/>
              <a:ext cx="388620" cy="967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537061" y="4527922"/>
              <a:ext cx="1035861" cy="297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pl-PL" sz="1200" dirty="0" smtClean="0">
                  <a:latin typeface="Verdana" pitchFamily="34" charset="0"/>
                </a:rPr>
                <a:t>Correlation</a:t>
              </a:r>
              <a:endParaRPr lang="en-GB" sz="1200" dirty="0" err="1" smtClean="0">
                <a:latin typeface="Verdana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8993" y="5563466"/>
              <a:ext cx="848309" cy="297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pl-PL" sz="1200" dirty="0" smtClean="0">
                  <a:latin typeface="Verdana" pitchFamily="34" charset="0"/>
                </a:rPr>
                <a:t>Distance</a:t>
              </a:r>
              <a:endParaRPr lang="en-GB" sz="1200" dirty="0" err="1" smtClean="0"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755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dag1c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928274"/>
            <a:ext cx="5136716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68313" y="116632"/>
            <a:ext cx="8229600" cy="840125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GB" dirty="0" smtClean="0"/>
              <a:t>Why is it important to include spatial correlation?</a:t>
            </a:r>
            <a:endParaRPr lang="en-GB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96913" y="1376265"/>
            <a:ext cx="77724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4C7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GB" sz="2400" dirty="0" smtClean="0">
                <a:latin typeface="+mj-lt"/>
              </a:rPr>
              <a:t>Example 2: second reality</a:t>
            </a:r>
            <a:endParaRPr lang="en-GB" sz="2400" i="1" dirty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15983" y="3533776"/>
            <a:ext cx="3858739" cy="2382146"/>
            <a:chOff x="4815983" y="3533776"/>
            <a:chExt cx="3858739" cy="2382146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6497" y="3533776"/>
              <a:ext cx="3658225" cy="2349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6201257" y="5405680"/>
              <a:ext cx="2146852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201257" y="5405203"/>
              <a:ext cx="2146852" cy="0"/>
            </a:xfrm>
            <a:prstGeom prst="line">
              <a:avLst/>
            </a:prstGeom>
            <a:ln w="508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861703" y="3783601"/>
              <a:ext cx="478016" cy="302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pl-PL" sz="1400" dirty="0" smtClean="0">
                  <a:latin typeface="Verdana" pitchFamily="34" charset="0"/>
                </a:rPr>
                <a:t>1.0</a:t>
              </a:r>
              <a:endParaRPr lang="en-GB" sz="1400" dirty="0" err="1" smtClean="0">
                <a:latin typeface="Verdana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295269" y="3938201"/>
              <a:ext cx="104775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6385560" y="5593513"/>
              <a:ext cx="1135380" cy="322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15983" y="4396740"/>
              <a:ext cx="388620" cy="967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4582780" y="4634602"/>
              <a:ext cx="1035861" cy="297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pl-PL" sz="1200" dirty="0" smtClean="0">
                  <a:latin typeface="Verdana" pitchFamily="34" charset="0"/>
                </a:rPr>
                <a:t>Correlation</a:t>
              </a:r>
              <a:endParaRPr lang="en-GB" sz="1200" dirty="0" err="1" smtClean="0">
                <a:latin typeface="Verdana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4890" y="5593513"/>
              <a:ext cx="848309" cy="297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pl-PL" sz="1200" dirty="0" smtClean="0">
                  <a:latin typeface="Verdana" pitchFamily="34" charset="0"/>
                </a:rPr>
                <a:t>Distance</a:t>
              </a:r>
              <a:endParaRPr lang="en-GB" sz="1200" dirty="0" err="1" smtClean="0"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398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68313" y="116632"/>
            <a:ext cx="8229600" cy="840125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GB" dirty="0" smtClean="0"/>
              <a:t>Why is it important to include spatial correlation?</a:t>
            </a:r>
            <a:endParaRPr lang="en-GB" dirty="0"/>
          </a:p>
        </p:txBody>
      </p:sp>
      <p:pic>
        <p:nvPicPr>
          <p:cNvPr id="9" name="Picture 3" descr="dag1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1" y="1890782"/>
            <a:ext cx="5034182" cy="388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06314" y="1458734"/>
            <a:ext cx="77724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4C7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GB" sz="2400" dirty="0" smtClean="0">
                <a:latin typeface="+mj-lt"/>
              </a:rPr>
              <a:t>Example 3: third reality</a:t>
            </a:r>
            <a:endParaRPr lang="en-GB" sz="2400" i="1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90253" y="3400354"/>
            <a:ext cx="3901663" cy="2515568"/>
            <a:chOff x="4690253" y="3400354"/>
            <a:chExt cx="3901663" cy="2515568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991" y="3400354"/>
              <a:ext cx="3691925" cy="237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884563" y="5124721"/>
              <a:ext cx="298480" cy="302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pl-PL" sz="1400" dirty="0" smtClean="0">
                  <a:latin typeface="Verdana" pitchFamily="34" charset="0"/>
                </a:rPr>
                <a:t>0</a:t>
              </a:r>
              <a:endParaRPr lang="en-GB" sz="1400" dirty="0" err="1" smtClean="0">
                <a:latin typeface="Verdana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188589" y="5279321"/>
              <a:ext cx="104775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85560" y="5593513"/>
              <a:ext cx="1135380" cy="322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90253" y="4015740"/>
              <a:ext cx="388620" cy="967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4507850" y="4350915"/>
              <a:ext cx="1035861" cy="297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pl-PL" sz="1200" dirty="0" smtClean="0">
                  <a:latin typeface="Verdana" pitchFamily="34" charset="0"/>
                </a:rPr>
                <a:t>Correlation</a:t>
              </a:r>
              <a:endParaRPr lang="en-GB" sz="1200" dirty="0" err="1" smtClean="0">
                <a:latin typeface="Verdana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34890" y="5482400"/>
              <a:ext cx="848309" cy="297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pl-PL" sz="1200" dirty="0" smtClean="0">
                  <a:latin typeface="Verdana" pitchFamily="34" charset="0"/>
                </a:rPr>
                <a:t>Distance</a:t>
              </a:r>
              <a:endParaRPr lang="en-GB" sz="1200" dirty="0" err="1" smtClean="0"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79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geningen UR">
  <a:themeElements>
    <a:clrScheme name="Wageningen UR witte achtergrond">
      <a:dk1>
        <a:srgbClr val="005172"/>
      </a:dk1>
      <a:lt1>
        <a:srgbClr val="FFFFFF"/>
      </a:lt1>
      <a:dk2>
        <a:srgbClr val="34B233"/>
      </a:dk2>
      <a:lt2>
        <a:srgbClr val="005172"/>
      </a:lt2>
      <a:accent1>
        <a:srgbClr val="519FD7"/>
      </a:accent1>
      <a:accent2>
        <a:srgbClr val="A59D95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0000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482</Words>
  <Application>Microsoft Office PowerPoint</Application>
  <PresentationFormat>On-screen Show (4:3)</PresentationFormat>
  <Paragraphs>62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Wageningen UR</vt:lpstr>
      <vt:lpstr>PowerPoint Presentation</vt:lpstr>
      <vt:lpstr>Performing the actual UNCERTAINTY PROPAGATION ANALYSIS</vt:lpstr>
      <vt:lpstr>1. DEFINITION of the uncertainty model (concentrate on continuous-numerical attributes)</vt:lpstr>
      <vt:lpstr>Statistical model of V_i (x) must include:</vt:lpstr>
      <vt:lpstr>2. IDENTIFICATION of the uncertainty model</vt:lpstr>
      <vt:lpstr>Potential applications</vt:lpstr>
      <vt:lpstr>PowerPoint Presentation</vt:lpstr>
      <vt:lpstr>PowerPoint Presentation</vt:lpstr>
      <vt:lpstr>PowerPoint Presentation</vt:lpstr>
      <vt:lpstr>PowerPoint Presentation</vt:lpstr>
    </vt:vector>
  </TitlesOfParts>
  <Company>Wageningen 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Sawicka, Kasia</dc:creator>
  <cp:lastModifiedBy>Sawicka, Kasia</cp:lastModifiedBy>
  <cp:revision>4</cp:revision>
  <dcterms:created xsi:type="dcterms:W3CDTF">2017-04-19T13:06:08Z</dcterms:created>
  <dcterms:modified xsi:type="dcterms:W3CDTF">2017-04-19T13:27:18Z</dcterms:modified>
</cp:coreProperties>
</file>