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8" r:id="rId3"/>
    <p:sldId id="279" r:id="rId4"/>
    <p:sldId id="280" r:id="rId5"/>
    <p:sldId id="291" r:id="rId6"/>
    <p:sldId id="281" r:id="rId7"/>
    <p:sldId id="294" r:id="rId8"/>
    <p:sldId id="282" r:id="rId9"/>
    <p:sldId id="295" r:id="rId10"/>
    <p:sldId id="283" r:id="rId11"/>
    <p:sldId id="296" r:id="rId12"/>
    <p:sldId id="288" r:id="rId13"/>
    <p:sldId id="290" r:id="rId14"/>
    <p:sldId id="297" r:id="rId15"/>
    <p:sldId id="287" r:id="rId16"/>
    <p:sldId id="286" r:id="rId17"/>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5050"/>
    <a:srgbClr val="FF3300"/>
    <a:srgbClr val="3F9C35"/>
    <a:srgbClr val="34B233"/>
    <a:srgbClr val="000000"/>
    <a:srgbClr val="292929"/>
    <a:srgbClr val="D5D2CA"/>
    <a:srgbClr val="0051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8652" autoAdjust="0"/>
  </p:normalViewPr>
  <p:slideViewPr>
    <p:cSldViewPr snapToGrid="0" showGuides="1">
      <p:cViewPr varScale="1">
        <p:scale>
          <a:sx n="79" d="100"/>
          <a:sy n="79" d="100"/>
        </p:scale>
        <p:origin x="-1650" y="-78"/>
      </p:cViewPr>
      <p:guideLst>
        <p:guide orient="horz" pos="1219"/>
        <p:guide orient="horz" pos="147"/>
        <p:guide orient="horz"/>
        <p:guide orient="horz" pos="3756"/>
        <p:guide pos="339"/>
        <p:guide pos="56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C83C-B988-4A9E-9713-F559C31F4362}" type="datetimeFigureOut">
              <a:rPr lang="nl-NL" smtClean="0"/>
              <a:t>24-4-2017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45D2F-C69D-4D90-B22B-9B2DC58DBD55}" type="slidenum">
              <a:rPr lang="nl-NL" smtClean="0"/>
              <a:t>‹#›</a:t>
            </a:fld>
            <a:endParaRPr lang="nl-NL"/>
          </a:p>
        </p:txBody>
      </p:sp>
    </p:spTree>
    <p:extLst>
      <p:ext uri="{BB962C8B-B14F-4D97-AF65-F5344CB8AC3E}">
        <p14:creationId xmlns:p14="http://schemas.microsoft.com/office/powerpoint/2010/main" val="345412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principle of how it all works using Monte Carlo approach is as follow:</a:t>
            </a:r>
          </a:p>
          <a:p>
            <a:pPr marL="514350" indent="-514350" algn="just">
              <a:spcBef>
                <a:spcPts val="0"/>
              </a:spcBef>
              <a:buFont typeface="+mj-lt"/>
              <a:buAutoNum type="arabicPeriod"/>
            </a:pPr>
            <a:r>
              <a:rPr lang="en-GB" sz="1200" kern="1200" dirty="0" smtClean="0">
                <a:solidFill>
                  <a:schemeClr val="tx1"/>
                </a:solidFill>
                <a:latin typeface="+mn-lt"/>
                <a:ea typeface="+mn-ea"/>
                <a:cs typeface="+mn-cs"/>
              </a:rPr>
              <a:t>The user characterises uncertain model inputs with probability distribution functions (PDFs) and appropriate correlation model.</a:t>
            </a:r>
          </a:p>
          <a:p>
            <a:pPr marL="514350" indent="-514350" algn="just">
              <a:spcBef>
                <a:spcPts val="0"/>
              </a:spcBef>
              <a:buFont typeface="+mj-lt"/>
              <a:buAutoNum type="arabicPeriod"/>
            </a:pPr>
            <a:r>
              <a:rPr lang="en-GB" sz="1200" kern="1200" dirty="0" smtClean="0">
                <a:solidFill>
                  <a:schemeClr val="tx1"/>
                </a:solidFill>
                <a:latin typeface="+mn-lt"/>
                <a:ea typeface="+mn-ea"/>
                <a:cs typeface="+mn-cs"/>
              </a:rPr>
              <a:t>Repeatedly sample from (spatial) PDFs. </a:t>
            </a:r>
          </a:p>
          <a:p>
            <a:pPr marL="514350" indent="-514350" algn="just">
              <a:spcBef>
                <a:spcPts val="0"/>
              </a:spcBef>
              <a:buFont typeface="+mj-lt"/>
              <a:buAutoNum type="arabicPeriod"/>
            </a:pPr>
            <a:r>
              <a:rPr lang="en-GB" sz="1200" kern="1200" dirty="0" smtClean="0">
                <a:solidFill>
                  <a:schemeClr val="tx1"/>
                </a:solidFill>
                <a:latin typeface="+mn-lt"/>
                <a:ea typeface="+mn-ea"/>
                <a:cs typeface="+mn-cs"/>
              </a:rPr>
              <a:t>Run model with sampled inputs and store model outputs.</a:t>
            </a:r>
          </a:p>
          <a:p>
            <a:pPr marL="514350" indent="-514350" algn="just">
              <a:spcBef>
                <a:spcPts val="0"/>
              </a:spcBef>
              <a:buFont typeface="+mj-lt"/>
              <a:buAutoNum type="arabicPeriod"/>
            </a:pPr>
            <a:r>
              <a:rPr lang="en-GB" sz="1200" kern="1200" dirty="0" smtClean="0">
                <a:solidFill>
                  <a:schemeClr val="tx1"/>
                </a:solidFill>
                <a:latin typeface="+mn-lt"/>
                <a:ea typeface="+mn-ea"/>
                <a:cs typeface="+mn-cs"/>
              </a:rPr>
              <a:t>Compute summary statistics of the model outputs.</a:t>
            </a:r>
          </a:p>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2</a:t>
            </a:fld>
            <a:endParaRPr lang="nl-NL"/>
          </a:p>
        </p:txBody>
      </p:sp>
    </p:spTree>
    <p:extLst>
      <p:ext uri="{BB962C8B-B14F-4D97-AF65-F5344CB8AC3E}">
        <p14:creationId xmlns:p14="http://schemas.microsoft.com/office/powerpoint/2010/main" val="288873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13</a:t>
            </a:fld>
            <a:endParaRPr lang="nl-NL"/>
          </a:p>
        </p:txBody>
      </p:sp>
    </p:spTree>
    <p:extLst>
      <p:ext uri="{BB962C8B-B14F-4D97-AF65-F5344CB8AC3E}">
        <p14:creationId xmlns:p14="http://schemas.microsoft.com/office/powerpoint/2010/main" val="251537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solidFill>
                  <a:prstClr val="black"/>
                </a:solidFill>
              </a:rPr>
              <a:pPr/>
              <a:t>14</a:t>
            </a:fld>
            <a:endParaRPr lang="nl-NL">
              <a:solidFill>
                <a:prstClr val="black"/>
              </a:solidFill>
            </a:endParaRPr>
          </a:p>
        </p:txBody>
      </p:sp>
    </p:spTree>
    <p:extLst>
      <p:ext uri="{BB962C8B-B14F-4D97-AF65-F5344CB8AC3E}">
        <p14:creationId xmlns:p14="http://schemas.microsoft.com/office/powerpoint/2010/main" val="251537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The planned application of ‘spup’ currently</a:t>
            </a:r>
            <a:r>
              <a:rPr lang="en-GB" b="0" baseline="0" dirty="0" smtClean="0"/>
              <a:t> includes: uncertainty propagation analysis with LandscapeDNDC - a v</a:t>
            </a:r>
            <a:r>
              <a:rPr lang="en-GB" b="0" dirty="0" smtClean="0"/>
              <a:t>ery complex process-based model for simulation of biosphere-atmosphere-hydrosphere exchange processes.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Another study case for ‘spup’ application will be with Metaldehyde prediction model which basing on risk area maps developed from rainfall data calculates</a:t>
            </a:r>
            <a:r>
              <a:rPr lang="en-US" sz="1200" baseline="0" dirty="0" smtClean="0"/>
              <a:t> the time of closing the abstraction points if </a:t>
            </a:r>
            <a:r>
              <a:rPr lang="en-US" sz="1200" baseline="0" dirty="0" err="1" smtClean="0"/>
              <a:t>necessarry</a:t>
            </a:r>
            <a:r>
              <a:rPr lang="en-US" sz="1200" baseline="0" dirty="0" smtClean="0"/>
              <a:t>. As the </a:t>
            </a:r>
            <a:r>
              <a:rPr lang="en-US" sz="1200" baseline="0" dirty="0" err="1" smtClean="0"/>
              <a:t>metaldehyde</a:t>
            </a:r>
            <a:r>
              <a:rPr lang="en-US" sz="1200" baseline="0" dirty="0" smtClean="0"/>
              <a:t> is a pollutant that cannot be treated the water supplier needs to know when to control the water source abstraction points.</a:t>
            </a:r>
            <a:endParaRPr lang="en-US" sz="1200" dirty="0" smtClean="0"/>
          </a:p>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15</a:t>
            </a:fld>
            <a:endParaRPr lang="nl-NL"/>
          </a:p>
        </p:txBody>
      </p:sp>
    </p:spTree>
    <p:extLst>
      <p:ext uri="{BB962C8B-B14F-4D97-AF65-F5344CB8AC3E}">
        <p14:creationId xmlns:p14="http://schemas.microsoft.com/office/powerpoint/2010/main" val="251537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Functions that allow user to </a:t>
            </a:r>
            <a:r>
              <a:rPr lang="en-GB" sz="1200" b="1" u="sng" dirty="0" smtClean="0"/>
              <a:t>define uncertainty model (UM)</a:t>
            </a:r>
            <a:r>
              <a:rPr lang="en-GB"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Functions that </a:t>
            </a:r>
            <a:r>
              <a:rPr lang="en-GB" sz="1200" b="1" u="sng" dirty="0" smtClean="0"/>
              <a:t>quantify uncertainty propagation</a:t>
            </a:r>
            <a:r>
              <a:rPr lang="en-GB" sz="1200" dirty="0" smtClean="0"/>
              <a:t> by sampling from uncertain inputs and running the model with sampled realizations: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Functions that allow user to </a:t>
            </a:r>
            <a:r>
              <a:rPr lang="en-GB" sz="1200" b="1" u="sng" dirty="0" smtClean="0"/>
              <a:t>save output in a format of data or images</a:t>
            </a:r>
            <a:r>
              <a:rPr lang="en-GB"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Model as:</a:t>
            </a:r>
          </a:p>
          <a:p>
            <a:pPr marL="200025" indent="-200025">
              <a:buFont typeface="Arial" panose="020B0604020202020204" pitchFamily="34" charset="0"/>
              <a:buChar char="•"/>
            </a:pPr>
            <a:r>
              <a:rPr lang="en-GB" sz="1200" b="1" dirty="0" smtClean="0"/>
              <a:t>As a function in R</a:t>
            </a:r>
          </a:p>
          <a:p>
            <a:pPr marL="200025" indent="-200025">
              <a:buFont typeface="Arial" panose="020B0604020202020204" pitchFamily="34" charset="0"/>
              <a:buChar char="•"/>
            </a:pPr>
            <a:r>
              <a:rPr lang="en-GB" sz="1200" b="1" dirty="0" smtClean="0"/>
              <a:t>Outside R call</a:t>
            </a:r>
          </a:p>
          <a:p>
            <a:pPr marL="200025" indent="-200025">
              <a:buFont typeface="Arial" panose="020B0604020202020204" pitchFamily="34" charset="0"/>
              <a:buChar char="•"/>
            </a:pPr>
            <a:r>
              <a:rPr lang="en-GB" sz="1200" b="1" dirty="0" smtClean="0"/>
              <a:t>Model used externally</a:t>
            </a:r>
          </a:p>
          <a:p>
            <a:pPr marL="200025" indent="-200025">
              <a:buFont typeface="Arial" panose="020B0604020202020204" pitchFamily="34" charset="0"/>
              <a:buChar char="•"/>
            </a:pPr>
            <a:endParaRPr lang="en-GB" sz="1200" b="1" dirty="0" smtClean="0"/>
          </a:p>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3</a:t>
            </a:fld>
            <a:endParaRPr lang="nl-NL"/>
          </a:p>
        </p:txBody>
      </p:sp>
    </p:spTree>
    <p:extLst>
      <p:ext uri="{BB962C8B-B14F-4D97-AF65-F5344CB8AC3E}">
        <p14:creationId xmlns:p14="http://schemas.microsoft.com/office/powerpoint/2010/main" val="335823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uncertain spatially distributed continuous variables, such as elevation, rainfall or soil organic carbon content, we assume the following geostatistical model:</a:t>
                </a:r>
                <a14:m>
                  <m:oMath xmlns:m="http://schemas.openxmlformats.org/officeDocument/2006/math">
                    <m:r>
                      <a:rPr lang="en-GB" sz="1200" i="1" kern="1200" smtClean="0">
                        <a:solidFill>
                          <a:schemeClr val="tx1"/>
                        </a:solidFill>
                        <a:effectLst/>
                        <a:latin typeface="Cambria Math"/>
                        <a:ea typeface="+mn-ea"/>
                        <a:cs typeface="+mn-cs"/>
                      </a:rPr>
                      <m:t>𝑍</m:t>
                    </m:r>
                    <m:d>
                      <m:dPr>
                        <m:ctrlPr>
                          <a:rPr lang="en-GB" sz="1200" i="1" kern="1200">
                            <a:solidFill>
                              <a:schemeClr val="tx1"/>
                            </a:solidFill>
                            <a:effectLst/>
                            <a:latin typeface="Cambria Math"/>
                            <a:ea typeface="+mn-ea"/>
                            <a:cs typeface="+mn-cs"/>
                          </a:rPr>
                        </m:ctrlPr>
                      </m:dPr>
                      <m:e>
                        <m:r>
                          <a:rPr lang="en-GB" sz="1200" i="1" kern="1200">
                            <a:solidFill>
                              <a:schemeClr val="tx1"/>
                            </a:solidFill>
                            <a:effectLst/>
                            <a:latin typeface="Cambria Math"/>
                            <a:ea typeface="+mn-ea"/>
                            <a:cs typeface="+mn-cs"/>
                          </a:rPr>
                          <m:t>𝑥</m:t>
                        </m:r>
                      </m:e>
                    </m:d>
                    <m:r>
                      <a:rPr lang="en-GB" sz="1200" i="1" kern="1200">
                        <a:solidFill>
                          <a:schemeClr val="tx1"/>
                        </a:solidFill>
                        <a:effectLst/>
                        <a:latin typeface="Cambria Math"/>
                        <a:ea typeface="+mn-ea"/>
                        <a:cs typeface="+mn-cs"/>
                      </a:rPr>
                      <m:t>= </m:t>
                    </m:r>
                    <m:r>
                      <a:rPr lang="en-GB" sz="1200" i="1" kern="1200">
                        <a:solidFill>
                          <a:schemeClr val="tx1"/>
                        </a:solidFill>
                        <a:effectLst/>
                        <a:latin typeface="Cambria Math"/>
                        <a:ea typeface="+mn-ea"/>
                        <a:cs typeface="+mn-cs"/>
                      </a:rPr>
                      <m:t>𝜇</m:t>
                    </m:r>
                    <m:d>
                      <m:dPr>
                        <m:ctrlPr>
                          <a:rPr lang="en-GB" sz="1200" i="1" kern="1200">
                            <a:solidFill>
                              <a:schemeClr val="tx1"/>
                            </a:solidFill>
                            <a:effectLst/>
                            <a:latin typeface="Cambria Math"/>
                            <a:ea typeface="+mn-ea"/>
                            <a:cs typeface="+mn-cs"/>
                          </a:rPr>
                        </m:ctrlPr>
                      </m:dPr>
                      <m:e>
                        <m:r>
                          <a:rPr lang="en-GB" sz="1200" i="1" kern="1200">
                            <a:solidFill>
                              <a:schemeClr val="tx1"/>
                            </a:solidFill>
                            <a:effectLst/>
                            <a:latin typeface="Cambria Math"/>
                            <a:ea typeface="+mn-ea"/>
                            <a:cs typeface="+mn-cs"/>
                          </a:rPr>
                          <m:t>𝑥</m:t>
                        </m:r>
                      </m:e>
                    </m:d>
                    <m:r>
                      <a:rPr lang="en-GB" sz="1200" i="1" kern="1200">
                        <a:solidFill>
                          <a:schemeClr val="tx1"/>
                        </a:solidFill>
                        <a:effectLst/>
                        <a:latin typeface="Cambria Math"/>
                        <a:ea typeface="+mn-ea"/>
                        <a:cs typeface="+mn-cs"/>
                      </a:rPr>
                      <m:t>+ </m:t>
                    </m:r>
                    <m:r>
                      <a:rPr lang="en-GB" sz="1200" i="1" kern="1200">
                        <a:solidFill>
                          <a:schemeClr val="tx1"/>
                        </a:solidFill>
                        <a:effectLst/>
                        <a:latin typeface="Cambria Math"/>
                        <a:ea typeface="+mn-ea"/>
                        <a:cs typeface="+mn-cs"/>
                      </a:rPr>
                      <m:t>𝜎</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𝑥</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𝜀</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𝑥</m:t>
                    </m:r>
                    <m:r>
                      <a:rPr lang="en-GB" sz="1200" i="1" kern="1200">
                        <a:solidFill>
                          <a:schemeClr val="tx1"/>
                        </a:solidFill>
                        <a:effectLst/>
                        <a:latin typeface="Cambria Math"/>
                        <a:ea typeface="+mn-ea"/>
                        <a:cs typeface="+mn-cs"/>
                      </a:rPr>
                      <m:t>)</m:t>
                    </m:r>
                  </m:oMath>
                </a14:m>
                <a:endParaRPr lang="en-GB" sz="1200" kern="1200" dirty="0">
                  <a:solidFill>
                    <a:schemeClr val="tx1"/>
                  </a:solidFill>
                  <a:effectLst/>
                  <a:latin typeface="+mn-lt"/>
                  <a:ea typeface="+mn-ea"/>
                  <a:cs typeface="+mn-cs"/>
                </a:endParaRPr>
              </a:p>
              <a:p>
                <a:endParaRPr lang="en-GB" dirty="0" smtClean="0"/>
              </a:p>
              <a:p>
                <a14:m>
                  <m:oMath xmlns:m="http://schemas.openxmlformats.org/officeDocument/2006/math">
                    <m:r>
                      <a:rPr lang="en-GB" sz="1200" i="1" kern="1200" smtClean="0">
                        <a:solidFill>
                          <a:schemeClr val="tx1"/>
                        </a:solidFill>
                        <a:effectLst/>
                        <a:latin typeface="Cambria Math"/>
                        <a:ea typeface="+mn-ea"/>
                        <a:cs typeface="+mn-cs"/>
                      </a:rPr>
                      <m:t>𝜇</m:t>
                    </m:r>
                  </m:oMath>
                </a14:m>
                <a:r>
                  <a:rPr lang="en-GB" sz="1200" kern="1200" dirty="0">
                    <a:solidFill>
                      <a:schemeClr val="tx1"/>
                    </a:solidFill>
                    <a:effectLst/>
                    <a:latin typeface="+mn-lt"/>
                    <a:ea typeface="+mn-ea"/>
                    <a:cs typeface="+mn-cs"/>
                  </a:rPr>
                  <a:t> is the (deterministic) mean of the variable of interest </a:t>
                </a:r>
                <a14:m>
                  <m:oMath xmlns:m="http://schemas.openxmlformats.org/officeDocument/2006/math">
                    <m:r>
                      <a:rPr lang="en-GB" sz="1200" i="1" kern="1200">
                        <a:solidFill>
                          <a:schemeClr val="tx1"/>
                        </a:solidFill>
                        <a:effectLst/>
                        <a:latin typeface="Cambria Math"/>
                        <a:ea typeface="+mn-ea"/>
                        <a:cs typeface="+mn-cs"/>
                      </a:rPr>
                      <m:t>𝑍</m:t>
                    </m:r>
                  </m:oMath>
                </a14:m>
                <a:r>
                  <a:rPr lang="en-GB" sz="1200" kern="1200" dirty="0">
                    <a:solidFill>
                      <a:schemeClr val="tx1"/>
                    </a:solidFill>
                    <a:effectLst/>
                    <a:latin typeface="+mn-lt"/>
                    <a:ea typeface="+mn-ea"/>
                    <a:cs typeface="+mn-cs"/>
                  </a:rPr>
                  <a:t>, </a:t>
                </a:r>
                <a14:m>
                  <m:oMath xmlns:m="http://schemas.openxmlformats.org/officeDocument/2006/math">
                    <m:r>
                      <a:rPr lang="en-GB" sz="1200" i="1" kern="1200">
                        <a:solidFill>
                          <a:schemeClr val="tx1"/>
                        </a:solidFill>
                        <a:effectLst/>
                        <a:latin typeface="Cambria Math"/>
                        <a:ea typeface="+mn-ea"/>
                        <a:cs typeface="+mn-cs"/>
                      </a:rPr>
                      <m:t>𝜎</m:t>
                    </m:r>
                  </m:oMath>
                </a14:m>
                <a:r>
                  <a:rPr lang="en-GB" sz="1200" kern="1200" dirty="0">
                    <a:solidFill>
                      <a:schemeClr val="tx1"/>
                    </a:solidFill>
                    <a:effectLst/>
                    <a:latin typeface="+mn-lt"/>
                    <a:ea typeface="+mn-ea"/>
                    <a:cs typeface="+mn-cs"/>
                  </a:rPr>
                  <a:t> is a spatially variable standard deviation associated with the prediction </a:t>
                </a:r>
                <a14:m>
                  <m:oMath xmlns:m="http://schemas.openxmlformats.org/officeDocument/2006/math">
                    <m:r>
                      <a:rPr lang="en-GB" sz="1200" i="1" kern="1200">
                        <a:solidFill>
                          <a:schemeClr val="tx1"/>
                        </a:solidFill>
                        <a:effectLst/>
                        <a:latin typeface="Cambria Math"/>
                        <a:ea typeface="+mn-ea"/>
                        <a:cs typeface="+mn-cs"/>
                      </a:rPr>
                      <m:t>𝜇</m:t>
                    </m:r>
                  </m:oMath>
                </a14:m>
                <a:r>
                  <a:rPr lang="en-GB" sz="1200" kern="1200" dirty="0">
                    <a:solidFill>
                      <a:schemeClr val="tx1"/>
                    </a:solidFill>
                    <a:effectLst/>
                    <a:latin typeface="+mn-lt"/>
                    <a:ea typeface="+mn-ea"/>
                    <a:cs typeface="+mn-cs"/>
                  </a:rPr>
                  <a:t> </a:t>
                </a:r>
                <a:endParaRPr lang="en-GB" sz="1200" i="1" kern="1200" dirty="0" smtClean="0">
                  <a:solidFill>
                    <a:schemeClr val="tx1"/>
                  </a:solidFill>
                  <a:effectLst/>
                  <a:latin typeface="Cambria Math"/>
                  <a:ea typeface="+mn-ea"/>
                  <a:cs typeface="+mn-cs"/>
                </a:endParaRPr>
              </a:p>
              <a:p>
                <a14:m>
                  <m:oMath xmlns:m="http://schemas.openxmlformats.org/officeDocument/2006/math">
                    <m:r>
                      <a:rPr lang="en-GB" sz="1200" i="1" kern="1200" smtClean="0">
                        <a:solidFill>
                          <a:schemeClr val="tx1"/>
                        </a:solidFill>
                        <a:effectLst/>
                        <a:latin typeface="Cambria Math"/>
                        <a:ea typeface="+mn-ea"/>
                        <a:cs typeface="+mn-cs"/>
                      </a:rPr>
                      <m:t>𝜀</m:t>
                    </m:r>
                  </m:oMath>
                </a14:m>
                <a:r>
                  <a:rPr lang="en-GB" sz="1200" kern="1200" dirty="0" smtClean="0">
                    <a:solidFill>
                      <a:schemeClr val="tx1"/>
                    </a:solidFill>
                    <a:effectLst/>
                    <a:latin typeface="+mn-lt"/>
                    <a:ea typeface="+mn-ea"/>
                    <a:cs typeface="+mn-cs"/>
                  </a:rPr>
                  <a:t> </a:t>
                </a:r>
                <a:r>
                  <a:rPr lang="en-GB" sz="1200" kern="1200" dirty="0">
                    <a:solidFill>
                      <a:schemeClr val="tx1"/>
                    </a:solidFill>
                    <a:effectLst/>
                    <a:latin typeface="+mn-lt"/>
                    <a:ea typeface="+mn-ea"/>
                    <a:cs typeface="+mn-cs"/>
                  </a:rPr>
                  <a:t>is </a:t>
                </a:r>
                <a:r>
                  <a:rPr lang="en-GB" sz="1200" kern="1200" dirty="0" smtClean="0">
                    <a:solidFill>
                      <a:schemeClr val="tx1"/>
                    </a:solidFill>
                    <a:effectLst/>
                    <a:latin typeface="+mn-lt"/>
                    <a:ea typeface="+mn-ea"/>
                    <a:cs typeface="+mn-cs"/>
                  </a:rPr>
                  <a:t>simulated as</a:t>
                </a:r>
                <a:r>
                  <a:rPr lang="en-GB" sz="1200" kern="1200" baseline="0" dirty="0" smtClean="0">
                    <a:solidFill>
                      <a:schemeClr val="tx1"/>
                    </a:solidFill>
                    <a:effectLst/>
                    <a:latin typeface="+mn-lt"/>
                    <a:ea typeface="+mn-ea"/>
                    <a:cs typeface="+mn-cs"/>
                  </a:rPr>
                  <a:t> a map </a:t>
                </a:r>
                <a:r>
                  <a:rPr lang="en-GB" sz="1200" kern="1200" dirty="0" smtClean="0">
                    <a:solidFill>
                      <a:schemeClr val="tx1"/>
                    </a:solidFill>
                    <a:effectLst/>
                    <a:latin typeface="+mn-lt"/>
                    <a:ea typeface="+mn-ea"/>
                    <a:cs typeface="+mn-cs"/>
                  </a:rPr>
                  <a:t>a </a:t>
                </a:r>
                <a:r>
                  <a:rPr lang="en-GB" sz="1200" kern="1200" dirty="0">
                    <a:solidFill>
                      <a:schemeClr val="tx1"/>
                    </a:solidFill>
                    <a:effectLst/>
                    <a:latin typeface="+mn-lt"/>
                    <a:ea typeface="+mn-ea"/>
                    <a:cs typeface="+mn-cs"/>
                  </a:rPr>
                  <a:t>standardized, zero-mean, spatially auto-correlated residual modelled </a:t>
                </a:r>
                <a:r>
                  <a:rPr lang="en-GB" sz="1200" kern="1200" dirty="0" smtClean="0">
                    <a:solidFill>
                      <a:schemeClr val="tx1"/>
                    </a:solidFill>
                    <a:effectLst/>
                    <a:latin typeface="+mn-lt"/>
                    <a:ea typeface="+mn-ea"/>
                    <a:cs typeface="+mn-cs"/>
                  </a:rPr>
                  <a:t>a correlogram.</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and this is actually sampled using stochastic spatial simulation.</a:t>
                </a:r>
              </a:p>
              <a:p>
                <a:endParaRPr lang="en-GB" dirty="0"/>
              </a:p>
            </p:txBody>
          </p:sp>
        </mc:Choice>
        <mc:Fallback xmlns="">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Application of the Monte</a:t>
                </a:r>
                <a:r>
                  <a:rPr lang="en-GB" sz="1200" kern="1200" baseline="0" dirty="0" smtClean="0">
                    <a:solidFill>
                      <a:schemeClr val="tx1"/>
                    </a:solidFill>
                    <a:effectLst/>
                    <a:latin typeface="+mn-lt"/>
                    <a:ea typeface="+mn-ea"/>
                    <a:cs typeface="+mn-cs"/>
                  </a:rPr>
                  <a:t> Carlo</a:t>
                </a:r>
                <a:r>
                  <a:rPr lang="en-GB" sz="1200" kern="1200" dirty="0" smtClean="0">
                    <a:solidFill>
                      <a:schemeClr val="tx1"/>
                    </a:solidFill>
                    <a:effectLst/>
                    <a:latin typeface="+mn-lt"/>
                    <a:ea typeface="+mn-ea"/>
                    <a:cs typeface="+mn-cs"/>
                  </a:rPr>
                  <a:t> method to uncertainty propagation with operations that involve spatial interactions requires the simultaneous generation of realisations from the spatially distributed inputs, implying that spatial correlation should be accounted for.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uncertain spatially distributed continuous variables, such as elevation, rainfall or soil organic carbon content, we assume the following geostatistical model:</a:t>
                </a:r>
                <a:r>
                  <a:rPr lang="en-GB" sz="1200" i="0" kern="1200" smtClean="0">
                    <a:solidFill>
                      <a:schemeClr val="tx1"/>
                    </a:solidFill>
                    <a:effectLst/>
                    <a:latin typeface="Cambria Math"/>
                    <a:ea typeface="+mn-ea"/>
                    <a:cs typeface="+mn-cs"/>
                  </a:rPr>
                  <a:t>𝑍</a:t>
                </a:r>
                <a:r>
                  <a:rPr lang="en-GB" sz="1200" i="0" kern="1200">
                    <a:solidFill>
                      <a:schemeClr val="tx1"/>
                    </a:solidFill>
                    <a:effectLst/>
                    <a:latin typeface="Cambria Math"/>
                    <a:ea typeface="+mn-ea"/>
                    <a:cs typeface="+mn-cs"/>
                  </a:rPr>
                  <a:t>(𝑥)= 𝜇(𝑥)+ 𝜎(𝑥)∙𝜀(𝑥)</a:t>
                </a:r>
                <a:endParaRPr lang="en-GB" sz="1200" kern="1200" dirty="0">
                  <a:solidFill>
                    <a:schemeClr val="tx1"/>
                  </a:solidFill>
                  <a:effectLst/>
                  <a:latin typeface="+mn-lt"/>
                  <a:ea typeface="+mn-ea"/>
                  <a:cs typeface="+mn-cs"/>
                </a:endParaRPr>
              </a:p>
              <a:p>
                <a:endParaRPr lang="en-GB" dirty="0" smtClean="0"/>
              </a:p>
              <a:p>
                <a:r>
                  <a:rPr lang="en-GB" sz="1200" i="0" kern="1200" smtClean="0">
                    <a:solidFill>
                      <a:schemeClr val="tx1"/>
                    </a:solidFill>
                    <a:effectLst/>
                    <a:latin typeface="Cambria Math"/>
                    <a:ea typeface="+mn-ea"/>
                    <a:cs typeface="+mn-cs"/>
                  </a:rPr>
                  <a:t>𝜇</a:t>
                </a:r>
                <a:r>
                  <a:rPr lang="en-GB" sz="1200" kern="1200" dirty="0">
                    <a:solidFill>
                      <a:schemeClr val="tx1"/>
                    </a:solidFill>
                    <a:effectLst/>
                    <a:latin typeface="+mn-lt"/>
                    <a:ea typeface="+mn-ea"/>
                    <a:cs typeface="+mn-cs"/>
                  </a:rPr>
                  <a:t> is the (deterministic) mean of the variable of interest </a:t>
                </a:r>
                <a:r>
                  <a:rPr lang="en-GB" sz="1200" i="0" kern="1200">
                    <a:solidFill>
                      <a:schemeClr val="tx1"/>
                    </a:solidFill>
                    <a:effectLst/>
                    <a:latin typeface="Cambria Math"/>
                    <a:ea typeface="+mn-ea"/>
                    <a:cs typeface="+mn-cs"/>
                  </a:rPr>
                  <a:t>𝑍</a:t>
                </a:r>
                <a:r>
                  <a:rPr lang="en-GB" sz="1200" kern="1200" dirty="0">
                    <a:solidFill>
                      <a:schemeClr val="tx1"/>
                    </a:solidFill>
                    <a:effectLst/>
                    <a:latin typeface="+mn-lt"/>
                    <a:ea typeface="+mn-ea"/>
                    <a:cs typeface="+mn-cs"/>
                  </a:rPr>
                  <a:t>, </a:t>
                </a:r>
                <a:r>
                  <a:rPr lang="en-GB" sz="1200" i="0" kern="1200">
                    <a:solidFill>
                      <a:schemeClr val="tx1"/>
                    </a:solidFill>
                    <a:effectLst/>
                    <a:latin typeface="Cambria Math"/>
                    <a:ea typeface="+mn-ea"/>
                    <a:cs typeface="+mn-cs"/>
                  </a:rPr>
                  <a:t>𝜎</a:t>
                </a:r>
                <a:r>
                  <a:rPr lang="en-GB" sz="1200" kern="1200" dirty="0">
                    <a:solidFill>
                      <a:schemeClr val="tx1"/>
                    </a:solidFill>
                    <a:effectLst/>
                    <a:latin typeface="+mn-lt"/>
                    <a:ea typeface="+mn-ea"/>
                    <a:cs typeface="+mn-cs"/>
                  </a:rPr>
                  <a:t> is a spatially variable standard deviation associated with the prediction </a:t>
                </a:r>
                <a:r>
                  <a:rPr lang="en-GB" sz="1200" i="0" kern="1200">
                    <a:solidFill>
                      <a:schemeClr val="tx1"/>
                    </a:solidFill>
                    <a:effectLst/>
                    <a:latin typeface="Cambria Math"/>
                    <a:ea typeface="+mn-ea"/>
                    <a:cs typeface="+mn-cs"/>
                  </a:rPr>
                  <a:t>𝜇</a:t>
                </a:r>
                <a:r>
                  <a:rPr lang="en-GB" sz="1200" kern="1200" dirty="0">
                    <a:solidFill>
                      <a:schemeClr val="tx1"/>
                    </a:solidFill>
                    <a:effectLst/>
                    <a:latin typeface="+mn-lt"/>
                    <a:ea typeface="+mn-ea"/>
                    <a:cs typeface="+mn-cs"/>
                  </a:rPr>
                  <a:t> </a:t>
                </a:r>
                <a:endParaRPr lang="en-GB" sz="1200" i="1" kern="1200" dirty="0" smtClean="0">
                  <a:solidFill>
                    <a:schemeClr val="tx1"/>
                  </a:solidFill>
                  <a:effectLst/>
                  <a:latin typeface="Cambria Math"/>
                  <a:ea typeface="+mn-ea"/>
                  <a:cs typeface="+mn-cs"/>
                </a:endParaRPr>
              </a:p>
              <a:p>
                <a:r>
                  <a:rPr lang="en-GB" sz="1200" i="0" kern="1200" smtClean="0">
                    <a:solidFill>
                      <a:schemeClr val="tx1"/>
                    </a:solidFill>
                    <a:effectLst/>
                    <a:latin typeface="Cambria Math"/>
                    <a:ea typeface="+mn-ea"/>
                    <a:cs typeface="+mn-cs"/>
                  </a:rPr>
                  <a:t>𝜀</a:t>
                </a:r>
                <a:r>
                  <a:rPr lang="en-GB" sz="1200" kern="1200" dirty="0" smtClean="0">
                    <a:solidFill>
                      <a:schemeClr val="tx1"/>
                    </a:solidFill>
                    <a:effectLst/>
                    <a:latin typeface="+mn-lt"/>
                    <a:ea typeface="+mn-ea"/>
                    <a:cs typeface="+mn-cs"/>
                  </a:rPr>
                  <a:t> </a:t>
                </a:r>
                <a:r>
                  <a:rPr lang="en-GB" sz="1200" kern="1200" dirty="0">
                    <a:solidFill>
                      <a:schemeClr val="tx1"/>
                    </a:solidFill>
                    <a:effectLst/>
                    <a:latin typeface="+mn-lt"/>
                    <a:ea typeface="+mn-ea"/>
                    <a:cs typeface="+mn-cs"/>
                  </a:rPr>
                  <a:t>is </a:t>
                </a:r>
                <a:r>
                  <a:rPr lang="en-GB" sz="1200" kern="1200" dirty="0" smtClean="0">
                    <a:solidFill>
                      <a:schemeClr val="tx1"/>
                    </a:solidFill>
                    <a:effectLst/>
                    <a:latin typeface="+mn-lt"/>
                    <a:ea typeface="+mn-ea"/>
                    <a:cs typeface="+mn-cs"/>
                  </a:rPr>
                  <a:t>simulated as</a:t>
                </a:r>
                <a:r>
                  <a:rPr lang="en-GB" sz="1200" kern="1200" baseline="0" dirty="0" smtClean="0">
                    <a:solidFill>
                      <a:schemeClr val="tx1"/>
                    </a:solidFill>
                    <a:effectLst/>
                    <a:latin typeface="+mn-lt"/>
                    <a:ea typeface="+mn-ea"/>
                    <a:cs typeface="+mn-cs"/>
                  </a:rPr>
                  <a:t> a map </a:t>
                </a:r>
                <a:r>
                  <a:rPr lang="en-GB" sz="1200" kern="1200" dirty="0" smtClean="0">
                    <a:solidFill>
                      <a:schemeClr val="tx1"/>
                    </a:solidFill>
                    <a:effectLst/>
                    <a:latin typeface="+mn-lt"/>
                    <a:ea typeface="+mn-ea"/>
                    <a:cs typeface="+mn-cs"/>
                  </a:rPr>
                  <a:t>a </a:t>
                </a:r>
                <a:r>
                  <a:rPr lang="en-GB" sz="1200" kern="1200" dirty="0">
                    <a:solidFill>
                      <a:schemeClr val="tx1"/>
                    </a:solidFill>
                    <a:effectLst/>
                    <a:latin typeface="+mn-lt"/>
                    <a:ea typeface="+mn-ea"/>
                    <a:cs typeface="+mn-cs"/>
                  </a:rPr>
                  <a:t>standardized, zero-mean, spatially auto-correlated residual modelled </a:t>
                </a:r>
                <a:r>
                  <a:rPr lang="en-GB" sz="1200" kern="1200" dirty="0" smtClean="0">
                    <a:solidFill>
                      <a:schemeClr val="tx1"/>
                    </a:solidFill>
                    <a:effectLst/>
                    <a:latin typeface="+mn-lt"/>
                    <a:ea typeface="+mn-ea"/>
                    <a:cs typeface="+mn-cs"/>
                  </a:rPr>
                  <a:t>a correlogram.</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and this is actually sampled using stochastic spatial simulation.</a:t>
                </a:r>
              </a:p>
              <a:p>
                <a:endParaRPr lang="en-GB" dirty="0"/>
              </a:p>
            </p:txBody>
          </p:sp>
        </mc:Fallback>
      </mc:AlternateContent>
      <p:sp>
        <p:nvSpPr>
          <p:cNvPr id="4" name="Slide Number Placeholder 3"/>
          <p:cNvSpPr>
            <a:spLocks noGrp="1"/>
          </p:cNvSpPr>
          <p:nvPr>
            <p:ph type="sldNum" sz="quarter" idx="10"/>
          </p:nvPr>
        </p:nvSpPr>
        <p:spPr/>
        <p:txBody>
          <a:bodyPr/>
          <a:lstStyle/>
          <a:p>
            <a:fld id="{55D45D2F-C69D-4D90-B22B-9B2DC58DBD55}" type="slidenum">
              <a:rPr lang="nl-NL" smtClean="0"/>
              <a:t>4</a:t>
            </a:fld>
            <a:endParaRPr lang="nl-NL"/>
          </a:p>
        </p:txBody>
      </p:sp>
    </p:spTree>
    <p:extLst>
      <p:ext uri="{BB962C8B-B14F-4D97-AF65-F5344CB8AC3E}">
        <p14:creationId xmlns:p14="http://schemas.microsoft.com/office/powerpoint/2010/main" val="40469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uncertain spatially distributed continuous variables, such as elevation, rainfall or soil organic carbon content, we assume the following geostatistical model:</a:t>
                </a:r>
                <a14:m>
                  <m:oMath xmlns:m="http://schemas.openxmlformats.org/officeDocument/2006/math">
                    <m:r>
                      <a:rPr lang="en-GB" sz="1200" i="1" kern="1200" smtClean="0">
                        <a:solidFill>
                          <a:schemeClr val="tx1"/>
                        </a:solidFill>
                        <a:effectLst/>
                        <a:latin typeface="Cambria Math"/>
                        <a:ea typeface="+mn-ea"/>
                        <a:cs typeface="+mn-cs"/>
                      </a:rPr>
                      <m:t>𝑍</m:t>
                    </m:r>
                    <m:d>
                      <m:dPr>
                        <m:ctrlPr>
                          <a:rPr lang="en-GB" sz="1200" i="1" kern="1200">
                            <a:solidFill>
                              <a:schemeClr val="tx1"/>
                            </a:solidFill>
                            <a:effectLst/>
                            <a:latin typeface="Cambria Math"/>
                            <a:ea typeface="+mn-ea"/>
                            <a:cs typeface="+mn-cs"/>
                          </a:rPr>
                        </m:ctrlPr>
                      </m:dPr>
                      <m:e>
                        <m:r>
                          <a:rPr lang="en-GB" sz="1200" i="1" kern="1200">
                            <a:solidFill>
                              <a:schemeClr val="tx1"/>
                            </a:solidFill>
                            <a:effectLst/>
                            <a:latin typeface="Cambria Math"/>
                            <a:ea typeface="+mn-ea"/>
                            <a:cs typeface="+mn-cs"/>
                          </a:rPr>
                          <m:t>𝑥</m:t>
                        </m:r>
                      </m:e>
                    </m:d>
                    <m:r>
                      <a:rPr lang="en-GB" sz="1200" i="1" kern="1200">
                        <a:solidFill>
                          <a:schemeClr val="tx1"/>
                        </a:solidFill>
                        <a:effectLst/>
                        <a:latin typeface="Cambria Math"/>
                        <a:ea typeface="+mn-ea"/>
                        <a:cs typeface="+mn-cs"/>
                      </a:rPr>
                      <m:t>= </m:t>
                    </m:r>
                    <m:r>
                      <a:rPr lang="en-GB" sz="1200" i="1" kern="1200">
                        <a:solidFill>
                          <a:schemeClr val="tx1"/>
                        </a:solidFill>
                        <a:effectLst/>
                        <a:latin typeface="Cambria Math"/>
                        <a:ea typeface="+mn-ea"/>
                        <a:cs typeface="+mn-cs"/>
                      </a:rPr>
                      <m:t>𝜇</m:t>
                    </m:r>
                    <m:d>
                      <m:dPr>
                        <m:ctrlPr>
                          <a:rPr lang="en-GB" sz="1200" i="1" kern="1200">
                            <a:solidFill>
                              <a:schemeClr val="tx1"/>
                            </a:solidFill>
                            <a:effectLst/>
                            <a:latin typeface="Cambria Math"/>
                            <a:ea typeface="+mn-ea"/>
                            <a:cs typeface="+mn-cs"/>
                          </a:rPr>
                        </m:ctrlPr>
                      </m:dPr>
                      <m:e>
                        <m:r>
                          <a:rPr lang="en-GB" sz="1200" i="1" kern="1200">
                            <a:solidFill>
                              <a:schemeClr val="tx1"/>
                            </a:solidFill>
                            <a:effectLst/>
                            <a:latin typeface="Cambria Math"/>
                            <a:ea typeface="+mn-ea"/>
                            <a:cs typeface="+mn-cs"/>
                          </a:rPr>
                          <m:t>𝑥</m:t>
                        </m:r>
                      </m:e>
                    </m:d>
                    <m:r>
                      <a:rPr lang="en-GB" sz="1200" i="1" kern="1200">
                        <a:solidFill>
                          <a:schemeClr val="tx1"/>
                        </a:solidFill>
                        <a:effectLst/>
                        <a:latin typeface="Cambria Math"/>
                        <a:ea typeface="+mn-ea"/>
                        <a:cs typeface="+mn-cs"/>
                      </a:rPr>
                      <m:t>+ </m:t>
                    </m:r>
                    <m:r>
                      <a:rPr lang="en-GB" sz="1200" i="1" kern="1200">
                        <a:solidFill>
                          <a:schemeClr val="tx1"/>
                        </a:solidFill>
                        <a:effectLst/>
                        <a:latin typeface="Cambria Math"/>
                        <a:ea typeface="+mn-ea"/>
                        <a:cs typeface="+mn-cs"/>
                      </a:rPr>
                      <m:t>𝜎</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𝑥</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𝜀</m:t>
                    </m:r>
                    <m:r>
                      <a:rPr lang="en-GB" sz="1200" i="1" kern="1200">
                        <a:solidFill>
                          <a:schemeClr val="tx1"/>
                        </a:solidFill>
                        <a:effectLst/>
                        <a:latin typeface="Cambria Math"/>
                        <a:ea typeface="+mn-ea"/>
                        <a:cs typeface="+mn-cs"/>
                      </a:rPr>
                      <m:t>(</m:t>
                    </m:r>
                    <m:r>
                      <a:rPr lang="en-GB" sz="1200" i="1" kern="1200">
                        <a:solidFill>
                          <a:schemeClr val="tx1"/>
                        </a:solidFill>
                        <a:effectLst/>
                        <a:latin typeface="Cambria Math"/>
                        <a:ea typeface="+mn-ea"/>
                        <a:cs typeface="+mn-cs"/>
                      </a:rPr>
                      <m:t>𝑥</m:t>
                    </m:r>
                    <m:r>
                      <a:rPr lang="en-GB" sz="1200" i="1" kern="1200">
                        <a:solidFill>
                          <a:schemeClr val="tx1"/>
                        </a:solidFill>
                        <a:effectLst/>
                        <a:latin typeface="Cambria Math"/>
                        <a:ea typeface="+mn-ea"/>
                        <a:cs typeface="+mn-cs"/>
                      </a:rPr>
                      <m:t>)</m:t>
                    </m:r>
                  </m:oMath>
                </a14:m>
                <a:endParaRPr lang="en-GB" sz="1200" kern="1200" dirty="0">
                  <a:solidFill>
                    <a:schemeClr val="tx1"/>
                  </a:solidFill>
                  <a:effectLst/>
                  <a:latin typeface="+mn-lt"/>
                  <a:ea typeface="+mn-ea"/>
                  <a:cs typeface="+mn-cs"/>
                </a:endParaRPr>
              </a:p>
              <a:p>
                <a:endParaRPr lang="en-GB" dirty="0" smtClean="0"/>
              </a:p>
              <a:p>
                <a14:m>
                  <m:oMath xmlns:m="http://schemas.openxmlformats.org/officeDocument/2006/math">
                    <m:r>
                      <a:rPr lang="en-GB" sz="1200" i="1" kern="1200" smtClean="0">
                        <a:solidFill>
                          <a:schemeClr val="tx1"/>
                        </a:solidFill>
                        <a:effectLst/>
                        <a:latin typeface="Cambria Math"/>
                        <a:ea typeface="+mn-ea"/>
                        <a:cs typeface="+mn-cs"/>
                      </a:rPr>
                      <m:t>𝜇</m:t>
                    </m:r>
                  </m:oMath>
                </a14:m>
                <a:r>
                  <a:rPr lang="en-GB" sz="1200" kern="1200" dirty="0">
                    <a:solidFill>
                      <a:schemeClr val="tx1"/>
                    </a:solidFill>
                    <a:effectLst/>
                    <a:latin typeface="+mn-lt"/>
                    <a:ea typeface="+mn-ea"/>
                    <a:cs typeface="+mn-cs"/>
                  </a:rPr>
                  <a:t> is the (deterministic) mean of the variable of interest </a:t>
                </a:r>
                <a14:m>
                  <m:oMath xmlns:m="http://schemas.openxmlformats.org/officeDocument/2006/math">
                    <m:r>
                      <a:rPr lang="en-GB" sz="1200" i="1" kern="1200">
                        <a:solidFill>
                          <a:schemeClr val="tx1"/>
                        </a:solidFill>
                        <a:effectLst/>
                        <a:latin typeface="Cambria Math"/>
                        <a:ea typeface="+mn-ea"/>
                        <a:cs typeface="+mn-cs"/>
                      </a:rPr>
                      <m:t>𝑍</m:t>
                    </m:r>
                  </m:oMath>
                </a14:m>
                <a:r>
                  <a:rPr lang="en-GB" sz="1200" kern="1200" dirty="0">
                    <a:solidFill>
                      <a:schemeClr val="tx1"/>
                    </a:solidFill>
                    <a:effectLst/>
                    <a:latin typeface="+mn-lt"/>
                    <a:ea typeface="+mn-ea"/>
                    <a:cs typeface="+mn-cs"/>
                  </a:rPr>
                  <a:t>, </a:t>
                </a:r>
                <a14:m>
                  <m:oMath xmlns:m="http://schemas.openxmlformats.org/officeDocument/2006/math">
                    <m:r>
                      <a:rPr lang="en-GB" sz="1200" i="1" kern="1200">
                        <a:solidFill>
                          <a:schemeClr val="tx1"/>
                        </a:solidFill>
                        <a:effectLst/>
                        <a:latin typeface="Cambria Math"/>
                        <a:ea typeface="+mn-ea"/>
                        <a:cs typeface="+mn-cs"/>
                      </a:rPr>
                      <m:t>𝜎</m:t>
                    </m:r>
                  </m:oMath>
                </a14:m>
                <a:r>
                  <a:rPr lang="en-GB" sz="1200" kern="1200" dirty="0">
                    <a:solidFill>
                      <a:schemeClr val="tx1"/>
                    </a:solidFill>
                    <a:effectLst/>
                    <a:latin typeface="+mn-lt"/>
                    <a:ea typeface="+mn-ea"/>
                    <a:cs typeface="+mn-cs"/>
                  </a:rPr>
                  <a:t> is a spatially variable standard deviation associated with the prediction </a:t>
                </a:r>
                <a14:m>
                  <m:oMath xmlns:m="http://schemas.openxmlformats.org/officeDocument/2006/math">
                    <m:r>
                      <a:rPr lang="en-GB" sz="1200" i="1" kern="1200">
                        <a:solidFill>
                          <a:schemeClr val="tx1"/>
                        </a:solidFill>
                        <a:effectLst/>
                        <a:latin typeface="Cambria Math"/>
                        <a:ea typeface="+mn-ea"/>
                        <a:cs typeface="+mn-cs"/>
                      </a:rPr>
                      <m:t>𝜇</m:t>
                    </m:r>
                  </m:oMath>
                </a14:m>
                <a:r>
                  <a:rPr lang="en-GB" sz="1200" kern="1200" dirty="0">
                    <a:solidFill>
                      <a:schemeClr val="tx1"/>
                    </a:solidFill>
                    <a:effectLst/>
                    <a:latin typeface="+mn-lt"/>
                    <a:ea typeface="+mn-ea"/>
                    <a:cs typeface="+mn-cs"/>
                  </a:rPr>
                  <a:t> </a:t>
                </a:r>
                <a:endParaRPr lang="en-GB" sz="1200" i="1" kern="1200" dirty="0" smtClean="0">
                  <a:solidFill>
                    <a:schemeClr val="tx1"/>
                  </a:solidFill>
                  <a:effectLst/>
                  <a:latin typeface="Cambria Math"/>
                  <a:ea typeface="+mn-ea"/>
                  <a:cs typeface="+mn-cs"/>
                </a:endParaRPr>
              </a:p>
              <a:p>
                <a14:m>
                  <m:oMath xmlns:m="http://schemas.openxmlformats.org/officeDocument/2006/math">
                    <m:r>
                      <a:rPr lang="en-GB" sz="1200" i="1" kern="1200" smtClean="0">
                        <a:solidFill>
                          <a:schemeClr val="tx1"/>
                        </a:solidFill>
                        <a:effectLst/>
                        <a:latin typeface="Cambria Math"/>
                        <a:ea typeface="+mn-ea"/>
                        <a:cs typeface="+mn-cs"/>
                      </a:rPr>
                      <m:t>𝜀</m:t>
                    </m:r>
                  </m:oMath>
                </a14:m>
                <a:r>
                  <a:rPr lang="en-GB" sz="1200" kern="1200" dirty="0" smtClean="0">
                    <a:solidFill>
                      <a:schemeClr val="tx1"/>
                    </a:solidFill>
                    <a:effectLst/>
                    <a:latin typeface="+mn-lt"/>
                    <a:ea typeface="+mn-ea"/>
                    <a:cs typeface="+mn-cs"/>
                  </a:rPr>
                  <a:t> </a:t>
                </a:r>
                <a:r>
                  <a:rPr lang="en-GB" sz="1200" kern="1200" dirty="0">
                    <a:solidFill>
                      <a:schemeClr val="tx1"/>
                    </a:solidFill>
                    <a:effectLst/>
                    <a:latin typeface="+mn-lt"/>
                    <a:ea typeface="+mn-ea"/>
                    <a:cs typeface="+mn-cs"/>
                  </a:rPr>
                  <a:t>is </a:t>
                </a:r>
                <a:r>
                  <a:rPr lang="en-GB" sz="1200" kern="1200" dirty="0" smtClean="0">
                    <a:solidFill>
                      <a:schemeClr val="tx1"/>
                    </a:solidFill>
                    <a:effectLst/>
                    <a:latin typeface="+mn-lt"/>
                    <a:ea typeface="+mn-ea"/>
                    <a:cs typeface="+mn-cs"/>
                  </a:rPr>
                  <a:t>simulated as</a:t>
                </a:r>
                <a:r>
                  <a:rPr lang="en-GB" sz="1200" kern="1200" baseline="0" dirty="0" smtClean="0">
                    <a:solidFill>
                      <a:schemeClr val="tx1"/>
                    </a:solidFill>
                    <a:effectLst/>
                    <a:latin typeface="+mn-lt"/>
                    <a:ea typeface="+mn-ea"/>
                    <a:cs typeface="+mn-cs"/>
                  </a:rPr>
                  <a:t> a map </a:t>
                </a:r>
                <a:r>
                  <a:rPr lang="en-GB" sz="1200" kern="1200" dirty="0" smtClean="0">
                    <a:solidFill>
                      <a:schemeClr val="tx1"/>
                    </a:solidFill>
                    <a:effectLst/>
                    <a:latin typeface="+mn-lt"/>
                    <a:ea typeface="+mn-ea"/>
                    <a:cs typeface="+mn-cs"/>
                  </a:rPr>
                  <a:t>a </a:t>
                </a:r>
                <a:r>
                  <a:rPr lang="en-GB" sz="1200" kern="1200" dirty="0">
                    <a:solidFill>
                      <a:schemeClr val="tx1"/>
                    </a:solidFill>
                    <a:effectLst/>
                    <a:latin typeface="+mn-lt"/>
                    <a:ea typeface="+mn-ea"/>
                    <a:cs typeface="+mn-cs"/>
                  </a:rPr>
                  <a:t>standardized, zero-mean, spatially auto-correlated residual modelled </a:t>
                </a:r>
                <a:r>
                  <a:rPr lang="en-GB" sz="1200" kern="1200" dirty="0" smtClean="0">
                    <a:solidFill>
                      <a:schemeClr val="tx1"/>
                    </a:solidFill>
                    <a:effectLst/>
                    <a:latin typeface="+mn-lt"/>
                    <a:ea typeface="+mn-ea"/>
                    <a:cs typeface="+mn-cs"/>
                  </a:rPr>
                  <a:t>a correlogram.</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and this is actually sampled using stochastic spatial simulation.</a:t>
                </a:r>
              </a:p>
              <a:p>
                <a:endParaRPr lang="en-GB" dirty="0"/>
              </a:p>
            </p:txBody>
          </p:sp>
        </mc:Choice>
        <mc:Fallback xmlns="">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Application of the Monte</a:t>
                </a:r>
                <a:r>
                  <a:rPr lang="en-GB" sz="1200" kern="1200" baseline="0" dirty="0" smtClean="0">
                    <a:solidFill>
                      <a:schemeClr val="tx1"/>
                    </a:solidFill>
                    <a:effectLst/>
                    <a:latin typeface="+mn-lt"/>
                    <a:ea typeface="+mn-ea"/>
                    <a:cs typeface="+mn-cs"/>
                  </a:rPr>
                  <a:t> Carlo</a:t>
                </a:r>
                <a:r>
                  <a:rPr lang="en-GB" sz="1200" kern="1200" dirty="0" smtClean="0">
                    <a:solidFill>
                      <a:schemeClr val="tx1"/>
                    </a:solidFill>
                    <a:effectLst/>
                    <a:latin typeface="+mn-lt"/>
                    <a:ea typeface="+mn-ea"/>
                    <a:cs typeface="+mn-cs"/>
                  </a:rPr>
                  <a:t> method to uncertainty propagation with operations that involve spatial interactions requires the simultaneous generation of realisations from the spatially distributed inputs, implying that spatial correlation should be accounted for.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uncertain spatially distributed continuous variables, such as elevation, rainfall or soil organic carbon content, we assume the following geostatistical model:</a:t>
                </a:r>
                <a:r>
                  <a:rPr lang="en-GB" sz="1200" i="0" kern="1200" smtClean="0">
                    <a:solidFill>
                      <a:schemeClr val="tx1"/>
                    </a:solidFill>
                    <a:effectLst/>
                    <a:latin typeface="Cambria Math"/>
                    <a:ea typeface="+mn-ea"/>
                    <a:cs typeface="+mn-cs"/>
                  </a:rPr>
                  <a:t>𝑍</a:t>
                </a:r>
                <a:r>
                  <a:rPr lang="en-GB" sz="1200" i="0" kern="1200">
                    <a:solidFill>
                      <a:schemeClr val="tx1"/>
                    </a:solidFill>
                    <a:effectLst/>
                    <a:latin typeface="Cambria Math"/>
                    <a:ea typeface="+mn-ea"/>
                    <a:cs typeface="+mn-cs"/>
                  </a:rPr>
                  <a:t>(𝑥)= 𝜇(𝑥)+ 𝜎(𝑥)∙𝜀(𝑥)</a:t>
                </a:r>
                <a:endParaRPr lang="en-GB" sz="1200" kern="1200" dirty="0">
                  <a:solidFill>
                    <a:schemeClr val="tx1"/>
                  </a:solidFill>
                  <a:effectLst/>
                  <a:latin typeface="+mn-lt"/>
                  <a:ea typeface="+mn-ea"/>
                  <a:cs typeface="+mn-cs"/>
                </a:endParaRPr>
              </a:p>
              <a:p>
                <a:endParaRPr lang="en-GB" dirty="0" smtClean="0"/>
              </a:p>
              <a:p>
                <a:r>
                  <a:rPr lang="en-GB" sz="1200" i="0" kern="1200" smtClean="0">
                    <a:solidFill>
                      <a:schemeClr val="tx1"/>
                    </a:solidFill>
                    <a:effectLst/>
                    <a:latin typeface="Cambria Math"/>
                    <a:ea typeface="+mn-ea"/>
                    <a:cs typeface="+mn-cs"/>
                  </a:rPr>
                  <a:t>𝜇</a:t>
                </a:r>
                <a:r>
                  <a:rPr lang="en-GB" sz="1200" kern="1200" dirty="0">
                    <a:solidFill>
                      <a:schemeClr val="tx1"/>
                    </a:solidFill>
                    <a:effectLst/>
                    <a:latin typeface="+mn-lt"/>
                    <a:ea typeface="+mn-ea"/>
                    <a:cs typeface="+mn-cs"/>
                  </a:rPr>
                  <a:t> is the (deterministic) mean of the variable of interest </a:t>
                </a:r>
                <a:r>
                  <a:rPr lang="en-GB" sz="1200" i="0" kern="1200">
                    <a:solidFill>
                      <a:schemeClr val="tx1"/>
                    </a:solidFill>
                    <a:effectLst/>
                    <a:latin typeface="Cambria Math"/>
                    <a:ea typeface="+mn-ea"/>
                    <a:cs typeface="+mn-cs"/>
                  </a:rPr>
                  <a:t>𝑍</a:t>
                </a:r>
                <a:r>
                  <a:rPr lang="en-GB" sz="1200" kern="1200" dirty="0">
                    <a:solidFill>
                      <a:schemeClr val="tx1"/>
                    </a:solidFill>
                    <a:effectLst/>
                    <a:latin typeface="+mn-lt"/>
                    <a:ea typeface="+mn-ea"/>
                    <a:cs typeface="+mn-cs"/>
                  </a:rPr>
                  <a:t>, </a:t>
                </a:r>
                <a:r>
                  <a:rPr lang="en-GB" sz="1200" i="0" kern="1200">
                    <a:solidFill>
                      <a:schemeClr val="tx1"/>
                    </a:solidFill>
                    <a:effectLst/>
                    <a:latin typeface="Cambria Math"/>
                    <a:ea typeface="+mn-ea"/>
                    <a:cs typeface="+mn-cs"/>
                  </a:rPr>
                  <a:t>𝜎</a:t>
                </a:r>
                <a:r>
                  <a:rPr lang="en-GB" sz="1200" kern="1200" dirty="0">
                    <a:solidFill>
                      <a:schemeClr val="tx1"/>
                    </a:solidFill>
                    <a:effectLst/>
                    <a:latin typeface="+mn-lt"/>
                    <a:ea typeface="+mn-ea"/>
                    <a:cs typeface="+mn-cs"/>
                  </a:rPr>
                  <a:t> is a spatially variable standard deviation associated with the prediction </a:t>
                </a:r>
                <a:r>
                  <a:rPr lang="en-GB" sz="1200" i="0" kern="1200">
                    <a:solidFill>
                      <a:schemeClr val="tx1"/>
                    </a:solidFill>
                    <a:effectLst/>
                    <a:latin typeface="Cambria Math"/>
                    <a:ea typeface="+mn-ea"/>
                    <a:cs typeface="+mn-cs"/>
                  </a:rPr>
                  <a:t>𝜇</a:t>
                </a:r>
                <a:r>
                  <a:rPr lang="en-GB" sz="1200" kern="1200" dirty="0">
                    <a:solidFill>
                      <a:schemeClr val="tx1"/>
                    </a:solidFill>
                    <a:effectLst/>
                    <a:latin typeface="+mn-lt"/>
                    <a:ea typeface="+mn-ea"/>
                    <a:cs typeface="+mn-cs"/>
                  </a:rPr>
                  <a:t> </a:t>
                </a:r>
                <a:endParaRPr lang="en-GB" sz="1200" i="1" kern="1200" dirty="0" smtClean="0">
                  <a:solidFill>
                    <a:schemeClr val="tx1"/>
                  </a:solidFill>
                  <a:effectLst/>
                  <a:latin typeface="Cambria Math"/>
                  <a:ea typeface="+mn-ea"/>
                  <a:cs typeface="+mn-cs"/>
                </a:endParaRPr>
              </a:p>
              <a:p>
                <a:r>
                  <a:rPr lang="en-GB" sz="1200" i="0" kern="1200" smtClean="0">
                    <a:solidFill>
                      <a:schemeClr val="tx1"/>
                    </a:solidFill>
                    <a:effectLst/>
                    <a:latin typeface="Cambria Math"/>
                    <a:ea typeface="+mn-ea"/>
                    <a:cs typeface="+mn-cs"/>
                  </a:rPr>
                  <a:t>𝜀</a:t>
                </a:r>
                <a:r>
                  <a:rPr lang="en-GB" sz="1200" kern="1200" dirty="0" smtClean="0">
                    <a:solidFill>
                      <a:schemeClr val="tx1"/>
                    </a:solidFill>
                    <a:effectLst/>
                    <a:latin typeface="+mn-lt"/>
                    <a:ea typeface="+mn-ea"/>
                    <a:cs typeface="+mn-cs"/>
                  </a:rPr>
                  <a:t> </a:t>
                </a:r>
                <a:r>
                  <a:rPr lang="en-GB" sz="1200" kern="1200" dirty="0">
                    <a:solidFill>
                      <a:schemeClr val="tx1"/>
                    </a:solidFill>
                    <a:effectLst/>
                    <a:latin typeface="+mn-lt"/>
                    <a:ea typeface="+mn-ea"/>
                    <a:cs typeface="+mn-cs"/>
                  </a:rPr>
                  <a:t>is </a:t>
                </a:r>
                <a:r>
                  <a:rPr lang="en-GB" sz="1200" kern="1200" dirty="0" smtClean="0">
                    <a:solidFill>
                      <a:schemeClr val="tx1"/>
                    </a:solidFill>
                    <a:effectLst/>
                    <a:latin typeface="+mn-lt"/>
                    <a:ea typeface="+mn-ea"/>
                    <a:cs typeface="+mn-cs"/>
                  </a:rPr>
                  <a:t>simulated as</a:t>
                </a:r>
                <a:r>
                  <a:rPr lang="en-GB" sz="1200" kern="1200" baseline="0" dirty="0" smtClean="0">
                    <a:solidFill>
                      <a:schemeClr val="tx1"/>
                    </a:solidFill>
                    <a:effectLst/>
                    <a:latin typeface="+mn-lt"/>
                    <a:ea typeface="+mn-ea"/>
                    <a:cs typeface="+mn-cs"/>
                  </a:rPr>
                  <a:t> a map </a:t>
                </a:r>
                <a:r>
                  <a:rPr lang="en-GB" sz="1200" kern="1200" dirty="0" smtClean="0">
                    <a:solidFill>
                      <a:schemeClr val="tx1"/>
                    </a:solidFill>
                    <a:effectLst/>
                    <a:latin typeface="+mn-lt"/>
                    <a:ea typeface="+mn-ea"/>
                    <a:cs typeface="+mn-cs"/>
                  </a:rPr>
                  <a:t>a </a:t>
                </a:r>
                <a:r>
                  <a:rPr lang="en-GB" sz="1200" kern="1200" dirty="0">
                    <a:solidFill>
                      <a:schemeClr val="tx1"/>
                    </a:solidFill>
                    <a:effectLst/>
                    <a:latin typeface="+mn-lt"/>
                    <a:ea typeface="+mn-ea"/>
                    <a:cs typeface="+mn-cs"/>
                  </a:rPr>
                  <a:t>standardized, zero-mean, spatially auto-correlated residual modelled </a:t>
                </a:r>
                <a:r>
                  <a:rPr lang="en-GB" sz="1200" kern="1200" dirty="0" smtClean="0">
                    <a:solidFill>
                      <a:schemeClr val="tx1"/>
                    </a:solidFill>
                    <a:effectLst/>
                    <a:latin typeface="+mn-lt"/>
                    <a:ea typeface="+mn-ea"/>
                    <a:cs typeface="+mn-cs"/>
                  </a:rPr>
                  <a:t>a correlogram.</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and this is actually sampled using stochastic spatial simulation.</a:t>
                </a:r>
              </a:p>
              <a:p>
                <a:endParaRPr lang="en-GB" dirty="0"/>
              </a:p>
            </p:txBody>
          </p:sp>
        </mc:Fallback>
      </mc:AlternateContent>
      <p:sp>
        <p:nvSpPr>
          <p:cNvPr id="4" name="Slide Number Placeholder 3"/>
          <p:cNvSpPr>
            <a:spLocks noGrp="1"/>
          </p:cNvSpPr>
          <p:nvPr>
            <p:ph type="sldNum" sz="quarter" idx="10"/>
          </p:nvPr>
        </p:nvSpPr>
        <p:spPr/>
        <p:txBody>
          <a:bodyPr/>
          <a:lstStyle/>
          <a:p>
            <a:fld id="{55D45D2F-C69D-4D90-B22B-9B2DC58DBD55}" type="slidenum">
              <a:rPr lang="nl-NL" smtClean="0"/>
              <a:t>5</a:t>
            </a:fld>
            <a:endParaRPr lang="nl-NL"/>
          </a:p>
        </p:txBody>
      </p:sp>
    </p:spTree>
    <p:extLst>
      <p:ext uri="{BB962C8B-B14F-4D97-AF65-F5344CB8AC3E}">
        <p14:creationId xmlns:p14="http://schemas.microsoft.com/office/powerpoint/2010/main" val="40469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The</a:t>
            </a:r>
            <a:r>
              <a:rPr lang="en-GB" baseline="0" dirty="0" smtClean="0"/>
              <a:t> output of the propagation is post-processed. The you can use it in the </a:t>
            </a:r>
            <a:r>
              <a:rPr lang="en-GB" baseline="0" dirty="0" err="1" smtClean="0"/>
              <a:t>vusializations</a:t>
            </a:r>
            <a:r>
              <a:rPr lang="en-GB" baseline="0" dirty="0" smtClean="0"/>
              <a:t> functions.</a:t>
            </a:r>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8</a:t>
            </a:fld>
            <a:endParaRPr lang="nl-NL"/>
          </a:p>
        </p:txBody>
      </p:sp>
    </p:spTree>
    <p:extLst>
      <p:ext uri="{BB962C8B-B14F-4D97-AF65-F5344CB8AC3E}">
        <p14:creationId xmlns:p14="http://schemas.microsoft.com/office/powerpoint/2010/main" val="224290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The</a:t>
            </a:r>
            <a:r>
              <a:rPr lang="en-GB" baseline="0" dirty="0" smtClean="0"/>
              <a:t> output of the propagation is post-processed. The you can use it in the </a:t>
            </a:r>
            <a:r>
              <a:rPr lang="en-GB" baseline="0" dirty="0" err="1" smtClean="0"/>
              <a:t>vusializations</a:t>
            </a:r>
            <a:r>
              <a:rPr lang="en-GB" baseline="0" dirty="0" smtClean="0"/>
              <a:t> functions.</a:t>
            </a:r>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9</a:t>
            </a:fld>
            <a:endParaRPr lang="nl-NL"/>
          </a:p>
        </p:txBody>
      </p:sp>
    </p:spTree>
    <p:extLst>
      <p:ext uri="{BB962C8B-B14F-4D97-AF65-F5344CB8AC3E}">
        <p14:creationId xmlns:p14="http://schemas.microsoft.com/office/powerpoint/2010/main" val="224290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Adjacent maps: Two maps were placed next to each other, displaying the predicted value map on the left and the uncertainty on the right for continuous data. For categorical data, the left map displayed the most likely class and the right map the associated class probability.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static method</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Glyphs can encode data through various variables such as size, shape and </a:t>
            </a:r>
            <a:r>
              <a:rPr lang="en-US" sz="1200" kern="1200" dirty="0" err="1" smtClean="0">
                <a:solidFill>
                  <a:schemeClr val="tx1"/>
                </a:solidFill>
                <a:effectLst/>
                <a:latin typeface="+mn-lt"/>
                <a:ea typeface="+mn-ea"/>
                <a:cs typeface="+mn-cs"/>
              </a:rPr>
              <a:t>colour</a:t>
            </a:r>
            <a:r>
              <a:rPr lang="en-US" sz="1200" kern="1200" baseline="0" dirty="0" smtClean="0">
                <a:solidFill>
                  <a:schemeClr val="tx1"/>
                </a:solidFill>
                <a:effectLst/>
                <a:latin typeface="+mn-lt"/>
                <a:ea typeface="+mn-ea"/>
                <a:cs typeface="+mn-cs"/>
              </a:rPr>
              <a:t> (only used for continues data)</a:t>
            </a:r>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10</a:t>
            </a:fld>
            <a:endParaRPr lang="nl-NL"/>
          </a:p>
        </p:txBody>
      </p:sp>
    </p:spTree>
    <p:extLst>
      <p:ext uri="{BB962C8B-B14F-4D97-AF65-F5344CB8AC3E}">
        <p14:creationId xmlns:p14="http://schemas.microsoft.com/office/powerpoint/2010/main" val="38650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11</a:t>
            </a:fld>
            <a:endParaRPr lang="nl-NL"/>
          </a:p>
        </p:txBody>
      </p:sp>
    </p:spTree>
    <p:extLst>
      <p:ext uri="{BB962C8B-B14F-4D97-AF65-F5344CB8AC3E}">
        <p14:creationId xmlns:p14="http://schemas.microsoft.com/office/powerpoint/2010/main" val="251537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12</a:t>
            </a:fld>
            <a:endParaRPr lang="nl-NL"/>
          </a:p>
        </p:txBody>
      </p:sp>
    </p:spTree>
    <p:extLst>
      <p:ext uri="{BB962C8B-B14F-4D97-AF65-F5344CB8AC3E}">
        <p14:creationId xmlns:p14="http://schemas.microsoft.com/office/powerpoint/2010/main" val="251537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el 1"/>
          <p:cNvSpPr>
            <a:spLocks noGrp="1"/>
          </p:cNvSpPr>
          <p:nvPr>
            <p:ph type="title"/>
          </p:nvPr>
        </p:nvSpPr>
        <p:spPr>
          <a:xfrm>
            <a:off x="491643" y="230188"/>
            <a:ext cx="8442796" cy="839787"/>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6" name="Tijdelijke aanduiding voor afbeelding 24"/>
          <p:cNvSpPr>
            <a:spLocks noGrp="1" noChangeAspect="1"/>
          </p:cNvSpPr>
          <p:nvPr>
            <p:ph type="pic" sz="quarter" idx="19"/>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7" name="Tijdelijke aanduiding voor afbeelding 24"/>
          <p:cNvSpPr>
            <a:spLocks noGrp="1" noChangeAspect="1"/>
          </p:cNvSpPr>
          <p:nvPr>
            <p:ph type="pic" sz="quarter" idx="16"/>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4" name="Tijdelijke aanduiding voor tekst 4"/>
          <p:cNvSpPr>
            <a:spLocks noGrp="1"/>
          </p:cNvSpPr>
          <p:nvPr>
            <p:ph type="body" sz="quarter" idx="17"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FFFFFF"/>
                </a:solidFill>
                <a:effectLst/>
                <a:uLnTx/>
                <a:uFillTx/>
              </a:rPr>
              <a:t>Ondertitel</a:t>
            </a:r>
            <a:endParaRPr kumimoji="0" lang="en-GB" sz="1800" b="0" i="0" u="none" strike="noStrike" kern="0" cap="none" spc="0" normalizeH="0" baseline="0" noProof="0" dirty="0" smtClean="0">
              <a:ln>
                <a:noFill/>
              </a:ln>
              <a:solidFill>
                <a:srgbClr val="FFFFFF"/>
              </a:solidFill>
              <a:effectLst/>
              <a:uLnTx/>
              <a:uFillTx/>
            </a:endParaRPr>
          </a:p>
        </p:txBody>
      </p:sp>
      <p:sp>
        <p:nvSpPr>
          <p:cNvPr id="5" name="Tijdelijke aanduiding voor tekst 4"/>
          <p:cNvSpPr>
            <a:spLocks noGrp="1"/>
          </p:cNvSpPr>
          <p:nvPr>
            <p:ph type="body" sz="quarter" idx="18" hasCustomPrompt="1"/>
          </p:nvPr>
        </p:nvSpPr>
        <p:spPr bwMode="auto">
          <a:xfrm>
            <a:off x="478633"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FFFF"/>
                </a:solidFill>
                <a:effectLst/>
                <a:uLnTx/>
                <a:uFillTx/>
              </a:rPr>
              <a:t>Datum, </a:t>
            </a:r>
            <a:r>
              <a:rPr kumimoji="0" lang="en-GB" sz="1800" b="0" i="0" u="none" strike="noStrike" kern="0" cap="none" spc="0" normalizeH="0" baseline="0" noProof="0" dirty="0" err="1" smtClean="0">
                <a:ln>
                  <a:noFill/>
                </a:ln>
                <a:solidFill>
                  <a:srgbClr val="FFFFFF"/>
                </a:solidFill>
                <a:effectLst/>
                <a:uLnTx/>
                <a:uFillTx/>
              </a:rPr>
              <a:t>Auteursnaam</a:t>
            </a:r>
            <a:endParaRPr kumimoji="0" lang="en-GB" sz="1800" b="0" i="0" u="none" strike="noStrike" kern="0" cap="none" spc="0" normalizeH="0" baseline="0" noProof="0" dirty="0" smtClean="0">
              <a:ln>
                <a:noFill/>
              </a:ln>
              <a:solidFill>
                <a:srgbClr val="FFFFFF"/>
              </a:solidFill>
              <a:effectLst/>
              <a:uLnTx/>
              <a:uFillTx/>
            </a:endParaRPr>
          </a:p>
        </p:txBody>
      </p:sp>
    </p:spTree>
    <p:extLst>
      <p:ext uri="{BB962C8B-B14F-4D97-AF65-F5344CB8AC3E}">
        <p14:creationId xmlns:p14="http://schemas.microsoft.com/office/powerpoint/2010/main" val="42398339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 with rectangular image">
    <p:spTree>
      <p:nvGrpSpPr>
        <p:cNvPr id="1" name=""/>
        <p:cNvGrpSpPr/>
        <p:nvPr/>
      </p:nvGrpSpPr>
      <p:grpSpPr>
        <a:xfrm>
          <a:off x="0" y="0"/>
          <a:ext cx="0" cy="0"/>
          <a:chOff x="0" y="0"/>
          <a:chExt cx="0" cy="0"/>
        </a:xfrm>
      </p:grpSpPr>
      <p:sp>
        <p:nvSpPr>
          <p:cNvPr id="2" name="Titel 1"/>
          <p:cNvSpPr>
            <a:spLocks noGrp="1"/>
          </p:cNvSpPr>
          <p:nvPr>
            <p:ph type="title"/>
          </p:nvPr>
        </p:nvSpPr>
        <p:spPr>
          <a:xfrm>
            <a:off x="491638"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3900006" y="226800"/>
            <a:ext cx="5040000" cy="57358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tekst 4"/>
          <p:cNvSpPr>
            <a:spLocks noGrp="1"/>
          </p:cNvSpPr>
          <p:nvPr>
            <p:ph type="body" sz="quarter" idx="17"/>
          </p:nvPr>
        </p:nvSpPr>
        <p:spPr>
          <a:xfrm>
            <a:off x="495302" y="1840012"/>
            <a:ext cx="3276600" cy="4122638"/>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5" name="Tijdelijke aanduiding voor dianummer 4"/>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107234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with text boxe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537619" y="1933314"/>
            <a:ext cx="2639660" cy="2628000"/>
          </a:xfrm>
          <a:prstGeom prst="rect">
            <a:avLst/>
          </a:prstGeom>
          <a:solidFill>
            <a:schemeClr val="accent3"/>
          </a:solidFill>
        </p:spPr>
        <p:txBody>
          <a:bodyPr anchor="ctr"/>
          <a:lstStyle>
            <a:lvl1pPr marL="0" indent="0" algn="ctr">
              <a:buNone/>
              <a:defRPr sz="800"/>
            </a:lvl1pPr>
          </a:lstStyle>
          <a:p>
            <a:pPr lvl="0"/>
            <a:r>
              <a:rPr lang="nl-NL" noProof="0" dirty="0" smtClean="0"/>
              <a:t>Klik op het pictogram als u een afbeelding wilt toevoegen</a:t>
            </a:r>
            <a:endParaRPr lang="nl-NL" noProof="0" dirty="0"/>
          </a:p>
        </p:txBody>
      </p:sp>
      <p:sp>
        <p:nvSpPr>
          <p:cNvPr id="4" name="Tijdelijke aanduiding voor afbeelding 24"/>
          <p:cNvSpPr>
            <a:spLocks noGrp="1" noChangeAspect="1"/>
          </p:cNvSpPr>
          <p:nvPr>
            <p:ph type="pic" sz="quarter" idx="17"/>
          </p:nvPr>
        </p:nvSpPr>
        <p:spPr>
          <a:xfrm>
            <a:off x="3418212"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8"/>
          </p:nvPr>
        </p:nvSpPr>
        <p:spPr>
          <a:xfrm>
            <a:off x="6298805"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7" name="Tijdelijke aanduiding voor tekst 6"/>
          <p:cNvSpPr>
            <a:spLocks noGrp="1"/>
          </p:cNvSpPr>
          <p:nvPr>
            <p:ph type="body" sz="quarter" idx="19"/>
          </p:nvPr>
        </p:nvSpPr>
        <p:spPr>
          <a:xfrm>
            <a:off x="490538"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8" name="Tijdelijke aanduiding voor tekst 6"/>
          <p:cNvSpPr>
            <a:spLocks noGrp="1"/>
          </p:cNvSpPr>
          <p:nvPr>
            <p:ph type="body" sz="quarter" idx="20"/>
          </p:nvPr>
        </p:nvSpPr>
        <p:spPr>
          <a:xfrm>
            <a:off x="3366170"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9" name="Tijdelijke aanduiding voor tekst 6"/>
          <p:cNvSpPr>
            <a:spLocks noGrp="1"/>
          </p:cNvSpPr>
          <p:nvPr>
            <p:ph type="body" sz="quarter" idx="21"/>
          </p:nvPr>
        </p:nvSpPr>
        <p:spPr>
          <a:xfrm>
            <a:off x="6241802"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0" name="Tijdelijke aanduiding voor tekst 6"/>
          <p:cNvSpPr>
            <a:spLocks noGrp="1"/>
          </p:cNvSpPr>
          <p:nvPr>
            <p:ph type="body" sz="quarter" idx="22"/>
          </p:nvPr>
        </p:nvSpPr>
        <p:spPr>
          <a:xfrm>
            <a:off x="490538"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1" name="Tijdelijke aanduiding voor tekst 6"/>
          <p:cNvSpPr>
            <a:spLocks noGrp="1"/>
          </p:cNvSpPr>
          <p:nvPr>
            <p:ph type="body" sz="quarter" idx="23"/>
          </p:nvPr>
        </p:nvSpPr>
        <p:spPr>
          <a:xfrm>
            <a:off x="3365675"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2" name="Tijdelijke aanduiding voor tekst 6"/>
          <p:cNvSpPr>
            <a:spLocks noGrp="1"/>
          </p:cNvSpPr>
          <p:nvPr>
            <p:ph type="body" sz="quarter" idx="24"/>
          </p:nvPr>
        </p:nvSpPr>
        <p:spPr>
          <a:xfrm>
            <a:off x="6241802"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6" name="Tijdelijke aanduiding voor dianummer 5"/>
          <p:cNvSpPr>
            <a:spLocks noGrp="1"/>
          </p:cNvSpPr>
          <p:nvPr>
            <p:ph type="sldNum" sz="quarter" idx="25"/>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7910310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 with 2 square image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536399" y="1929600"/>
            <a:ext cx="4104000" cy="4027383"/>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326276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large image">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536400" y="1402557"/>
            <a:ext cx="8402400" cy="45529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4" name="Tijdelijke aanduiding voor dianummer 3"/>
          <p:cNvSpPr>
            <a:spLocks noGrp="1"/>
          </p:cNvSpPr>
          <p:nvPr>
            <p:ph type="sldNum" sz="quarter" idx="17"/>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178015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rectangular images">
    <p:spTree>
      <p:nvGrpSpPr>
        <p:cNvPr id="1" name=""/>
        <p:cNvGrpSpPr/>
        <p:nvPr/>
      </p:nvGrpSpPr>
      <p:grpSpPr>
        <a:xfrm>
          <a:off x="0" y="0"/>
          <a:ext cx="0" cy="0"/>
          <a:chOff x="0" y="0"/>
          <a:chExt cx="0" cy="0"/>
        </a:xfrm>
      </p:grpSpPr>
      <p:sp>
        <p:nvSpPr>
          <p:cNvPr id="3" name="Tijdelijke aanduiding voor afbeelding 24"/>
          <p:cNvSpPr>
            <a:spLocks noGrp="1"/>
          </p:cNvSpPr>
          <p:nvPr>
            <p:ph type="pic" sz="quarter" idx="16"/>
          </p:nvPr>
        </p:nvSpPr>
        <p:spPr>
          <a:xfrm>
            <a:off x="536400" y="233362"/>
            <a:ext cx="4011352" cy="57204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afbeelding 24"/>
          <p:cNvSpPr>
            <a:spLocks noGrp="1"/>
          </p:cNvSpPr>
          <p:nvPr>
            <p:ph type="pic" sz="quarter" idx="17"/>
          </p:nvPr>
        </p:nvSpPr>
        <p:spPr>
          <a:xfrm>
            <a:off x="4827265" y="233362"/>
            <a:ext cx="4104000" cy="5719559"/>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2" name="Tijdelijke aanduiding voor dianummer 1"/>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7044709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bwMode="gray">
          <a:xfrm>
            <a:off x="0" y="0"/>
            <a:ext cx="9143999" cy="685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tel 1"/>
          <p:cNvSpPr>
            <a:spLocks noGrp="1"/>
          </p:cNvSpPr>
          <p:nvPr>
            <p:ph type="title"/>
          </p:nvPr>
        </p:nvSpPr>
        <p:spPr bwMode="white">
          <a:xfrm>
            <a:off x="491642" y="230188"/>
            <a:ext cx="8442796" cy="840125"/>
          </a:xfrm>
          <a:noFill/>
          <a:ln>
            <a:gradFill>
              <a:gsLst>
                <a:gs pos="0">
                  <a:schemeClr val="bg1"/>
                </a:gs>
                <a:gs pos="1000">
                  <a:schemeClr val="bg1">
                    <a:alpha val="0"/>
                  </a:schemeClr>
                </a:gs>
                <a:gs pos="99000">
                  <a:srgbClr val="FFFFFF">
                    <a:alpha val="0"/>
                  </a:srgbClr>
                </a:gs>
                <a:gs pos="100000">
                  <a:schemeClr val="bg1"/>
                </a:gs>
              </a:gsLst>
              <a:lin ang="5400000" scaled="0"/>
            </a:gradFill>
          </a:ln>
        </p:spPr>
        <p:txBody>
          <a:bodyPr/>
          <a:lstStyle>
            <a:lvl1pPr>
              <a:defRPr>
                <a:solidFill>
                  <a:schemeClr val="bg1"/>
                </a:solidFill>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Tree>
    <p:extLst>
      <p:ext uri="{BB962C8B-B14F-4D97-AF65-F5344CB8AC3E}">
        <p14:creationId xmlns:p14="http://schemas.microsoft.com/office/powerpoint/2010/main" val="926628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015829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40125"/>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grafiek 5"/>
          <p:cNvSpPr>
            <a:spLocks noGrp="1"/>
          </p:cNvSpPr>
          <p:nvPr>
            <p:ph type="chart" sz="quarter" idx="17"/>
          </p:nvPr>
        </p:nvSpPr>
        <p:spPr>
          <a:xfrm>
            <a:off x="437321" y="1752600"/>
            <a:ext cx="8601903" cy="4314825"/>
          </a:xfrm>
          <a:noFill/>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1613773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7"/>
            <a:ext cx="8442796" cy="838800"/>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5" name="Tijdelijke aanduiding voor tabel 4"/>
          <p:cNvSpPr>
            <a:spLocks noGrp="1"/>
          </p:cNvSpPr>
          <p:nvPr>
            <p:ph type="tbl" sz="quarter" idx="10"/>
          </p:nvPr>
        </p:nvSpPr>
        <p:spPr>
          <a:xfrm>
            <a:off x="538163" y="1933575"/>
            <a:ext cx="8398089" cy="4028400"/>
          </a:xfrm>
        </p:spPr>
        <p:txBody>
          <a:bodyPr/>
          <a:lstStyle>
            <a:lvl1pPr>
              <a:defRPr>
                <a:solidFill>
                  <a:schemeClr val="bg2"/>
                </a:solidFill>
              </a:defRPr>
            </a:lvl1pPr>
          </a:lstStyle>
          <a:p>
            <a:endParaRPr lang="nl-NL" dirty="0"/>
          </a:p>
        </p:txBody>
      </p:sp>
      <p:sp>
        <p:nvSpPr>
          <p:cNvPr id="3" name="Tijdelijke aanduiding voor dianummer 2"/>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3693371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with circle image">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8" name="Tijdelijke aanduiding voor tekst 4"/>
          <p:cNvSpPr>
            <a:spLocks noGrp="1"/>
          </p:cNvSpPr>
          <p:nvPr>
            <p:ph type="body" sz="quarter" idx="17"/>
          </p:nvPr>
        </p:nvSpPr>
        <p:spPr>
          <a:xfrm>
            <a:off x="495301" y="1835250"/>
            <a:ext cx="3276600" cy="4127400"/>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3" name="Tijdelijke aanduiding voor dianummer 2"/>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034507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with bullet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39787"/>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8521188"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4" name="Tijdelijke aanduiding voor dianummer 3"/>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033010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with multiple logo's">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8" name="Tijdelijke aanduiding voor tekst 4"/>
          <p:cNvSpPr>
            <a:spLocks noGrp="1"/>
          </p:cNvSpPr>
          <p:nvPr>
            <p:ph type="body" sz="quarter" idx="17"/>
          </p:nvPr>
        </p:nvSpPr>
        <p:spPr>
          <a:xfrm>
            <a:off x="495301" y="1835250"/>
            <a:ext cx="3276600" cy="3657600"/>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12" name="Tijdelijke aanduiding voor afbeelding 24"/>
          <p:cNvSpPr>
            <a:spLocks noGrp="1" noChangeAspect="1"/>
          </p:cNvSpPr>
          <p:nvPr>
            <p:ph type="pic" sz="quarter" idx="18"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3"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4"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5"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3911264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text box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4" name="Tijdelijke aanduiding voor tekst 6"/>
          <p:cNvSpPr>
            <a:spLocks noGrp="1"/>
          </p:cNvSpPr>
          <p:nvPr>
            <p:ph type="body" sz="quarter" idx="11"/>
          </p:nvPr>
        </p:nvSpPr>
        <p:spPr>
          <a:xfrm>
            <a:off x="4793357"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dianummer 4"/>
          <p:cNvSpPr>
            <a:spLocks noGrp="1"/>
          </p:cNvSpPr>
          <p:nvPr>
            <p:ph type="sldNum" sz="quarter" idx="12"/>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2704931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box with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95017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 with graph">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40125"/>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6" name="Tijdelijke aanduiding voor grafiek 5"/>
          <p:cNvSpPr>
            <a:spLocks noGrp="1"/>
          </p:cNvSpPr>
          <p:nvPr>
            <p:ph type="chart" sz="quarter" idx="17"/>
          </p:nvPr>
        </p:nvSpPr>
        <p:spPr>
          <a:xfrm>
            <a:off x="4791075" y="1752600"/>
            <a:ext cx="4140000" cy="4314825"/>
          </a:xfrm>
          <a:noFill/>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8954067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 with tab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tabel 4"/>
          <p:cNvSpPr>
            <a:spLocks noGrp="1"/>
          </p:cNvSpPr>
          <p:nvPr>
            <p:ph type="tbl" sz="quarter" idx="11"/>
          </p:nvPr>
        </p:nvSpPr>
        <p:spPr>
          <a:xfrm>
            <a:off x="4791075" y="1933575"/>
            <a:ext cx="4140000" cy="4028400"/>
          </a:xfrm>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2"/>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628394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8" name="Tijdelijke aanduiding voor SmartArt 7"/>
          <p:cNvSpPr>
            <a:spLocks noGrp="1"/>
          </p:cNvSpPr>
          <p:nvPr>
            <p:ph type="dgm" sz="quarter" idx="10"/>
          </p:nvPr>
        </p:nvSpPr>
        <p:spPr>
          <a:xfrm>
            <a:off x="538163" y="1828800"/>
            <a:ext cx="8404225" cy="4133850"/>
          </a:xfrm>
        </p:spPr>
        <p:txBody>
          <a:bodyPr/>
          <a:lstStyle/>
          <a:p>
            <a:endParaRPr lang="nl-NL" dirty="0"/>
          </a:p>
        </p:txBody>
      </p:sp>
      <p:sp>
        <p:nvSpPr>
          <p:cNvPr id="3" name="Tijdelijke aanduiding voor dianummer 2"/>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607591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dianummer 2"/>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035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multiple logo'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7"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20"/>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9" name="Tijdelijke aanduiding voor afbeelding 24"/>
          <p:cNvSpPr>
            <a:spLocks noGrp="1" noChangeAspect="1"/>
          </p:cNvSpPr>
          <p:nvPr>
            <p:ph type="pic" sz="quarter" idx="21"/>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0"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1" name="Titel 10"/>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14" name="Tijdelijke aanduiding voor tekst 4"/>
          <p:cNvSpPr>
            <a:spLocks noGrp="1"/>
          </p:cNvSpPr>
          <p:nvPr>
            <p:ph type="body" sz="quarter" idx="22"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FFFFFF"/>
                </a:solidFill>
                <a:effectLst/>
                <a:uLnTx/>
                <a:uFillTx/>
              </a:rPr>
              <a:t>Ondertitel</a:t>
            </a:r>
            <a:endParaRPr kumimoji="0" lang="en-GB" sz="1800" b="0" i="0" u="none" strike="noStrike" kern="0" cap="none" spc="0" normalizeH="0" baseline="0" noProof="0" dirty="0" smtClean="0">
              <a:ln>
                <a:noFill/>
              </a:ln>
              <a:solidFill>
                <a:srgbClr val="FFFFFF"/>
              </a:solidFill>
              <a:effectLst/>
              <a:uLnTx/>
              <a:uFillTx/>
            </a:endParaRPr>
          </a:p>
        </p:txBody>
      </p:sp>
      <p:sp>
        <p:nvSpPr>
          <p:cNvPr id="15" name="Tijdelijke aanduiding voor tekst 4"/>
          <p:cNvSpPr>
            <a:spLocks noGrp="1"/>
          </p:cNvSpPr>
          <p:nvPr>
            <p:ph type="body" sz="quarter" idx="23" hasCustomPrompt="1"/>
          </p:nvPr>
        </p:nvSpPr>
        <p:spPr bwMode="auto">
          <a:xfrm>
            <a:off x="476251"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FFFF"/>
                </a:solidFill>
                <a:effectLst/>
                <a:uLnTx/>
                <a:uFillTx/>
              </a:rPr>
              <a:t>Datum, </a:t>
            </a:r>
            <a:r>
              <a:rPr kumimoji="0" lang="en-GB" sz="1800" b="0" i="0" u="none" strike="noStrike" kern="0" cap="none" spc="0" normalizeH="0" baseline="0" noProof="0" dirty="0" err="1" smtClean="0">
                <a:ln>
                  <a:noFill/>
                </a:ln>
                <a:solidFill>
                  <a:srgbClr val="FFFFFF"/>
                </a:solidFill>
                <a:effectLst/>
                <a:uLnTx/>
                <a:uFillTx/>
              </a:rPr>
              <a:t>Auteursnaam</a:t>
            </a:r>
            <a:endParaRPr kumimoji="0" lang="en-GB" sz="1800" b="0" i="0" u="none" strike="noStrike" kern="0" cap="none" spc="0" normalizeH="0" baseline="0" noProof="0" dirty="0" smtClean="0">
              <a:ln>
                <a:noFill/>
              </a:ln>
              <a:solidFill>
                <a:srgbClr val="FFFFFF"/>
              </a:solidFill>
              <a:effectLst/>
              <a:uLnTx/>
              <a:uFillTx/>
            </a:endParaRPr>
          </a:p>
        </p:txBody>
      </p:sp>
      <p:sp>
        <p:nvSpPr>
          <p:cNvPr id="16"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8"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Tree>
    <p:extLst>
      <p:ext uri="{BB962C8B-B14F-4D97-AF65-F5344CB8AC3E}">
        <p14:creationId xmlns:p14="http://schemas.microsoft.com/office/powerpoint/2010/main" val="38645169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a:blip r:embed="rId22"/>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91642" y="230188"/>
            <a:ext cx="8442796" cy="839787"/>
          </a:xfrm>
          <a:prstGeom prst="rect">
            <a:avLst/>
          </a:prstGeom>
          <a:noFill/>
          <a:ln w="0">
            <a:gradFill>
              <a:gsLst>
                <a:gs pos="0">
                  <a:schemeClr val="tx1"/>
                </a:gs>
                <a:gs pos="1000">
                  <a:schemeClr val="tx1">
                    <a:alpha val="0"/>
                  </a:schemeClr>
                </a:gs>
                <a:gs pos="99000">
                  <a:srgbClr val="005172">
                    <a:alpha val="0"/>
                  </a:srgbClr>
                </a:gs>
                <a:gs pos="100000">
                  <a:schemeClr val="tx1"/>
                </a:gs>
              </a:gsLst>
              <a:lin ang="5400000" scaled="0"/>
            </a:gradFill>
          </a:ln>
          <a:extLst/>
        </p:spPr>
        <p:txBody>
          <a:bodyPr vert="horz" wrap="square" lIns="18000" tIns="0" rIns="91440" bIns="324000" numCol="1" anchor="t" anchorCtr="0" compatLnSpc="1">
            <a:prstTxWarp prst="textNoShape">
              <a:avLst/>
            </a:prstTxWarp>
            <a:spAutoFit/>
          </a:bodyPr>
          <a:lstStyle/>
          <a:p>
            <a:pPr lvl="0"/>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smtClean="0"/>
          </a:p>
        </p:txBody>
      </p:sp>
      <p:sp>
        <p:nvSpPr>
          <p:cNvPr id="1028" name="Tijdelijke aanduiding voor tekst 23"/>
          <p:cNvSpPr>
            <a:spLocks noGrp="1"/>
          </p:cNvSpPr>
          <p:nvPr>
            <p:ph type="body" idx="1"/>
          </p:nvPr>
        </p:nvSpPr>
        <p:spPr bwMode="auto">
          <a:xfrm>
            <a:off x="421200" y="1843200"/>
            <a:ext cx="8521188" cy="40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smtClean="0"/>
          </a:p>
          <a:p>
            <a:pPr lvl="4"/>
            <a:endParaRPr lang="en-GB" dirty="0" smtClean="0"/>
          </a:p>
        </p:txBody>
      </p:sp>
      <p:sp>
        <p:nvSpPr>
          <p:cNvPr id="4" name="Tijdelijke aanduiding voor dianummer 1"/>
          <p:cNvSpPr>
            <a:spLocks noGrp="1"/>
          </p:cNvSpPr>
          <p:nvPr>
            <p:ph type="sldNum" sz="quarter" idx="4"/>
          </p:nvPr>
        </p:nvSpPr>
        <p:spPr>
          <a:xfrm>
            <a:off x="8519145" y="6408000"/>
            <a:ext cx="468000" cy="164250"/>
          </a:xfrm>
          <a:prstGeom prst="rect">
            <a:avLst/>
          </a:prstGeom>
          <a:noFill/>
        </p:spPr>
        <p:txBody>
          <a:bodyPr wrap="square" tIns="0" rIns="36000" bIns="0" rtlCol="0">
            <a:noAutofit/>
          </a:bodyPr>
          <a:lstStyle>
            <a:lvl1pPr>
              <a:defRPr lang="nl-NL" sz="900" smtClean="0">
                <a:latin typeface="Verdana" pitchFamily="34" charset="0"/>
              </a:defRPr>
            </a:lvl1pPr>
          </a:lstStyle>
          <a:p>
            <a:pPr algn="r">
              <a:lnSpc>
                <a:spcPts val="1200"/>
              </a:lnSpc>
            </a:pPr>
            <a:fld id="{F25965E0-7062-474C-8671-DB3A3CE669B0}" type="slidenum">
              <a:rPr lang="en-GB" smtClean="0"/>
              <a:pPr algn="r">
                <a:lnSpc>
                  <a:spcPts val="1200"/>
                </a:lnSpc>
              </a:pPr>
              <a:t>‹#›</a:t>
            </a:fld>
            <a:endParaRPr lang="en-GB" dirty="0"/>
          </a:p>
        </p:txBody>
      </p:sp>
      <p:pic>
        <p:nvPicPr>
          <p:cNvPr id="2" name="Picture 1"/>
          <p:cNvPicPr>
            <a:picLocks/>
          </p:cNvPicPr>
          <p:nvPr userDrawn="1"/>
        </p:nvPicPr>
        <p:blipFill>
          <a:blip r:embed="rId23">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Lst>
  <p:timing>
    <p:tnLst>
      <p:par>
        <p:cTn id="1" dur="indefinite" restart="never" nodeType="tmRoot"/>
      </p:par>
    </p:tnLst>
  </p:timing>
  <p:hf hdr="0" ftr="0" dt="0"/>
  <p:txStyles>
    <p:titleStyle>
      <a:lvl1pPr algn="l" rtl="0" fontAlgn="base">
        <a:lnSpc>
          <a:spcPts val="4000"/>
        </a:lnSpc>
        <a:spcBef>
          <a:spcPct val="0"/>
        </a:spcBef>
        <a:spcAft>
          <a:spcPct val="0"/>
        </a:spcAft>
        <a:defRPr sz="30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p:titleStyle>
    <p:bodyStyle>
      <a:lvl1pPr marL="252413" indent="-252413" algn="l" rtl="0" fontAlgn="base">
        <a:lnSpc>
          <a:spcPts val="2500"/>
        </a:lnSpc>
        <a:spcBef>
          <a:spcPts val="1200"/>
        </a:spcBef>
        <a:spcAft>
          <a:spcPct val="0"/>
        </a:spcAft>
        <a:buClr>
          <a:schemeClr val="bg2"/>
        </a:buClr>
        <a:buSzPct val="140000"/>
        <a:buFont typeface="Wingdings" pitchFamily="2" charset="2"/>
        <a:buChar char="§"/>
        <a:defRPr sz="2200" kern="1200">
          <a:solidFill>
            <a:schemeClr val="bg2"/>
          </a:solidFill>
          <a:latin typeface="Verdana" pitchFamily="34" charset="0"/>
          <a:ea typeface="+mn-ea"/>
          <a:cs typeface="+mn-cs"/>
        </a:defRPr>
      </a:lvl1pPr>
      <a:lvl2pPr marL="982663" indent="-285750" algn="l" rtl="0" fontAlgn="base">
        <a:lnSpc>
          <a:spcPts val="2500"/>
        </a:lnSpc>
        <a:spcBef>
          <a:spcPts val="1000"/>
        </a:spcBef>
        <a:spcAft>
          <a:spcPct val="0"/>
        </a:spcAft>
        <a:buClr>
          <a:schemeClr val="bg2"/>
        </a:buClr>
        <a:buSzPct val="115000"/>
        <a:buFont typeface="Verdana" pitchFamily="34" charset="0"/>
        <a:buChar char="●"/>
        <a:defRPr sz="2200" kern="1200">
          <a:solidFill>
            <a:schemeClr val="bg2"/>
          </a:solidFill>
          <a:latin typeface="Verdana" pitchFamily="34" charset="0"/>
          <a:ea typeface="+mn-ea"/>
          <a:cs typeface="+mn-cs"/>
        </a:defRPr>
      </a:lvl2pPr>
      <a:lvl3pPr marL="1879600" indent="-319088" algn="l" rtl="0" fontAlgn="base">
        <a:lnSpc>
          <a:spcPts val="2500"/>
        </a:lnSpc>
        <a:spcBef>
          <a:spcPts val="1000"/>
        </a:spcBef>
        <a:spcAft>
          <a:spcPct val="0"/>
        </a:spcAft>
        <a:buSzPct val="115000"/>
        <a:buFont typeface="Verdana" pitchFamily="34" charset="0"/>
        <a:buChar char="●"/>
        <a:defRPr sz="2200" kern="1200">
          <a:solidFill>
            <a:schemeClr val="bg2"/>
          </a:solidFill>
          <a:latin typeface="Verdana" pitchFamily="34" charset="0"/>
          <a:ea typeface="+mn-ea"/>
          <a:cs typeface="+mn-cs"/>
        </a:defRPr>
      </a:lvl3pPr>
      <a:lvl4pPr marL="2692400" indent="-360363" algn="l" rtl="0" fontAlgn="base">
        <a:lnSpc>
          <a:spcPts val="2500"/>
        </a:lnSpc>
        <a:spcBef>
          <a:spcPct val="20000"/>
        </a:spcBef>
        <a:spcAft>
          <a:spcPct val="0"/>
        </a:spcAft>
        <a:buSzPct val="115000"/>
        <a:buFont typeface="Verdana" pitchFamily="34" charset="0"/>
        <a:buChar char="●"/>
        <a:defRPr sz="2200" kern="1200" baseline="0">
          <a:solidFill>
            <a:schemeClr val="bg2"/>
          </a:solidFill>
          <a:latin typeface="Verdana" pitchFamily="34" charset="0"/>
          <a:ea typeface="+mn-ea"/>
          <a:cs typeface="+mn-cs"/>
        </a:defRPr>
      </a:lvl4pPr>
      <a:lvl5pPr marL="3405188" indent="-352425" algn="l" rtl="0" fontAlgn="base">
        <a:lnSpc>
          <a:spcPts val="2500"/>
        </a:lnSpc>
        <a:spcBef>
          <a:spcPct val="20000"/>
        </a:spcBef>
        <a:spcAft>
          <a:spcPct val="0"/>
        </a:spcAft>
        <a:buSzPct val="115000"/>
        <a:buFont typeface="Verdana" pitchFamily="34" charset="0"/>
        <a:buChar char="●"/>
        <a:defRPr sz="22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4.jpeg"/><Relationship Id="rId7" Type="http://schemas.openxmlformats.org/officeDocument/2006/relationships/slide" Target="slide15.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7.png"/><Relationship Id="rId5" Type="http://schemas.openxmlformats.org/officeDocument/2006/relationships/slide" Target="slide3.xml"/><Relationship Id="rId10" Type="http://schemas.openxmlformats.org/officeDocument/2006/relationships/image" Target="../media/image6.jpeg"/><Relationship Id="rId4" Type="http://schemas.openxmlformats.org/officeDocument/2006/relationships/slide" Target="slide2.xml"/><Relationship Id="rId9"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3.jpeg"/><Relationship Id="rId7" Type="http://schemas.openxmlformats.org/officeDocument/2006/relationships/slide" Target="slide6.xml"/><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30.png"/><Relationship Id="rId20"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4.png"/><Relationship Id="rId5" Type="http://schemas.openxmlformats.org/officeDocument/2006/relationships/slide" Target="slide3.xml"/><Relationship Id="rId15" Type="http://schemas.openxmlformats.org/officeDocument/2006/relationships/image" Target="../media/image29.jpe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slide" Target="slide2.xml"/><Relationship Id="rId9" Type="http://schemas.openxmlformats.org/officeDocument/2006/relationships/slide" Target="slide10.xml"/><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slide" Target="slide15.xml"/><Relationship Id="rId5" Type="http://schemas.openxmlformats.org/officeDocument/2006/relationships/slide" Target="slide3.xml"/><Relationship Id="rId10" Type="http://schemas.openxmlformats.org/officeDocument/2006/relationships/slide" Target="slide11.xml"/><Relationship Id="rId4" Type="http://schemas.openxmlformats.org/officeDocument/2006/relationships/slide" Target="slide2.xml"/><Relationship Id="rId9"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jpeg"/><Relationship Id="rId21" Type="http://schemas.openxmlformats.org/officeDocument/2006/relationships/image" Target="../media/image44.png"/><Relationship Id="rId7" Type="http://schemas.openxmlformats.org/officeDocument/2006/relationships/image" Target="../media/image14.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image" Target="../media/image34.png"/><Relationship Id="rId24" Type="http://schemas.openxmlformats.org/officeDocument/2006/relationships/slide" Target="slide13.xml"/><Relationship Id="rId5" Type="http://schemas.openxmlformats.org/officeDocument/2006/relationships/slide" Target="slide3.xml"/><Relationship Id="rId15" Type="http://schemas.openxmlformats.org/officeDocument/2006/relationships/image" Target="../media/image38.png"/><Relationship Id="rId23" Type="http://schemas.openxmlformats.org/officeDocument/2006/relationships/slide" Target="slide12.xml"/><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slide" Target="slide2.xml"/><Relationship Id="rId9" Type="http://schemas.openxmlformats.org/officeDocument/2006/relationships/slide" Target="slide15.xml"/><Relationship Id="rId14" Type="http://schemas.openxmlformats.org/officeDocument/2006/relationships/image" Target="../media/image37.png"/><Relationship Id="rId22"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47.png"/><Relationship Id="rId18" Type="http://schemas.openxmlformats.org/officeDocument/2006/relationships/image" Target="../media/image51.png"/><Relationship Id="rId3" Type="http://schemas.openxmlformats.org/officeDocument/2006/relationships/image" Target="../media/image3.jpeg"/><Relationship Id="rId7" Type="http://schemas.openxmlformats.org/officeDocument/2006/relationships/slide" Target="slide13.xml"/><Relationship Id="rId12" Type="http://schemas.openxmlformats.org/officeDocument/2006/relationships/image" Target="../media/image46.png"/><Relationship Id="rId17" Type="http://schemas.openxmlformats.org/officeDocument/2006/relationships/image" Target="../media/image50.png"/><Relationship Id="rId2" Type="http://schemas.openxmlformats.org/officeDocument/2006/relationships/notesSlide" Target="../notesSlides/notesSlide10.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5.xml"/><Relationship Id="rId5" Type="http://schemas.openxmlformats.org/officeDocument/2006/relationships/slide" Target="slide3.xml"/><Relationship Id="rId15" Type="http://schemas.openxmlformats.org/officeDocument/2006/relationships/slide" Target="slide14.xml"/><Relationship Id="rId10" Type="http://schemas.openxmlformats.org/officeDocument/2006/relationships/slide" Target="slide11.xml"/><Relationship Id="rId4" Type="http://schemas.openxmlformats.org/officeDocument/2006/relationships/slide" Target="slide2.xml"/><Relationship Id="rId9" Type="http://schemas.openxmlformats.org/officeDocument/2006/relationships/image" Target="../media/image14.png"/><Relationship Id="rId1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3.jpeg"/><Relationship Id="rId7" Type="http://schemas.openxmlformats.org/officeDocument/2006/relationships/slide" Target="slide13.xml"/><Relationship Id="rId12" Type="http://schemas.openxmlformats.org/officeDocument/2006/relationships/slide" Target="slide14.xml"/><Relationship Id="rId17" Type="http://schemas.openxmlformats.org/officeDocument/2006/relationships/image" Target="../media/image56.png"/><Relationship Id="rId2" Type="http://schemas.openxmlformats.org/officeDocument/2006/relationships/notesSlide" Target="../notesSlides/notesSlide11.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5.xml"/><Relationship Id="rId5" Type="http://schemas.openxmlformats.org/officeDocument/2006/relationships/slide" Target="slide3.xml"/><Relationship Id="rId15" Type="http://schemas.openxmlformats.org/officeDocument/2006/relationships/image" Target="../media/image54.png"/><Relationship Id="rId10" Type="http://schemas.openxmlformats.org/officeDocument/2006/relationships/slide" Target="slide11.xml"/><Relationship Id="rId19" Type="http://schemas.openxmlformats.org/officeDocument/2006/relationships/image" Target="../media/image58.png"/><Relationship Id="rId4" Type="http://schemas.openxmlformats.org/officeDocument/2006/relationships/slide" Target="slide2.xml"/><Relationship Id="rId9" Type="http://schemas.openxmlformats.org/officeDocument/2006/relationships/image" Target="../media/image14.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3.jpeg"/><Relationship Id="rId7" Type="http://schemas.openxmlformats.org/officeDocument/2006/relationships/slide" Target="slide2.xml"/><Relationship Id="rId12"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slide" Target="slide11.xml"/><Relationship Id="rId5" Type="http://schemas.openxmlformats.org/officeDocument/2006/relationships/image" Target="../media/image60.png"/><Relationship Id="rId10" Type="http://schemas.openxmlformats.org/officeDocument/2006/relationships/image" Target="../media/image14.png"/><Relationship Id="rId4" Type="http://schemas.openxmlformats.org/officeDocument/2006/relationships/image" Target="../media/image59.png"/><Relationship Id="rId9"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62.jpeg"/><Relationship Id="rId7" Type="http://schemas.openxmlformats.org/officeDocument/2006/relationships/slide" Target="slide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5.xml"/><Relationship Id="rId5" Type="http://schemas.openxmlformats.org/officeDocument/2006/relationships/hyperlink" Target="https://github.com/" TargetMode="External"/><Relationship Id="rId10" Type="http://schemas.openxmlformats.org/officeDocument/2006/relationships/slide" Target="slide11.xml"/><Relationship Id="rId4" Type="http://schemas.openxmlformats.org/officeDocument/2006/relationships/image" Target="../media/image63.jpe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2.xml"/><Relationship Id="rId1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slide" Target="slide10.xml"/><Relationship Id="rId17" Type="http://schemas.openxmlformats.org/officeDocument/2006/relationships/slide" Target="slide1.xml"/><Relationship Id="rId2" Type="http://schemas.openxmlformats.org/officeDocument/2006/relationships/notesSlide" Target="../notesSlides/notesSlide1.xml"/><Relationship Id="rId16"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slide" Target="slide8.xml"/><Relationship Id="rId5" Type="http://schemas.openxmlformats.org/officeDocument/2006/relationships/image" Target="../media/image10.png"/><Relationship Id="rId15" Type="http://schemas.openxmlformats.org/officeDocument/2006/relationships/slide" Target="slide11.xml"/><Relationship Id="rId10" Type="http://schemas.openxmlformats.org/officeDocument/2006/relationships/slide" Target="slide6.xml"/><Relationship Id="rId4" Type="http://schemas.openxmlformats.org/officeDocument/2006/relationships/image" Target="../media/image9.png"/><Relationship Id="rId9" Type="http://schemas.openxmlformats.org/officeDocument/2006/relationships/slide" Target="slide4.xml"/><Relationship Id="rId1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3.xml"/><Relationship Id="rId3" Type="http://schemas.openxmlformats.org/officeDocument/2006/relationships/image" Target="../media/image15.png"/><Relationship Id="rId7" Type="http://schemas.openxmlformats.org/officeDocument/2006/relationships/slide" Target="slide8.xml"/><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3.xml"/><Relationship Id="rId4" Type="http://schemas.openxmlformats.org/officeDocument/2006/relationships/image" Target="../media/image3.jpeg"/><Relationship Id="rId9" Type="http://schemas.openxmlformats.org/officeDocument/2006/relationships/slide" Target="slide2.xml"/><Relationship Id="rId14"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8.png"/><Relationship Id="rId3" Type="http://schemas.openxmlformats.org/officeDocument/2006/relationships/image" Target="../media/image3.jpeg"/><Relationship Id="rId7" Type="http://schemas.openxmlformats.org/officeDocument/2006/relationships/slide" Target="slide2.xml"/><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16.png"/><Relationship Id="rId5" Type="http://schemas.openxmlformats.org/officeDocument/2006/relationships/slide" Target="slide8.xml"/><Relationship Id="rId15" Type="http://schemas.openxmlformats.org/officeDocument/2006/relationships/slide" Target="slide15.xml"/><Relationship Id="rId10" Type="http://schemas.openxmlformats.org/officeDocument/2006/relationships/image" Target="../media/image14.png"/><Relationship Id="rId4" Type="http://schemas.openxmlformats.org/officeDocument/2006/relationships/slide" Target="slide6.xml"/><Relationship Id="rId9" Type="http://schemas.openxmlformats.org/officeDocument/2006/relationships/slide" Target="slide1.xml"/><Relationship Id="rId14" Type="http://schemas.openxmlformats.org/officeDocument/2006/relationships/slide" Target="slide11.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8.png"/><Relationship Id="rId18" Type="http://schemas.openxmlformats.org/officeDocument/2006/relationships/slide" Target="slide15.xml"/><Relationship Id="rId3" Type="http://schemas.openxmlformats.org/officeDocument/2006/relationships/image" Target="../media/image3.jpeg"/><Relationship Id="rId7" Type="http://schemas.openxmlformats.org/officeDocument/2006/relationships/slide" Target="slide2.xml"/><Relationship Id="rId12" Type="http://schemas.openxmlformats.org/officeDocument/2006/relationships/image" Target="../media/image17.png"/><Relationship Id="rId17" Type="http://schemas.openxmlformats.org/officeDocument/2006/relationships/slide" Target="slide11.xml"/><Relationship Id="rId2" Type="http://schemas.openxmlformats.org/officeDocument/2006/relationships/notesSlide" Target="../notesSlides/notesSlide4.xml"/><Relationship Id="rId16"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16.png"/><Relationship Id="rId5" Type="http://schemas.openxmlformats.org/officeDocument/2006/relationships/slide" Target="slide8.xml"/><Relationship Id="rId15" Type="http://schemas.openxmlformats.org/officeDocument/2006/relationships/image" Target="../media/image20.jpeg"/><Relationship Id="rId10" Type="http://schemas.openxmlformats.org/officeDocument/2006/relationships/image" Target="../media/image14.png"/><Relationship Id="rId4" Type="http://schemas.openxmlformats.org/officeDocument/2006/relationships/slide" Target="slide6.xml"/><Relationship Id="rId9" Type="http://schemas.openxmlformats.org/officeDocument/2006/relationships/slide" Target="slide1.xml"/><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8.xml"/><Relationship Id="rId12" Type="http://schemas.openxmlformats.org/officeDocument/2006/relationships/slide" Target="slide1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21.png"/><Relationship Id="rId5" Type="http://schemas.openxmlformats.org/officeDocument/2006/relationships/slide" Target="slide4.xml"/><Relationship Id="rId10" Type="http://schemas.openxmlformats.org/officeDocument/2006/relationships/image" Target="../media/image14.png"/><Relationship Id="rId4" Type="http://schemas.openxmlformats.org/officeDocument/2006/relationships/slide" Target="slide3.xml"/><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23.png"/><Relationship Id="rId3" Type="http://schemas.openxmlformats.org/officeDocument/2006/relationships/slide" Target="slide2.xml"/><Relationship Id="rId7" Type="http://schemas.openxmlformats.org/officeDocument/2006/relationships/slide" Target="slide8.xml"/><Relationship Id="rId12"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21.png"/><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image" Target="../media/image14.png"/><Relationship Id="rId4" Type="http://schemas.openxmlformats.org/officeDocument/2006/relationships/slide" Target="slide3.xml"/><Relationship Id="rId9" Type="http://schemas.openxmlformats.org/officeDocument/2006/relationships/slide" Target="slide1.xml"/><Relationship Id="rId14" Type="http://schemas.openxmlformats.org/officeDocument/2006/relationships/slide" Target="slide11.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9.xml"/><Relationship Id="rId3" Type="http://schemas.openxmlformats.org/officeDocument/2006/relationships/image" Target="../media/image3.jpeg"/><Relationship Id="rId7" Type="http://schemas.openxmlformats.org/officeDocument/2006/relationships/slide" Target="slide6.xml"/><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4.png"/><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1.xml"/><Relationship Id="rId4" Type="http://schemas.openxmlformats.org/officeDocument/2006/relationships/slide" Target="slide2.xml"/><Relationship Id="rId9" Type="http://schemas.openxmlformats.org/officeDocument/2006/relationships/slide" Target="slide10.xml"/><Relationship Id="rId14"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9.xml"/><Relationship Id="rId3" Type="http://schemas.openxmlformats.org/officeDocument/2006/relationships/image" Target="../media/image3.jpeg"/><Relationship Id="rId7" Type="http://schemas.openxmlformats.org/officeDocument/2006/relationships/slide" Target="slide6.xml"/><Relationship Id="rId12" Type="http://schemas.openxmlformats.org/officeDocument/2006/relationships/image" Target="../media/image24.png"/><Relationship Id="rId17" Type="http://schemas.openxmlformats.org/officeDocument/2006/relationships/slide" Target="slide15.xml"/><Relationship Id="rId2" Type="http://schemas.openxmlformats.org/officeDocument/2006/relationships/notesSlide" Target="../notesSlides/notesSlide6.xml"/><Relationship Id="rId16"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4.png"/><Relationship Id="rId5" Type="http://schemas.openxmlformats.org/officeDocument/2006/relationships/slide" Target="slide3.xml"/><Relationship Id="rId15" Type="http://schemas.openxmlformats.org/officeDocument/2006/relationships/image" Target="../media/image25.png"/><Relationship Id="rId10" Type="http://schemas.openxmlformats.org/officeDocument/2006/relationships/slide" Target="slide1.xml"/><Relationship Id="rId4" Type="http://schemas.openxmlformats.org/officeDocument/2006/relationships/slide" Target="slide2.xml"/><Relationship Id="rId9" Type="http://schemas.openxmlformats.org/officeDocument/2006/relationships/slide" Target="slide10.xml"/><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1643" y="230188"/>
            <a:ext cx="8442796" cy="1866047"/>
          </a:xfrm>
          <a:ln>
            <a:noFill/>
          </a:ln>
        </p:spPr>
        <p:txBody>
          <a:bodyPr/>
          <a:lstStyle/>
          <a:p>
            <a:pPr algn="ctr"/>
            <a:r>
              <a:rPr lang="en-GB" sz="5000" b="1" dirty="0">
                <a:solidFill>
                  <a:schemeClr val="accent5"/>
                </a:solidFill>
                <a:latin typeface="Calibri"/>
              </a:rPr>
              <a:t>s</a:t>
            </a:r>
            <a:r>
              <a:rPr lang="en-GB" sz="5000" b="1" dirty="0" smtClean="0">
                <a:solidFill>
                  <a:schemeClr val="accent5"/>
                </a:solidFill>
                <a:latin typeface="Calibri"/>
              </a:rPr>
              <a:t>pup</a:t>
            </a:r>
            <a:r>
              <a:rPr lang="en-GB" sz="4400" b="1" dirty="0" smtClean="0">
                <a:solidFill>
                  <a:schemeClr val="accent5"/>
                </a:solidFill>
                <a:latin typeface="Calibri"/>
              </a:rPr>
              <a:t> </a:t>
            </a:r>
            <a:r>
              <a:rPr lang="en-GB" sz="4300" b="1" dirty="0" smtClean="0">
                <a:solidFill>
                  <a:srgbClr val="0070C0"/>
                </a:solidFill>
                <a:latin typeface="Calibri"/>
              </a:rPr>
              <a:t>– </a:t>
            </a:r>
            <a:r>
              <a:rPr lang="en-GB" sz="4300" b="1" dirty="0">
                <a:solidFill>
                  <a:srgbClr val="0070C0"/>
                </a:solidFill>
                <a:latin typeface="Calibri"/>
              </a:rPr>
              <a:t>an R package for uncertainty </a:t>
            </a:r>
            <a:r>
              <a:rPr lang="en-GB" sz="4300" b="1" dirty="0" smtClean="0">
                <a:solidFill>
                  <a:srgbClr val="0070C0"/>
                </a:solidFill>
                <a:latin typeface="Calibri"/>
              </a:rPr>
              <a:t>propagation</a:t>
            </a:r>
            <a:r>
              <a:rPr lang="pl-PL" sz="4300" b="1" dirty="0" smtClean="0">
                <a:solidFill>
                  <a:srgbClr val="0070C0"/>
                </a:solidFill>
                <a:latin typeface="Calibri"/>
              </a:rPr>
              <a:t> analysis</a:t>
            </a:r>
            <a:r>
              <a:rPr lang="en-GB" sz="4300" b="1" dirty="0" smtClean="0">
                <a:solidFill>
                  <a:srgbClr val="0070C0"/>
                </a:solidFill>
                <a:latin typeface="Calibri"/>
              </a:rPr>
              <a:t> </a:t>
            </a:r>
            <a:r>
              <a:rPr lang="en-GB" sz="4300" b="1" dirty="0">
                <a:solidFill>
                  <a:srgbClr val="0070C0"/>
                </a:solidFill>
                <a:latin typeface="Calibri"/>
              </a:rPr>
              <a:t>in spatial environmental modelling</a:t>
            </a:r>
            <a:endParaRPr lang="en-GB" b="1" dirty="0"/>
          </a:p>
        </p:txBody>
      </p:sp>
      <p:sp>
        <p:nvSpPr>
          <p:cNvPr id="5" name="Tijdelijke aanduiding voor tekst 4"/>
          <p:cNvSpPr>
            <a:spLocks noGrp="1"/>
          </p:cNvSpPr>
          <p:nvPr>
            <p:ph type="body" sz="quarter" idx="18"/>
          </p:nvPr>
        </p:nvSpPr>
        <p:spPr>
          <a:xfrm>
            <a:off x="276726" y="1789155"/>
            <a:ext cx="8638674" cy="371475"/>
          </a:xfrm>
        </p:spPr>
        <p:txBody>
          <a:bodyPr/>
          <a:lstStyle/>
          <a:p>
            <a:r>
              <a:rPr lang="en-GB" sz="1600" dirty="0" smtClean="0"/>
              <a:t>Kasia Sawicka and Gerard B.M. </a:t>
            </a:r>
            <a:r>
              <a:rPr lang="en-GB" sz="1600" dirty="0" smtClean="0"/>
              <a:t>Heuvelink</a:t>
            </a:r>
            <a:endParaRPr lang="pl-PL" sz="1600" dirty="0" smtClean="0"/>
          </a:p>
          <a:p>
            <a:r>
              <a:rPr lang="pl-PL" sz="1600" dirty="0" smtClean="0"/>
              <a:t>(with contributions from Dennis Walvoort, Stefan van Dam and Damiano Luzzi)</a:t>
            </a:r>
            <a:endParaRPr lang="en-GB" sz="16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grpSp>
        <p:nvGrpSpPr>
          <p:cNvPr id="12" name="Group 11"/>
          <p:cNvGrpSpPr/>
          <p:nvPr/>
        </p:nvGrpSpPr>
        <p:grpSpPr>
          <a:xfrm>
            <a:off x="3767986" y="6000775"/>
            <a:ext cx="3223364" cy="884128"/>
            <a:chOff x="1062796" y="38817232"/>
            <a:chExt cx="11133162" cy="3220751"/>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796" y="38817232"/>
              <a:ext cx="4238671" cy="2880000"/>
            </a:xfrm>
            <a:prstGeom prst="rect">
              <a:avLst/>
            </a:prstGeom>
          </p:spPr>
        </p:pic>
        <p:sp>
          <p:nvSpPr>
            <p:cNvPr id="14" name="Rectangle 13"/>
            <p:cNvSpPr/>
            <p:nvPr/>
          </p:nvSpPr>
          <p:spPr>
            <a:xfrm>
              <a:off x="5301469" y="38979960"/>
              <a:ext cx="6894489" cy="3058023"/>
            </a:xfrm>
            <a:prstGeom prst="rect">
              <a:avLst/>
            </a:prstGeom>
          </p:spPr>
          <p:txBody>
            <a:bodyPr wrap="square">
              <a:spAutoFit/>
            </a:bodyPr>
            <a:lstStyle/>
            <a:p>
              <a:pPr algn="just"/>
              <a:r>
                <a:rPr lang="en-GB" sz="800" dirty="0" smtClean="0"/>
                <a:t>This project has received funding from the European Union’s Seventh Framework Programme for research, technological development and demonstration under grant agreement no 607000.</a:t>
              </a:r>
              <a:endParaRPr lang="en-GB" sz="800" dirty="0"/>
            </a:p>
          </p:txBody>
        </p:sp>
        <p:sp>
          <p:nvSpPr>
            <p:cNvPr id="15" name="Rectangle 14"/>
            <p:cNvSpPr/>
            <p:nvPr/>
          </p:nvSpPr>
          <p:spPr>
            <a:xfrm>
              <a:off x="1062796" y="38817232"/>
              <a:ext cx="11133162"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ounded Rectangle 2">
            <a:hlinkClick r:id="rId4" action="ppaction://hlinksldjump"/>
          </p:cNvPr>
          <p:cNvSpPr/>
          <p:nvPr/>
        </p:nvSpPr>
        <p:spPr>
          <a:xfrm>
            <a:off x="932569" y="2842134"/>
            <a:ext cx="3759200" cy="948760"/>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rgbClr val="FFFF00"/>
                </a:solidFill>
              </a:rPr>
              <a:t>Underlying methodology</a:t>
            </a:r>
            <a:endParaRPr lang="en-GB" sz="2400" b="1" dirty="0" smtClean="0">
              <a:solidFill>
                <a:srgbClr val="FFFF00"/>
              </a:solidFill>
            </a:endParaRPr>
          </a:p>
        </p:txBody>
      </p:sp>
      <p:sp>
        <p:nvSpPr>
          <p:cNvPr id="16" name="Rounded Rectangle 15">
            <a:hlinkClick r:id="rId5" action="ppaction://hlinksldjump"/>
          </p:cNvPr>
          <p:cNvSpPr/>
          <p:nvPr/>
        </p:nvSpPr>
        <p:spPr>
          <a:xfrm>
            <a:off x="4851400" y="2843143"/>
            <a:ext cx="3759200" cy="947751"/>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216000" rIns="91440" bIns="252000" numCol="1" spcCol="0" rtlCol="0" fromWordArt="0" anchor="ctr" anchorCtr="0" forceAA="0" compatLnSpc="1">
            <a:prstTxWarp prst="textNoShape">
              <a:avLst/>
            </a:prstTxWarp>
            <a:spAutoFit/>
          </a:bodyPr>
          <a:lstStyle/>
          <a:p>
            <a:pPr algn="ctr"/>
            <a:r>
              <a:rPr lang="pl-PL" sz="2400" b="1" dirty="0" smtClean="0">
                <a:solidFill>
                  <a:srgbClr val="FFFF00"/>
                </a:solidFill>
              </a:rPr>
              <a:t>Functionality</a:t>
            </a:r>
            <a:endParaRPr lang="en-GB" sz="2400" b="1" dirty="0" smtClean="0">
              <a:solidFill>
                <a:srgbClr val="FFFF00"/>
              </a:solidFill>
            </a:endParaRPr>
          </a:p>
        </p:txBody>
      </p:sp>
      <p:sp>
        <p:nvSpPr>
          <p:cNvPr id="18" name="Rounded Rectangle 17">
            <a:hlinkClick r:id="rId6" action="ppaction://hlinksldjump"/>
          </p:cNvPr>
          <p:cNvSpPr/>
          <p:nvPr/>
        </p:nvSpPr>
        <p:spPr>
          <a:xfrm>
            <a:off x="932569" y="3950014"/>
            <a:ext cx="3759200" cy="947751"/>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216000" rIns="91440" bIns="252000" numCol="1" spcCol="0" rtlCol="0" fromWordArt="0" anchor="ctr" anchorCtr="0" forceAA="0" compatLnSpc="1">
            <a:prstTxWarp prst="textNoShape">
              <a:avLst/>
            </a:prstTxWarp>
            <a:spAutoFit/>
          </a:bodyPr>
          <a:lstStyle/>
          <a:p>
            <a:pPr algn="ctr"/>
            <a:r>
              <a:rPr lang="pl-PL" sz="2400" b="1" dirty="0" smtClean="0">
                <a:solidFill>
                  <a:srgbClr val="FFFF00"/>
                </a:solidFill>
              </a:rPr>
              <a:t>Examples</a:t>
            </a:r>
            <a:endParaRPr lang="en-GB" sz="2400" b="1" dirty="0" smtClean="0">
              <a:solidFill>
                <a:srgbClr val="FFFF00"/>
              </a:solidFill>
            </a:endParaRPr>
          </a:p>
        </p:txBody>
      </p:sp>
      <p:sp>
        <p:nvSpPr>
          <p:cNvPr id="20" name="Rounded Rectangle 19">
            <a:hlinkClick r:id="rId7" action="ppaction://hlinksldjump"/>
          </p:cNvPr>
          <p:cNvSpPr/>
          <p:nvPr/>
        </p:nvSpPr>
        <p:spPr>
          <a:xfrm>
            <a:off x="4851400" y="3950014"/>
            <a:ext cx="3759200" cy="948760"/>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rgbClr val="FFFF00"/>
                </a:solidFill>
              </a:rPr>
              <a:t>Planned applications</a:t>
            </a:r>
            <a:endParaRPr lang="en-GB" sz="2400" b="1" dirty="0" smtClean="0">
              <a:solidFill>
                <a:srgbClr val="FFFF00"/>
              </a:solidFill>
            </a:endParaRPr>
          </a:p>
        </p:txBody>
      </p:sp>
      <p:sp>
        <p:nvSpPr>
          <p:cNvPr id="19" name="Rounded Rectangle 18">
            <a:hlinkClick r:id="rId8" action="ppaction://hlinksldjump"/>
          </p:cNvPr>
          <p:cNvSpPr/>
          <p:nvPr/>
        </p:nvSpPr>
        <p:spPr>
          <a:xfrm>
            <a:off x="3572341" y="5101758"/>
            <a:ext cx="2238855" cy="369878"/>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b="1" dirty="0" smtClean="0">
                <a:solidFill>
                  <a:schemeClr val="bg1"/>
                </a:solidFill>
              </a:rPr>
              <a:t>Acknowledgements</a:t>
            </a:r>
          </a:p>
        </p:txBody>
      </p:sp>
      <p:pic>
        <p:nvPicPr>
          <p:cNvPr id="23" name="Picture 7" descr="D:\GD\Wageningen\QUICS\Kasia\profile_pic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9818" y="5235965"/>
            <a:ext cx="676142" cy="904751"/>
          </a:xfrm>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7679724" y="5052015"/>
            <a:ext cx="1147692" cy="948760"/>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200" b="1" dirty="0" smtClean="0">
                <a:solidFill>
                  <a:schemeClr val="tx1"/>
                </a:solidFill>
              </a:rPr>
              <a:t>Oval shapes are clickable</a:t>
            </a:r>
          </a:p>
        </p:txBody>
      </p:sp>
      <p:pic>
        <p:nvPicPr>
          <p:cNvPr id="21" name="Picture 2" descr="https://avatars1.githubusercontent.com/u/14015380?v=3&amp;s=46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0381" y="5235965"/>
            <a:ext cx="904751" cy="9047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orschau Ihres QR Cod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67484" y="5283600"/>
            <a:ext cx="809479" cy="80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885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969379"/>
          </a:xfrm>
          <a:ln>
            <a:noFill/>
          </a:ln>
        </p:spPr>
        <p:txBody>
          <a:bodyPr/>
          <a:lstStyle/>
          <a:p>
            <a:r>
              <a:rPr lang="en-GB" sz="4000" b="1" dirty="0" smtClean="0">
                <a:solidFill>
                  <a:srgbClr val="0070C0"/>
                </a:solidFill>
                <a:latin typeface="Calibri" panose="020F0502020204030204" pitchFamily="34" charset="0"/>
              </a:rPr>
              <a:t>Visualization of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the results</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10</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36" name="Rounded Rectangle 35"/>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37" name="Group 36"/>
          <p:cNvGrpSpPr/>
          <p:nvPr/>
        </p:nvGrpSpPr>
        <p:grpSpPr>
          <a:xfrm>
            <a:off x="5935645" y="217886"/>
            <a:ext cx="2124883" cy="420956"/>
            <a:chOff x="-2562225" y="1146174"/>
            <a:chExt cx="2124883" cy="420956"/>
          </a:xfrm>
        </p:grpSpPr>
        <p:sp>
          <p:nvSpPr>
            <p:cNvPr id="38" name="Rounded Rectangle 37">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39" name="Rounded Rectangle 38">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52" name="Right Arrow 51"/>
          <p:cNvSpPr/>
          <p:nvPr/>
        </p:nvSpPr>
        <p:spPr>
          <a:xfrm>
            <a:off x="1834820" y="2005319"/>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3" name="Right Arrow 52"/>
          <p:cNvSpPr/>
          <p:nvPr/>
        </p:nvSpPr>
        <p:spPr>
          <a:xfrm>
            <a:off x="4053345" y="1999491"/>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4" name="Right Arrow 53"/>
          <p:cNvSpPr/>
          <p:nvPr/>
        </p:nvSpPr>
        <p:spPr>
          <a:xfrm>
            <a:off x="6182241" y="19922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5" name="Rounded Rectangle 54">
            <a:hlinkClick r:id="rId6"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56" name="Rounded Rectangle 55">
            <a:hlinkClick r:id="rId7" action="ppaction://hlinksldjump"/>
          </p:cNvPr>
          <p:cNvSpPr/>
          <p:nvPr/>
        </p:nvSpPr>
        <p:spPr>
          <a:xfrm>
            <a:off x="2964725" y="1691118"/>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57" name="Rounded Rectangle 56">
            <a:hlinkClick r:id="rId8" action="ppaction://hlinksldjump"/>
          </p:cNvPr>
          <p:cNvSpPr/>
          <p:nvPr/>
        </p:nvSpPr>
        <p:spPr>
          <a:xfrm>
            <a:off x="5099683" y="1691117"/>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58" name="Rounded Rectangle 57">
            <a:hlinkClick r:id="rId9" action="ppaction://hlinksldjump"/>
          </p:cNvPr>
          <p:cNvSpPr/>
          <p:nvPr/>
        </p:nvSpPr>
        <p:spPr>
          <a:xfrm>
            <a:off x="7179476" y="1117282"/>
            <a:ext cx="1164424" cy="948760"/>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45720" rIns="18000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59" name="Rounded Rectangle 58">
            <a:hlinkClick r:id="rId9" action="ppaction://hlinksldjump"/>
          </p:cNvPr>
          <p:cNvSpPr/>
          <p:nvPr/>
        </p:nvSpPr>
        <p:spPr>
          <a:xfrm>
            <a:off x="7186984" y="2187707"/>
            <a:ext cx="1164424" cy="948760"/>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45720" rIns="18000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nvGrpSpPr>
          <p:cNvPr id="60" name="Group 59"/>
          <p:cNvGrpSpPr/>
          <p:nvPr/>
        </p:nvGrpSpPr>
        <p:grpSpPr>
          <a:xfrm>
            <a:off x="5165888" y="215263"/>
            <a:ext cx="732049" cy="693711"/>
            <a:chOff x="5165888" y="215263"/>
            <a:chExt cx="732049" cy="693711"/>
          </a:xfrm>
        </p:grpSpPr>
        <p:sp>
          <p:nvSpPr>
            <p:cNvPr id="61" name="Rounded Rectangle 60">
              <a:hlinkClick r:id="rId10"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62" name="Picture 9" descr="Image result for home button no background">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510213" y="3290310"/>
            <a:ext cx="1703223" cy="297389"/>
          </a:xfrm>
          <a:prstGeom prst="rect">
            <a:avLst/>
          </a:prstGeom>
          <a:noFill/>
        </p:spPr>
        <p:txBody>
          <a:bodyPr wrap="none" rtlCol="0">
            <a:spAutoFit/>
          </a:bodyPr>
          <a:lstStyle/>
          <a:p>
            <a:pPr>
              <a:lnSpc>
                <a:spcPts val="1800"/>
              </a:lnSpc>
            </a:pPr>
            <a:r>
              <a:rPr lang="en-GB" sz="1200" dirty="0" smtClean="0">
                <a:latin typeface="Verdana" pitchFamily="34" charset="0"/>
              </a:rPr>
              <a:t>Spatial correlogram</a:t>
            </a:r>
          </a:p>
        </p:txBody>
      </p:sp>
      <p:pic>
        <p:nvPicPr>
          <p:cNvPr id="102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4904" y="3587699"/>
            <a:ext cx="1624528" cy="1017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2452668" y="3269677"/>
            <a:ext cx="1335622" cy="297389"/>
          </a:xfrm>
          <a:prstGeom prst="rect">
            <a:avLst/>
          </a:prstGeom>
          <a:noFill/>
        </p:spPr>
        <p:txBody>
          <a:bodyPr wrap="none" rtlCol="0">
            <a:spAutoFit/>
          </a:bodyPr>
          <a:lstStyle/>
          <a:p>
            <a:pPr>
              <a:lnSpc>
                <a:spcPts val="1800"/>
              </a:lnSpc>
            </a:pPr>
            <a:r>
              <a:rPr lang="en-GB" sz="1200" dirty="0" smtClean="0">
                <a:latin typeface="Verdana" pitchFamily="34" charset="0"/>
              </a:rPr>
              <a:t>Adjacent maps</a:t>
            </a:r>
          </a:p>
        </p:txBody>
      </p:sp>
      <p:pic>
        <p:nvPicPr>
          <p:cNvPr id="102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7004" y="3587699"/>
            <a:ext cx="1976122" cy="2548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515553" y="4668095"/>
            <a:ext cx="1116011" cy="297389"/>
          </a:xfrm>
          <a:prstGeom prst="rect">
            <a:avLst/>
          </a:prstGeom>
          <a:noFill/>
        </p:spPr>
        <p:txBody>
          <a:bodyPr wrap="none" rtlCol="0">
            <a:spAutoFit/>
          </a:bodyPr>
          <a:lstStyle/>
          <a:p>
            <a:pPr>
              <a:lnSpc>
                <a:spcPts val="1800"/>
              </a:lnSpc>
            </a:pPr>
            <a:r>
              <a:rPr lang="en-GB" sz="1200" dirty="0" smtClean="0">
                <a:latin typeface="Verdana" pitchFamily="34" charset="0"/>
              </a:rPr>
              <a:t>Correlations</a:t>
            </a:r>
          </a:p>
        </p:txBody>
      </p:sp>
      <p:sp>
        <p:nvSpPr>
          <p:cNvPr id="6" name="TextBox 5"/>
          <p:cNvSpPr txBox="1"/>
          <p:nvPr/>
        </p:nvSpPr>
        <p:spPr>
          <a:xfrm>
            <a:off x="213534" y="2840115"/>
            <a:ext cx="7017242" cy="323165"/>
          </a:xfrm>
          <a:prstGeom prst="rect">
            <a:avLst/>
          </a:prstGeom>
          <a:noFill/>
        </p:spPr>
        <p:txBody>
          <a:bodyPr wrap="none" rtlCol="0">
            <a:spAutoFit/>
          </a:bodyPr>
          <a:lstStyle/>
          <a:p>
            <a:pPr>
              <a:lnSpc>
                <a:spcPts val="1800"/>
              </a:lnSpc>
            </a:pPr>
            <a:r>
              <a:rPr lang="en-GB" sz="1400" dirty="0" smtClean="0">
                <a:latin typeface="Verdana" pitchFamily="34" charset="0"/>
              </a:rPr>
              <a:t>R is a powerful visualization </a:t>
            </a:r>
            <a:r>
              <a:rPr lang="en-GB" sz="1400" dirty="0" smtClean="0">
                <a:latin typeface="Verdana" pitchFamily="34" charset="0"/>
              </a:rPr>
              <a:t>tool</a:t>
            </a:r>
            <a:r>
              <a:rPr lang="pl-PL" sz="1400" dirty="0" smtClean="0">
                <a:latin typeface="Verdana" pitchFamily="34" charset="0"/>
              </a:rPr>
              <a:t> so can make a use of existing functionality</a:t>
            </a:r>
            <a:endParaRPr lang="en-GB" sz="1400" dirty="0" smtClean="0">
              <a:latin typeface="Verdana" pitchFamily="34" charset="0"/>
            </a:endParaRPr>
          </a:p>
        </p:txBody>
      </p:sp>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3582" y="4951775"/>
            <a:ext cx="1186660" cy="118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4642075" y="3304050"/>
            <a:ext cx="710451" cy="297389"/>
          </a:xfrm>
          <a:prstGeom prst="rect">
            <a:avLst/>
          </a:prstGeom>
          <a:noFill/>
        </p:spPr>
        <p:txBody>
          <a:bodyPr wrap="none" rtlCol="0">
            <a:spAutoFit/>
          </a:bodyPr>
          <a:lstStyle/>
          <a:p>
            <a:pPr>
              <a:lnSpc>
                <a:spcPts val="1800"/>
              </a:lnSpc>
            </a:pPr>
            <a:r>
              <a:rPr lang="pl-PL" sz="1200" dirty="0" smtClean="0">
                <a:latin typeface="Verdana" pitchFamily="34" charset="0"/>
              </a:rPr>
              <a:t>Glyphs</a:t>
            </a:r>
            <a:endParaRPr lang="en-GB" sz="1200" dirty="0" smtClean="0">
              <a:latin typeface="Verdana" pitchFamily="34" charset="0"/>
            </a:endParaRPr>
          </a:p>
        </p:txBody>
      </p:sp>
      <p:pic>
        <p:nvPicPr>
          <p:cNvPr id="32" name="Picture Placeholder 5"/>
          <p:cNvPicPr>
            <a:picLocks noChangeAspect="1"/>
          </p:cNvPicPr>
          <p:nvPr/>
        </p:nvPicPr>
        <p:blipFill>
          <a:blip r:embed="rId15" cstate="print">
            <a:extLst>
              <a:ext uri="{28A0092B-C50C-407E-A947-70E740481C1C}">
                <a14:useLocalDpi xmlns:a14="http://schemas.microsoft.com/office/drawing/2010/main" val="0"/>
              </a:ext>
            </a:extLst>
          </a:blip>
          <a:srcRect t="606" b="606"/>
          <a:stretch>
            <a:fillRect/>
          </a:stretch>
        </p:blipFill>
        <p:spPr>
          <a:xfrm>
            <a:off x="4475668" y="3587699"/>
            <a:ext cx="2314482" cy="1254132"/>
          </a:xfrm>
          <a:prstGeom prst="rect">
            <a:avLst/>
          </a:prstGeom>
        </p:spPr>
      </p:pic>
      <p:sp>
        <p:nvSpPr>
          <p:cNvPr id="33" name="TextBox 32"/>
          <p:cNvSpPr txBox="1"/>
          <p:nvPr/>
        </p:nvSpPr>
        <p:spPr>
          <a:xfrm>
            <a:off x="4609793" y="4821100"/>
            <a:ext cx="1057212" cy="297389"/>
          </a:xfrm>
          <a:prstGeom prst="rect">
            <a:avLst/>
          </a:prstGeom>
          <a:noFill/>
        </p:spPr>
        <p:txBody>
          <a:bodyPr wrap="none" rtlCol="0">
            <a:spAutoFit/>
          </a:bodyPr>
          <a:lstStyle/>
          <a:p>
            <a:pPr>
              <a:lnSpc>
                <a:spcPts val="1800"/>
              </a:lnSpc>
            </a:pPr>
            <a:r>
              <a:rPr lang="pl-PL" sz="1200" dirty="0" smtClean="0">
                <a:latin typeface="Verdana" pitchFamily="34" charset="0"/>
              </a:rPr>
              <a:t>Histograms</a:t>
            </a:r>
            <a:endParaRPr lang="en-GB" sz="1200" dirty="0" smtClean="0">
              <a:latin typeface="Verdana" pitchFamily="34" charset="0"/>
            </a:endParaRPr>
          </a:p>
        </p:txBody>
      </p:sp>
      <p:pic>
        <p:nvPicPr>
          <p:cNvPr id="7"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54586" y="5130520"/>
            <a:ext cx="2264549" cy="9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p:nvPr/>
        </p:nvSpPr>
        <p:spPr>
          <a:xfrm>
            <a:off x="6875550" y="3269676"/>
            <a:ext cx="1446230" cy="297389"/>
          </a:xfrm>
          <a:prstGeom prst="rect">
            <a:avLst/>
          </a:prstGeom>
          <a:noFill/>
        </p:spPr>
        <p:txBody>
          <a:bodyPr wrap="none" rtlCol="0">
            <a:spAutoFit/>
          </a:bodyPr>
          <a:lstStyle/>
          <a:p>
            <a:pPr>
              <a:lnSpc>
                <a:spcPts val="1800"/>
              </a:lnSpc>
            </a:pPr>
            <a:r>
              <a:rPr lang="pl-PL" sz="1200" dirty="0" smtClean="0">
                <a:latin typeface="Verdana" pitchFamily="34" charset="0"/>
              </a:rPr>
              <a:t>Categorical data</a:t>
            </a:r>
            <a:endParaRPr lang="en-GB" sz="1200" dirty="0" smtClean="0">
              <a:latin typeface="Verdana" pitchFamily="34" charset="0"/>
            </a:endParaRPr>
          </a:p>
        </p:txBody>
      </p:sp>
      <p:pic>
        <p:nvPicPr>
          <p:cNvPr id="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93428" y="3608754"/>
            <a:ext cx="1647013" cy="168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67662" y="5130520"/>
            <a:ext cx="906635" cy="98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Rounded Rectangle 43">
            <a:hlinkClick r:id="rId19"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45" name="Rounded Rectangle 44">
            <a:hlinkClick r:id="rId20"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857502"/>
          </a:xfrm>
          <a:ln>
            <a:noFill/>
          </a:ln>
        </p:spPr>
        <p:txBody>
          <a:bodyPr/>
          <a:lstStyle/>
          <a:p>
            <a:r>
              <a:rPr lang="en-GB" sz="4000" b="1" dirty="0" smtClean="0">
                <a:solidFill>
                  <a:srgbClr val="0070C0"/>
                </a:solidFill>
                <a:latin typeface="Calibri" panose="020F0502020204030204" pitchFamily="34" charset="0"/>
              </a:rPr>
              <a:t>Examples</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11</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23" name="Rounded Rectangle 22"/>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24" name="Group 23"/>
          <p:cNvGrpSpPr/>
          <p:nvPr/>
        </p:nvGrpSpPr>
        <p:grpSpPr>
          <a:xfrm>
            <a:off x="5935645" y="217886"/>
            <a:ext cx="2124883" cy="420956"/>
            <a:chOff x="-2562225" y="1146174"/>
            <a:chExt cx="2124883" cy="420956"/>
          </a:xfrm>
        </p:grpSpPr>
        <p:sp>
          <p:nvSpPr>
            <p:cNvPr id="25" name="Rounded Rectangle 24">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26" name="Rounded Rectangle 25">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40" name="Group 39"/>
          <p:cNvGrpSpPr/>
          <p:nvPr/>
        </p:nvGrpSpPr>
        <p:grpSpPr>
          <a:xfrm>
            <a:off x="5165888" y="215263"/>
            <a:ext cx="732049" cy="693711"/>
            <a:chOff x="5165888" y="215263"/>
            <a:chExt cx="732049" cy="693711"/>
          </a:xfrm>
        </p:grpSpPr>
        <p:sp>
          <p:nvSpPr>
            <p:cNvPr id="41" name="Rounded Rectangle 40">
              <a:hlinkClick r:id="rId6"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42" name="Picture 9" descr="Image result for home button no background">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ounded Rectangle 16">
            <a:hlinkClick r:id="rId8" action="ppaction://hlinksldjump"/>
          </p:cNvPr>
          <p:cNvSpPr/>
          <p:nvPr/>
        </p:nvSpPr>
        <p:spPr>
          <a:xfrm>
            <a:off x="2089349" y="1992330"/>
            <a:ext cx="2297965" cy="686396"/>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180000" rIns="36000" bIns="180000" numCol="1" spcCol="0" rtlCol="0" fromWordArt="0" anchor="ctr" anchorCtr="0" forceAA="0" compatLnSpc="1">
            <a:prstTxWarp prst="textNoShape">
              <a:avLst/>
            </a:prstTxWarp>
            <a:spAutoFit/>
          </a:bodyPr>
          <a:lstStyle/>
          <a:p>
            <a:pPr algn="ctr"/>
            <a:r>
              <a:rPr lang="pl-PL" sz="1600" b="1" dirty="0" smtClean="0">
                <a:solidFill>
                  <a:srgbClr val="FFFF00"/>
                </a:solidFill>
              </a:rPr>
              <a:t>Example 1</a:t>
            </a:r>
            <a:endParaRPr lang="en-GB" sz="1600" b="1" dirty="0" smtClean="0">
              <a:solidFill>
                <a:srgbClr val="FFFF00"/>
              </a:solidFill>
            </a:endParaRPr>
          </a:p>
        </p:txBody>
      </p:sp>
      <p:sp>
        <p:nvSpPr>
          <p:cNvPr id="18" name="Rounded Rectangle 17">
            <a:hlinkClick r:id="rId9" action="ppaction://hlinksldjump"/>
          </p:cNvPr>
          <p:cNvSpPr/>
          <p:nvPr/>
        </p:nvSpPr>
        <p:spPr>
          <a:xfrm>
            <a:off x="4955012" y="1992330"/>
            <a:ext cx="2297965" cy="686396"/>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180000" rIns="36000" bIns="180000" numCol="1" spcCol="0" rtlCol="0" fromWordArt="0" anchor="ctr" anchorCtr="0" forceAA="0" compatLnSpc="1">
            <a:prstTxWarp prst="textNoShape">
              <a:avLst/>
            </a:prstTxWarp>
            <a:spAutoFit/>
          </a:bodyPr>
          <a:lstStyle/>
          <a:p>
            <a:pPr algn="ctr"/>
            <a:r>
              <a:rPr lang="pl-PL" sz="1600" b="1" dirty="0" smtClean="0">
                <a:solidFill>
                  <a:srgbClr val="FFFF00"/>
                </a:solidFill>
              </a:rPr>
              <a:t>Example 2</a:t>
            </a:r>
            <a:endParaRPr lang="en-GB" sz="1600" b="1" dirty="0" smtClean="0">
              <a:solidFill>
                <a:srgbClr val="FFFF00"/>
              </a:solidFill>
            </a:endParaRPr>
          </a:p>
        </p:txBody>
      </p:sp>
      <p:sp>
        <p:nvSpPr>
          <p:cNvPr id="20" name="Rounded Rectangle 19">
            <a:hlinkClick r:id="rId10"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21" name="Rounded Rectangle 20">
            <a:hlinkClick r:id="rId11"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
        <p:nvSpPr>
          <p:cNvPr id="6" name="Rectangle 5"/>
          <p:cNvSpPr/>
          <p:nvPr/>
        </p:nvSpPr>
        <p:spPr>
          <a:xfrm>
            <a:off x="2089349" y="2965008"/>
            <a:ext cx="2297965" cy="18424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1400" dirty="0" smtClean="0">
                <a:solidFill>
                  <a:schemeClr val="tx1"/>
                </a:solidFill>
              </a:rPr>
              <a:t>Uncertainty propagation analysis with cross-correlated numerical variables – predicting soil C/N ratio from soil organic carbon and total nitrogen content</a:t>
            </a:r>
            <a:endParaRPr lang="en-GB" sz="1400" dirty="0" smtClean="0">
              <a:solidFill>
                <a:schemeClr val="tx1"/>
              </a:solidFill>
            </a:endParaRPr>
          </a:p>
        </p:txBody>
      </p:sp>
      <p:sp>
        <p:nvSpPr>
          <p:cNvPr id="31" name="Rectangle 30"/>
          <p:cNvSpPr/>
          <p:nvPr/>
        </p:nvSpPr>
        <p:spPr>
          <a:xfrm>
            <a:off x="4955012" y="2972157"/>
            <a:ext cx="2297965" cy="18352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44000" rIns="91440" bIns="180000" numCol="1" spcCol="0" rtlCol="0" fromWordArt="0" anchor="ctr" anchorCtr="0" forceAA="0" compatLnSpc="1">
            <a:prstTxWarp prst="textNoShape">
              <a:avLst/>
            </a:prstTxWarp>
            <a:spAutoFit/>
          </a:bodyPr>
          <a:lstStyle/>
          <a:p>
            <a:pPr algn="ctr"/>
            <a:r>
              <a:rPr lang="pl-PL" sz="1400" dirty="0" smtClean="0">
                <a:solidFill>
                  <a:schemeClr val="tx1"/>
                </a:solidFill>
              </a:rPr>
              <a:t>Uncertainty propagation analysis with a model writen in C – simple linear regression model with uncertain scalar parameters</a:t>
            </a:r>
            <a:endParaRPr lang="en-GB" sz="1400" dirty="0" smtClean="0">
              <a:solidFill>
                <a:schemeClr val="tx1"/>
              </a:solidFill>
            </a:endParaRPr>
          </a:p>
        </p:txBody>
      </p:sp>
      <p:sp>
        <p:nvSpPr>
          <p:cNvPr id="33" name="Rounded Rectangle 32">
            <a:hlinkClick r:id="rId8" action="ppaction://hlinksldjump"/>
          </p:cNvPr>
          <p:cNvSpPr/>
          <p:nvPr/>
        </p:nvSpPr>
        <p:spPr>
          <a:xfrm>
            <a:off x="5941995" y="959875"/>
            <a:ext cx="51925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dirty="0" smtClean="0">
                <a:solidFill>
                  <a:srgbClr val="FFFF00"/>
                </a:solidFill>
              </a:rPr>
              <a:t>1</a:t>
            </a:r>
          </a:p>
        </p:txBody>
      </p:sp>
      <p:sp>
        <p:nvSpPr>
          <p:cNvPr id="34" name="Rounded Rectangle 33">
            <a:hlinkClick r:id="rId9" action="ppaction://hlinksldjump"/>
          </p:cNvPr>
          <p:cNvSpPr/>
          <p:nvPr/>
        </p:nvSpPr>
        <p:spPr>
          <a:xfrm>
            <a:off x="6503849" y="952170"/>
            <a:ext cx="48656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pl-PL" sz="1400" dirty="0">
                <a:solidFill>
                  <a:srgbClr val="FFFF00"/>
                </a:solidFill>
              </a:rPr>
              <a:t>2</a:t>
            </a:r>
            <a:endParaRPr lang="en-GB" sz="1400" dirty="0" smtClean="0">
              <a:solidFill>
                <a:srgbClr val="FFFF00"/>
              </a:solidFill>
            </a:endParaRPr>
          </a:p>
        </p:txBody>
      </p:sp>
    </p:spTree>
    <p:extLst>
      <p:ext uri="{BB962C8B-B14F-4D97-AF65-F5344CB8AC3E}">
        <p14:creationId xmlns:p14="http://schemas.microsoft.com/office/powerpoint/2010/main" val="24635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4186" y="1455112"/>
            <a:ext cx="8611214" cy="46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1237665"/>
          </a:xfrm>
          <a:ln>
            <a:noFill/>
          </a:ln>
        </p:spPr>
        <p:txBody>
          <a:bodyPr/>
          <a:lstStyle/>
          <a:p>
            <a:pPr>
              <a:lnSpc>
                <a:spcPts val="3000"/>
              </a:lnSpc>
            </a:pPr>
            <a:r>
              <a:rPr lang="en-GB" sz="3200" b="1" dirty="0" smtClean="0">
                <a:solidFill>
                  <a:srgbClr val="0070C0"/>
                </a:solidFill>
                <a:latin typeface="Calibri" panose="020F0502020204030204" pitchFamily="34" charset="0"/>
              </a:rPr>
              <a:t>Examples (1</a:t>
            </a:r>
            <a:r>
              <a:rPr lang="en-GB" sz="3200" b="1" dirty="0" smtClean="0">
                <a:solidFill>
                  <a:srgbClr val="0070C0"/>
                </a:solidFill>
                <a:latin typeface="Calibri" panose="020F0502020204030204" pitchFamily="34" charset="0"/>
              </a:rPr>
              <a:t>)</a:t>
            </a:r>
            <a:r>
              <a:rPr lang="pl-PL" sz="3200" b="1" dirty="0" smtClean="0">
                <a:solidFill>
                  <a:srgbClr val="0070C0"/>
                </a:solidFill>
                <a:latin typeface="Calibri" panose="020F0502020204030204" pitchFamily="34" charset="0"/>
              </a:rPr>
              <a:t> – </a:t>
            </a:r>
            <a:br>
              <a:rPr lang="pl-PL" sz="3200" b="1" dirty="0" smtClean="0">
                <a:solidFill>
                  <a:srgbClr val="0070C0"/>
                </a:solidFill>
                <a:latin typeface="Calibri" panose="020F0502020204030204" pitchFamily="34" charset="0"/>
              </a:rPr>
            </a:br>
            <a:r>
              <a:rPr lang="pl-PL" sz="3200" b="1" dirty="0" smtClean="0">
                <a:solidFill>
                  <a:srgbClr val="0070C0"/>
                </a:solidFill>
                <a:latin typeface="Calibri" panose="020F0502020204030204" pitchFamily="34" charset="0"/>
              </a:rPr>
              <a:t>uncertainty propagation</a:t>
            </a:r>
            <a:br>
              <a:rPr lang="pl-PL" sz="3200" b="1" dirty="0" smtClean="0">
                <a:solidFill>
                  <a:srgbClr val="0070C0"/>
                </a:solidFill>
                <a:latin typeface="Calibri" panose="020F0502020204030204" pitchFamily="34" charset="0"/>
              </a:rPr>
            </a:br>
            <a:r>
              <a:rPr lang="pl-PL" sz="3200" b="1" dirty="0" smtClean="0">
                <a:solidFill>
                  <a:srgbClr val="0070C0"/>
                </a:solidFill>
                <a:latin typeface="Calibri" panose="020F0502020204030204" pitchFamily="34" charset="0"/>
              </a:rPr>
              <a:t>with cross-correlated vars.</a:t>
            </a:r>
            <a:endParaRPr lang="en-GB" sz="32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12</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23" name="Rounded Rectangle 22"/>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24" name="Group 23"/>
          <p:cNvGrpSpPr/>
          <p:nvPr/>
        </p:nvGrpSpPr>
        <p:grpSpPr>
          <a:xfrm>
            <a:off x="5935645" y="217886"/>
            <a:ext cx="2124883" cy="420956"/>
            <a:chOff x="-2562225" y="1146174"/>
            <a:chExt cx="2124883" cy="420956"/>
          </a:xfrm>
        </p:grpSpPr>
        <p:sp>
          <p:nvSpPr>
            <p:cNvPr id="25" name="Rounded Rectangle 24">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26" name="Rounded Rectangle 25">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15" name="Group 14"/>
          <p:cNvGrpSpPr/>
          <p:nvPr/>
        </p:nvGrpSpPr>
        <p:grpSpPr>
          <a:xfrm>
            <a:off x="5165888" y="215263"/>
            <a:ext cx="732049" cy="693711"/>
            <a:chOff x="5165888" y="215263"/>
            <a:chExt cx="732049" cy="693711"/>
          </a:xfrm>
        </p:grpSpPr>
        <p:sp>
          <p:nvSpPr>
            <p:cNvPr id="16" name="Rounded Rectangle 15">
              <a:hlinkClick r:id="rId6"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17" name="Picture 9" descr="Image result for home button no background">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ounded Rectangle 17">
            <a:hlinkClick r:id="rId8"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19" name="Rounded Rectangle 18">
            <a:hlinkClick r:id="rId9"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
        <p:nvSpPr>
          <p:cNvPr id="5" name="Rectangle 4"/>
          <p:cNvSpPr/>
          <p:nvPr/>
        </p:nvSpPr>
        <p:spPr>
          <a:xfrm>
            <a:off x="525072" y="1498921"/>
            <a:ext cx="8169442" cy="646331"/>
          </a:xfrm>
          <a:prstGeom prst="rect">
            <a:avLst/>
          </a:prstGeom>
        </p:spPr>
        <p:txBody>
          <a:bodyPr wrap="square">
            <a:spAutoFit/>
          </a:bodyPr>
          <a:lstStyle/>
          <a:p>
            <a:pPr algn="ctr"/>
            <a:r>
              <a:rPr lang="pl-PL" b="1" u="sng" dirty="0"/>
              <a:t>Predicting soil C/N ratio from soil organic carbon and total nitrogen </a:t>
            </a:r>
            <a:r>
              <a:rPr lang="pl-PL" b="1" u="sng" dirty="0" smtClean="0"/>
              <a:t>content in south region</a:t>
            </a:r>
            <a:r>
              <a:rPr lang="en-GB" b="1" u="sng" dirty="0" smtClean="0"/>
              <a:t> </a:t>
            </a:r>
            <a:r>
              <a:rPr lang="pl-PL" b="1" u="sng" dirty="0" smtClean="0"/>
              <a:t>of</a:t>
            </a:r>
            <a:r>
              <a:rPr lang="en-GB" b="1" u="sng" dirty="0" smtClean="0"/>
              <a:t> </a:t>
            </a:r>
            <a:r>
              <a:rPr lang="en-GB" b="1" u="sng" dirty="0"/>
              <a:t>lake Alaotra in Madagascar</a:t>
            </a:r>
            <a:r>
              <a:rPr lang="pl-PL" b="1" u="sng" dirty="0" smtClean="0"/>
              <a:t> </a:t>
            </a:r>
            <a:endParaRPr lang="en-GB" b="1" u="sng" dirty="0"/>
          </a:p>
        </p:txBody>
      </p:sp>
      <p:sp>
        <p:nvSpPr>
          <p:cNvPr id="6" name="TextBox 5"/>
          <p:cNvSpPr txBox="1"/>
          <p:nvPr/>
        </p:nvSpPr>
        <p:spPr>
          <a:xfrm>
            <a:off x="324238" y="2107177"/>
            <a:ext cx="426720" cy="323165"/>
          </a:xfrm>
          <a:prstGeom prst="rect">
            <a:avLst/>
          </a:prstGeom>
          <a:noFill/>
        </p:spPr>
        <p:txBody>
          <a:bodyPr wrap="none" rtlCol="0">
            <a:spAutoFit/>
          </a:bodyPr>
          <a:lstStyle/>
          <a:p>
            <a:pPr>
              <a:lnSpc>
                <a:spcPts val="1800"/>
              </a:lnSpc>
            </a:pPr>
            <a:r>
              <a:rPr lang="pl-PL" sz="1400" dirty="0" smtClean="0">
                <a:latin typeface="Verdana" pitchFamily="34" charset="0"/>
              </a:rPr>
              <a:t>1. </a:t>
            </a:r>
            <a:endParaRPr lang="en-GB" sz="1400" dirty="0" err="1" smtClean="0">
              <a:latin typeface="Verdana" pitchFamily="34" charset="0"/>
            </a:endParaRPr>
          </a:p>
        </p:txBody>
      </p:sp>
      <p:sp>
        <p:nvSpPr>
          <p:cNvPr id="29" name="TextBox 28"/>
          <p:cNvSpPr txBox="1"/>
          <p:nvPr/>
        </p:nvSpPr>
        <p:spPr>
          <a:xfrm>
            <a:off x="4110881" y="2107176"/>
            <a:ext cx="426720" cy="323165"/>
          </a:xfrm>
          <a:prstGeom prst="rect">
            <a:avLst/>
          </a:prstGeom>
          <a:noFill/>
        </p:spPr>
        <p:txBody>
          <a:bodyPr wrap="none" rtlCol="0">
            <a:spAutoFit/>
          </a:bodyPr>
          <a:lstStyle/>
          <a:p>
            <a:pPr>
              <a:lnSpc>
                <a:spcPts val="1800"/>
              </a:lnSpc>
            </a:pPr>
            <a:r>
              <a:rPr lang="pl-PL" sz="1400" dirty="0" smtClean="0">
                <a:latin typeface="Verdana" pitchFamily="34" charset="0"/>
              </a:rPr>
              <a:t>2. </a:t>
            </a:r>
            <a:endParaRPr lang="en-GB" sz="1400" dirty="0" err="1" smtClean="0">
              <a:latin typeface="Verdana" pitchFamily="34" charset="0"/>
            </a:endParaRPr>
          </a:p>
        </p:txBody>
      </p:sp>
      <p:sp>
        <p:nvSpPr>
          <p:cNvPr id="30" name="TextBox 29"/>
          <p:cNvSpPr txBox="1"/>
          <p:nvPr/>
        </p:nvSpPr>
        <p:spPr>
          <a:xfrm>
            <a:off x="324238" y="4494167"/>
            <a:ext cx="426720" cy="302712"/>
          </a:xfrm>
          <a:prstGeom prst="rect">
            <a:avLst/>
          </a:prstGeom>
          <a:noFill/>
        </p:spPr>
        <p:txBody>
          <a:bodyPr wrap="none" rtlCol="0">
            <a:spAutoFit/>
          </a:bodyPr>
          <a:lstStyle/>
          <a:p>
            <a:pPr>
              <a:lnSpc>
                <a:spcPts val="1800"/>
              </a:lnSpc>
            </a:pPr>
            <a:r>
              <a:rPr lang="pl-PL" sz="1400" dirty="0">
                <a:latin typeface="Verdana" pitchFamily="34" charset="0"/>
              </a:rPr>
              <a:t>4</a:t>
            </a:r>
            <a:r>
              <a:rPr lang="pl-PL" sz="1400" dirty="0" smtClean="0">
                <a:latin typeface="Verdana" pitchFamily="34" charset="0"/>
              </a:rPr>
              <a:t>. </a:t>
            </a:r>
            <a:endParaRPr lang="en-GB" sz="1400" dirty="0" err="1" smtClean="0">
              <a:latin typeface="Verdana" pitchFamily="34" charset="0"/>
            </a:endParaRPr>
          </a:p>
        </p:txBody>
      </p:sp>
      <p:sp>
        <p:nvSpPr>
          <p:cNvPr id="31" name="TextBox 30"/>
          <p:cNvSpPr txBox="1"/>
          <p:nvPr/>
        </p:nvSpPr>
        <p:spPr>
          <a:xfrm>
            <a:off x="4537601" y="4104724"/>
            <a:ext cx="426720" cy="302712"/>
          </a:xfrm>
          <a:prstGeom prst="rect">
            <a:avLst/>
          </a:prstGeom>
          <a:noFill/>
        </p:spPr>
        <p:txBody>
          <a:bodyPr wrap="none" rtlCol="0">
            <a:spAutoFit/>
          </a:bodyPr>
          <a:lstStyle/>
          <a:p>
            <a:pPr>
              <a:lnSpc>
                <a:spcPts val="1800"/>
              </a:lnSpc>
            </a:pPr>
            <a:r>
              <a:rPr lang="pl-PL" sz="1400" dirty="0">
                <a:latin typeface="Verdana" pitchFamily="34" charset="0"/>
              </a:rPr>
              <a:t>3</a:t>
            </a:r>
            <a:r>
              <a:rPr lang="pl-PL" sz="1400" dirty="0" smtClean="0">
                <a:latin typeface="Verdana" pitchFamily="34" charset="0"/>
              </a:rPr>
              <a:t>. </a:t>
            </a:r>
            <a:endParaRPr lang="en-GB" sz="1400" dirty="0" err="1" smtClean="0">
              <a:latin typeface="Verdana" pitchFamily="34" charset="0"/>
            </a:endParaRPr>
          </a:p>
        </p:txBody>
      </p:sp>
      <p:sp>
        <p:nvSpPr>
          <p:cNvPr id="7" name="TextBox 6"/>
          <p:cNvSpPr txBox="1"/>
          <p:nvPr/>
        </p:nvSpPr>
        <p:spPr>
          <a:xfrm>
            <a:off x="3873194" y="6194512"/>
            <a:ext cx="3598427" cy="553998"/>
          </a:xfrm>
          <a:prstGeom prst="rect">
            <a:avLst/>
          </a:prstGeom>
          <a:noFill/>
        </p:spPr>
        <p:txBody>
          <a:bodyPr wrap="square" rtlCol="0">
            <a:spAutoFit/>
          </a:bodyPr>
          <a:lstStyle/>
          <a:p>
            <a:pPr>
              <a:lnSpc>
                <a:spcPts val="1800"/>
              </a:lnSpc>
            </a:pPr>
            <a:r>
              <a:rPr lang="pl-PL" sz="1200" dirty="0" smtClean="0">
                <a:latin typeface="Verdana" pitchFamily="34" charset="0"/>
              </a:rPr>
              <a:t>Data source:</a:t>
            </a:r>
            <a:r>
              <a:rPr lang="en-GB" sz="1200" dirty="0"/>
              <a:t>ISRIC Soil Grid database (www.soilgrids.org) (Hengl et al., 2017)</a:t>
            </a:r>
            <a:r>
              <a:rPr lang="pl-PL" sz="1200" dirty="0" smtClean="0"/>
              <a:t> </a:t>
            </a:r>
            <a:endParaRPr lang="en-GB" sz="1200" dirty="0" smtClean="0">
              <a:latin typeface="Verdana" pitchFamily="34" charset="0"/>
            </a:endParaRPr>
          </a:p>
        </p:txBody>
      </p:sp>
      <p:pic>
        <p:nvPicPr>
          <p:cNvPr id="3075"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77068" y="2594559"/>
            <a:ext cx="3183460" cy="138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010" y="2133807"/>
            <a:ext cx="4429070" cy="468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686800" y="2327047"/>
            <a:ext cx="231154" cy="286745"/>
          </a:xfrm>
          <a:prstGeom prst="rect">
            <a:avLst/>
          </a:prstGeom>
          <a:noFill/>
        </p:spPr>
        <p:txBody>
          <a:bodyPr wrap="none" rtlCol="0">
            <a:spAutoFit/>
          </a:bodyPr>
          <a:lstStyle/>
          <a:p>
            <a:pPr>
              <a:lnSpc>
                <a:spcPts val="1800"/>
              </a:lnSpc>
            </a:pPr>
            <a:r>
              <a:rPr lang="pl-PL" sz="800" dirty="0">
                <a:latin typeface="Verdana" pitchFamily="34" charset="0"/>
              </a:rPr>
              <a:t>)</a:t>
            </a:r>
            <a:endParaRPr lang="en-GB" sz="800" dirty="0" err="1" smtClean="0">
              <a:latin typeface="Verdana" pitchFamily="34" charset="0"/>
            </a:endParaRPr>
          </a:p>
        </p:txBody>
      </p:sp>
      <p:pic>
        <p:nvPicPr>
          <p:cNvPr id="3078"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269" y="2145252"/>
            <a:ext cx="3209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762" y="2526252"/>
            <a:ext cx="31432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7523" y="2478375"/>
            <a:ext cx="3905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58858" y="2846972"/>
            <a:ext cx="697200" cy="69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3176337" y="2726025"/>
            <a:ext cx="144379" cy="149544"/>
          </a:xfrm>
          <a:prstGeom prst="straightConnector1">
            <a:avLst/>
          </a:prstGeom>
          <a:ln w="15875">
            <a:solidFill>
              <a:schemeClr val="bg2"/>
            </a:solidFill>
            <a:tailEnd type="arrow"/>
          </a:ln>
        </p:spPr>
        <p:style>
          <a:lnRef idx="1">
            <a:schemeClr val="accent1"/>
          </a:lnRef>
          <a:fillRef idx="0">
            <a:schemeClr val="accent1"/>
          </a:fillRef>
          <a:effectRef idx="0">
            <a:schemeClr val="accent1"/>
          </a:effectRef>
          <a:fontRef idx="minor">
            <a:schemeClr val="tx1"/>
          </a:fontRef>
        </p:style>
      </p:cxnSp>
      <p:pic>
        <p:nvPicPr>
          <p:cNvPr id="3082"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00163" y="2825415"/>
            <a:ext cx="1473833" cy="74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Arrow Connector 39"/>
          <p:cNvCxnSpPr/>
          <p:nvPr/>
        </p:nvCxnSpPr>
        <p:spPr>
          <a:xfrm>
            <a:off x="1964889" y="2719454"/>
            <a:ext cx="144379" cy="149544"/>
          </a:xfrm>
          <a:prstGeom prst="straightConnector1">
            <a:avLst/>
          </a:prstGeom>
          <a:ln w="158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2166" y="3516726"/>
            <a:ext cx="1792478" cy="292068"/>
          </a:xfrm>
          <a:prstGeom prst="rect">
            <a:avLst/>
          </a:prstGeom>
          <a:noFill/>
        </p:spPr>
        <p:txBody>
          <a:bodyPr wrap="none" rtlCol="0">
            <a:spAutoFit/>
          </a:bodyPr>
          <a:lstStyle/>
          <a:p>
            <a:pPr>
              <a:lnSpc>
                <a:spcPts val="1800"/>
              </a:lnSpc>
            </a:pPr>
            <a:r>
              <a:rPr lang="pl-PL" sz="1000" dirty="0" smtClean="0">
                <a:latin typeface="Verdana" pitchFamily="34" charset="0"/>
              </a:rPr>
              <a:t>- repeat the same for TN</a:t>
            </a:r>
            <a:endParaRPr lang="en-GB" sz="1000" dirty="0" err="1" smtClean="0">
              <a:latin typeface="Verdana" pitchFamily="34" charset="0"/>
            </a:endParaRPr>
          </a:p>
        </p:txBody>
      </p:sp>
      <p:pic>
        <p:nvPicPr>
          <p:cNvPr id="3085"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9538" y="3795112"/>
            <a:ext cx="37242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9538" y="4193688"/>
            <a:ext cx="34671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9538" y="4193688"/>
            <a:ext cx="3724275" cy="222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8" name="Picture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5675" y="4128196"/>
            <a:ext cx="3713059" cy="550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8299611" y="4494922"/>
            <a:ext cx="156411" cy="168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35" name="TextBox 34"/>
          <p:cNvSpPr txBox="1"/>
          <p:nvPr/>
        </p:nvSpPr>
        <p:spPr>
          <a:xfrm>
            <a:off x="8184720" y="4405100"/>
            <a:ext cx="381836" cy="286745"/>
          </a:xfrm>
          <a:prstGeom prst="rect">
            <a:avLst/>
          </a:prstGeom>
          <a:noFill/>
        </p:spPr>
        <p:txBody>
          <a:bodyPr wrap="none" rtlCol="0">
            <a:spAutoFit/>
          </a:bodyPr>
          <a:lstStyle/>
          <a:p>
            <a:pPr>
              <a:lnSpc>
                <a:spcPts val="1800"/>
              </a:lnSpc>
            </a:pPr>
            <a:r>
              <a:rPr lang="pl-PL" sz="800" dirty="0" smtClean="0">
                <a:latin typeface="Verdana" pitchFamily="34" charset="0"/>
              </a:rPr>
              <a:t>100</a:t>
            </a:r>
            <a:endParaRPr lang="en-GB" sz="800" dirty="0" err="1" smtClean="0">
              <a:latin typeface="Verdana" pitchFamily="34" charset="0"/>
            </a:endParaRPr>
          </a:p>
        </p:txBody>
      </p:sp>
      <p:sp>
        <p:nvSpPr>
          <p:cNvPr id="36" name="Rectangle 35"/>
          <p:cNvSpPr/>
          <p:nvPr/>
        </p:nvSpPr>
        <p:spPr>
          <a:xfrm>
            <a:off x="5086900" y="6074954"/>
            <a:ext cx="3097820" cy="601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3092" name="Picture 20"/>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44001" y="4724205"/>
            <a:ext cx="3261289" cy="138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663270" y="4573934"/>
            <a:ext cx="1604962" cy="605294"/>
          </a:xfrm>
          <a:prstGeom prst="rect">
            <a:avLst/>
          </a:prstGeom>
          <a:noFill/>
        </p:spPr>
        <p:txBody>
          <a:bodyPr wrap="square" rtlCol="0">
            <a:spAutoFit/>
          </a:bodyPr>
          <a:lstStyle/>
          <a:p>
            <a:pPr>
              <a:lnSpc>
                <a:spcPts val="1000"/>
              </a:lnSpc>
            </a:pPr>
            <a:r>
              <a:rPr lang="pl-PL" sz="1000" dirty="0" smtClean="0">
                <a:latin typeface="Verdana" pitchFamily="34" charset="0"/>
              </a:rPr>
              <a:t>Identify areas that are suitable for crop production with 90% certainty</a:t>
            </a:r>
            <a:endParaRPr lang="en-GB" sz="1000" dirty="0" err="1" smtClean="0">
              <a:latin typeface="Verdana" pitchFamily="34" charset="0"/>
            </a:endParaRPr>
          </a:p>
        </p:txBody>
      </p:sp>
      <p:pic>
        <p:nvPicPr>
          <p:cNvPr id="3099" name="Picture 27"/>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333088" y="4749498"/>
            <a:ext cx="1858481" cy="133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ounded Rectangle 65">
            <a:hlinkClick r:id="rId23" action="ppaction://hlinksldjump"/>
          </p:cNvPr>
          <p:cNvSpPr/>
          <p:nvPr/>
        </p:nvSpPr>
        <p:spPr>
          <a:xfrm>
            <a:off x="5941995" y="959875"/>
            <a:ext cx="51925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b="1" dirty="0" smtClean="0">
                <a:solidFill>
                  <a:srgbClr val="FFFF00"/>
                </a:solidFill>
              </a:rPr>
              <a:t>1</a:t>
            </a:r>
          </a:p>
        </p:txBody>
      </p:sp>
      <p:sp>
        <p:nvSpPr>
          <p:cNvPr id="67" name="Rounded Rectangle 66">
            <a:hlinkClick r:id="rId24" action="ppaction://hlinksldjump"/>
          </p:cNvPr>
          <p:cNvSpPr/>
          <p:nvPr/>
        </p:nvSpPr>
        <p:spPr>
          <a:xfrm>
            <a:off x="6503849" y="952170"/>
            <a:ext cx="48656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dirty="0">
                <a:solidFill>
                  <a:srgbClr val="FFFF00"/>
                </a:solidFill>
              </a:rPr>
              <a:t>2</a:t>
            </a:r>
            <a:endParaRPr lang="en-GB" sz="1400" dirty="0" smtClean="0">
              <a:solidFill>
                <a:srgbClr val="FFFF00"/>
              </a:solidFill>
            </a:endParaRPr>
          </a:p>
        </p:txBody>
      </p:sp>
    </p:spTree>
    <p:extLst>
      <p:ext uri="{BB962C8B-B14F-4D97-AF65-F5344CB8AC3E}">
        <p14:creationId xmlns:p14="http://schemas.microsoft.com/office/powerpoint/2010/main" val="3446846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1493509"/>
          </a:xfrm>
          <a:ln>
            <a:noFill/>
          </a:ln>
        </p:spPr>
        <p:txBody>
          <a:bodyPr/>
          <a:lstStyle/>
          <a:p>
            <a:pPr>
              <a:lnSpc>
                <a:spcPts val="3000"/>
              </a:lnSpc>
            </a:pPr>
            <a:r>
              <a:rPr lang="en-GB" sz="3200" b="1" dirty="0" smtClean="0">
                <a:solidFill>
                  <a:srgbClr val="0070C0"/>
                </a:solidFill>
                <a:latin typeface="Calibri" panose="020F0502020204030204" pitchFamily="34" charset="0"/>
              </a:rPr>
              <a:t>Examples </a:t>
            </a:r>
            <a:r>
              <a:rPr lang="en-GB" sz="3200" b="1" dirty="0" smtClean="0">
                <a:solidFill>
                  <a:srgbClr val="0070C0"/>
                </a:solidFill>
                <a:latin typeface="Calibri" panose="020F0502020204030204" pitchFamily="34" charset="0"/>
              </a:rPr>
              <a:t>(</a:t>
            </a:r>
            <a:r>
              <a:rPr lang="pl-PL" sz="3200" b="1" dirty="0" smtClean="0">
                <a:solidFill>
                  <a:srgbClr val="0070C0"/>
                </a:solidFill>
                <a:latin typeface="Calibri" panose="020F0502020204030204" pitchFamily="34" charset="0"/>
              </a:rPr>
              <a:t>2</a:t>
            </a:r>
            <a:r>
              <a:rPr lang="en-GB" sz="3200" b="1" dirty="0" smtClean="0">
                <a:solidFill>
                  <a:srgbClr val="0070C0"/>
                </a:solidFill>
                <a:latin typeface="Calibri" panose="020F0502020204030204" pitchFamily="34" charset="0"/>
              </a:rPr>
              <a:t>)</a:t>
            </a:r>
            <a:r>
              <a:rPr lang="pl-PL" sz="3200" b="1" dirty="0" smtClean="0">
                <a:solidFill>
                  <a:srgbClr val="0070C0"/>
                </a:solidFill>
                <a:latin typeface="Calibri" panose="020F0502020204030204" pitchFamily="34" charset="0"/>
              </a:rPr>
              <a:t> – </a:t>
            </a:r>
            <a:r>
              <a:rPr lang="pl-PL" sz="3200" b="1" dirty="0">
                <a:solidFill>
                  <a:srgbClr val="0070C0"/>
                </a:solidFill>
                <a:latin typeface="Calibri" panose="020F0502020204030204" pitchFamily="34" charset="0"/>
              </a:rPr>
              <a:t/>
            </a:r>
            <a:br>
              <a:rPr lang="pl-PL" sz="3200" b="1" dirty="0">
                <a:solidFill>
                  <a:srgbClr val="0070C0"/>
                </a:solidFill>
                <a:latin typeface="Calibri" panose="020F0502020204030204" pitchFamily="34" charset="0"/>
              </a:rPr>
            </a:br>
            <a:r>
              <a:rPr lang="pl-PL" sz="3200" b="1" dirty="0" smtClean="0">
                <a:solidFill>
                  <a:srgbClr val="0070C0"/>
                </a:solidFill>
                <a:latin typeface="Calibri" panose="020F0502020204030204" pitchFamily="34" charset="0"/>
              </a:rPr>
              <a:t>uncertainty propagation </a:t>
            </a:r>
            <a:br>
              <a:rPr lang="pl-PL" sz="3200" b="1" dirty="0" smtClean="0">
                <a:solidFill>
                  <a:srgbClr val="0070C0"/>
                </a:solidFill>
                <a:latin typeface="Calibri" panose="020F0502020204030204" pitchFamily="34" charset="0"/>
              </a:rPr>
            </a:br>
            <a:r>
              <a:rPr lang="pl-PL" sz="3200" b="1" dirty="0" smtClean="0">
                <a:solidFill>
                  <a:srgbClr val="0070C0"/>
                </a:solidFill>
                <a:latin typeface="Calibri" panose="020F0502020204030204" pitchFamily="34" charset="0"/>
              </a:rPr>
              <a:t>with ‚external’ models</a:t>
            </a:r>
            <a:endParaRPr lang="en-GB" sz="32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13</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23" name="Rounded Rectangle 22"/>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24" name="Group 23"/>
          <p:cNvGrpSpPr/>
          <p:nvPr/>
        </p:nvGrpSpPr>
        <p:grpSpPr>
          <a:xfrm>
            <a:off x="5935645" y="217886"/>
            <a:ext cx="2124883" cy="420956"/>
            <a:chOff x="-2562225" y="1146174"/>
            <a:chExt cx="2124883" cy="420956"/>
          </a:xfrm>
        </p:grpSpPr>
        <p:sp>
          <p:nvSpPr>
            <p:cNvPr id="25" name="Rounded Rectangle 24">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26" name="Rounded Rectangle 25">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12" name="Rounded Rectangle 11">
            <a:hlinkClick r:id="rId6" action="ppaction://hlinksldjump"/>
          </p:cNvPr>
          <p:cNvSpPr/>
          <p:nvPr/>
        </p:nvSpPr>
        <p:spPr>
          <a:xfrm>
            <a:off x="5941995" y="959875"/>
            <a:ext cx="51925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dirty="0" smtClean="0">
                <a:solidFill>
                  <a:srgbClr val="FFFF00"/>
                </a:solidFill>
              </a:rPr>
              <a:t>1</a:t>
            </a:r>
          </a:p>
        </p:txBody>
      </p:sp>
      <p:sp>
        <p:nvSpPr>
          <p:cNvPr id="13" name="Rounded Rectangle 12">
            <a:hlinkClick r:id="rId7" action="ppaction://hlinksldjump"/>
          </p:cNvPr>
          <p:cNvSpPr/>
          <p:nvPr/>
        </p:nvSpPr>
        <p:spPr>
          <a:xfrm>
            <a:off x="6503849" y="952170"/>
            <a:ext cx="48656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b="1" dirty="0">
                <a:solidFill>
                  <a:srgbClr val="FFFF00"/>
                </a:solidFill>
              </a:rPr>
              <a:t>2</a:t>
            </a:r>
            <a:endParaRPr lang="en-GB" sz="1400" b="1" dirty="0" smtClean="0">
              <a:solidFill>
                <a:srgbClr val="FFFF00"/>
              </a:solidFill>
            </a:endParaRPr>
          </a:p>
        </p:txBody>
      </p:sp>
      <p:grpSp>
        <p:nvGrpSpPr>
          <p:cNvPr id="15" name="Group 14"/>
          <p:cNvGrpSpPr/>
          <p:nvPr/>
        </p:nvGrpSpPr>
        <p:grpSpPr>
          <a:xfrm>
            <a:off x="5165888" y="215263"/>
            <a:ext cx="732049" cy="693711"/>
            <a:chOff x="5165888" y="215263"/>
            <a:chExt cx="732049" cy="693711"/>
          </a:xfrm>
        </p:grpSpPr>
        <p:sp>
          <p:nvSpPr>
            <p:cNvPr id="16" name="Rounded Rectangle 15">
              <a:hlinkClick r:id="rId8"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17" name="Picture 9" descr="Image result for home button no background">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ounded Rectangle 17">
            <a:hlinkClick r:id="rId10"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19" name="Rounded Rectangle 18">
            <a:hlinkClick r:id="rId11"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
        <p:nvSpPr>
          <p:cNvPr id="20" name="Rectangle 19"/>
          <p:cNvSpPr/>
          <p:nvPr/>
        </p:nvSpPr>
        <p:spPr>
          <a:xfrm>
            <a:off x="304186" y="1443080"/>
            <a:ext cx="8611214" cy="46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21" name="Rectangle 20"/>
          <p:cNvSpPr/>
          <p:nvPr/>
        </p:nvSpPr>
        <p:spPr>
          <a:xfrm>
            <a:off x="525072" y="1483229"/>
            <a:ext cx="8169442" cy="369332"/>
          </a:xfrm>
          <a:prstGeom prst="rect">
            <a:avLst/>
          </a:prstGeom>
        </p:spPr>
        <p:txBody>
          <a:bodyPr wrap="square">
            <a:spAutoFit/>
          </a:bodyPr>
          <a:lstStyle/>
          <a:p>
            <a:pPr algn="ctr"/>
            <a:r>
              <a:rPr lang="pl-PL" b="1" u="sng" dirty="0" smtClean="0"/>
              <a:t>Simple </a:t>
            </a:r>
            <a:r>
              <a:rPr lang="pl-PL" b="1" u="sng" dirty="0"/>
              <a:t>linear regression </a:t>
            </a:r>
            <a:r>
              <a:rPr lang="pl-PL" b="1" u="sng" dirty="0" smtClean="0"/>
              <a:t>model written in C </a:t>
            </a:r>
            <a:r>
              <a:rPr lang="pl-PL" b="1" u="sng" dirty="0"/>
              <a:t>with uncertain scalar parameters</a:t>
            </a:r>
            <a:endParaRPr lang="en-GB" b="1" u="sng" dirty="0"/>
          </a:p>
        </p:txBody>
      </p:sp>
      <p:pic>
        <p:nvPicPr>
          <p:cNvPr id="4099"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474" y="3285637"/>
            <a:ext cx="4348275" cy="41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506" y="3749119"/>
            <a:ext cx="4348275" cy="232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2880" y="1847318"/>
            <a:ext cx="4450898" cy="707886"/>
          </a:xfrm>
          <a:prstGeom prst="rect">
            <a:avLst/>
          </a:prstGeom>
          <a:noFill/>
        </p:spPr>
        <p:txBody>
          <a:bodyPr wrap="square" rtlCol="0">
            <a:spAutoFit/>
          </a:bodyPr>
          <a:lstStyle/>
          <a:p>
            <a:pPr>
              <a:lnSpc>
                <a:spcPts val="1200"/>
              </a:lnSpc>
            </a:pPr>
            <a:r>
              <a:rPr lang="pl-PL" sz="900" dirty="0" smtClean="0">
                <a:latin typeface="Verdana" pitchFamily="34" charset="0"/>
              </a:rPr>
              <a:t>Spatial (or other) inputs to the models are often stored in ASCII files. In that case, when using external models in R we need code to:</a:t>
            </a:r>
          </a:p>
          <a:p>
            <a:pPr marL="228600" indent="-228600">
              <a:lnSpc>
                <a:spcPts val="1200"/>
              </a:lnSpc>
              <a:spcBef>
                <a:spcPts val="0"/>
              </a:spcBef>
              <a:buAutoNum type="arabicPeriod"/>
            </a:pPr>
            <a:r>
              <a:rPr lang="pl-PL" sz="900" b="1" dirty="0" smtClean="0">
                <a:latin typeface="Verdana" pitchFamily="34" charset="0"/>
              </a:rPr>
              <a:t>Modify ASCII input file.</a:t>
            </a:r>
          </a:p>
          <a:p>
            <a:pPr marL="228600" indent="-228600">
              <a:lnSpc>
                <a:spcPts val="1200"/>
              </a:lnSpc>
              <a:spcBef>
                <a:spcPts val="0"/>
              </a:spcBef>
              <a:buAutoNum type="arabicPeriod"/>
            </a:pPr>
            <a:r>
              <a:rPr lang="pl-PL" sz="900" dirty="0" smtClean="0">
                <a:latin typeface="Verdana" pitchFamily="34" charset="0"/>
              </a:rPr>
              <a:t>Run the external model.</a:t>
            </a:r>
            <a:endParaRPr lang="en-GB" sz="900" dirty="0" err="1" smtClean="0">
              <a:latin typeface="Verdana" pitchFamily="34" charset="0"/>
            </a:endParaRPr>
          </a:p>
        </p:txBody>
      </p:sp>
      <p:sp>
        <p:nvSpPr>
          <p:cNvPr id="7" name="Rectangle 6"/>
          <p:cNvSpPr/>
          <p:nvPr/>
        </p:nvSpPr>
        <p:spPr>
          <a:xfrm>
            <a:off x="4291502" y="3463966"/>
            <a:ext cx="433152" cy="206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410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796" y="3009977"/>
            <a:ext cx="42100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a:hlinkClick r:id="rId15" action="ppaction://hlinksldjump"/>
          </p:cNvPr>
          <p:cNvSpPr/>
          <p:nvPr/>
        </p:nvSpPr>
        <p:spPr>
          <a:xfrm>
            <a:off x="5796446" y="6161532"/>
            <a:ext cx="810348" cy="664100"/>
          </a:xfrm>
          <a:prstGeom prst="rightArrow">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1400" dirty="0" smtClean="0">
                <a:solidFill>
                  <a:schemeClr val="bg1"/>
                </a:solidFill>
              </a:rPr>
              <a:t>2</a:t>
            </a:r>
            <a:endParaRPr lang="en-GB" sz="1400" dirty="0" smtClean="0">
              <a:solidFill>
                <a:schemeClr val="bg1"/>
              </a:solidFill>
            </a:endParaRPr>
          </a:p>
        </p:txBody>
      </p:sp>
      <p:sp>
        <p:nvSpPr>
          <p:cNvPr id="10" name="Left Arrow 9">
            <a:hlinkClick r:id="rId7" action="ppaction://hlinksldjump"/>
          </p:cNvPr>
          <p:cNvSpPr/>
          <p:nvPr/>
        </p:nvSpPr>
        <p:spPr>
          <a:xfrm>
            <a:off x="4903778" y="6173564"/>
            <a:ext cx="797612" cy="664100"/>
          </a:xfrm>
          <a:prstGeom prst="leftArrow">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1400" dirty="0" smtClean="0">
                <a:solidFill>
                  <a:schemeClr val="bg1"/>
                </a:solidFill>
              </a:rPr>
              <a:t>1</a:t>
            </a:r>
            <a:endParaRPr lang="en-GB" sz="1400" dirty="0" smtClean="0">
              <a:solidFill>
                <a:schemeClr val="bg1"/>
              </a:solidFill>
            </a:endParaRPr>
          </a:p>
        </p:txBody>
      </p:sp>
      <p:pic>
        <p:nvPicPr>
          <p:cNvPr id="4102"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2164" y="1852561"/>
            <a:ext cx="3092673" cy="206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2164" y="2150006"/>
            <a:ext cx="3092673" cy="276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2164" y="5042651"/>
            <a:ext cx="3092673" cy="114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903778" y="6093066"/>
            <a:ext cx="3927401"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2" name="Rectangle 41"/>
          <p:cNvSpPr/>
          <p:nvPr/>
        </p:nvSpPr>
        <p:spPr>
          <a:xfrm>
            <a:off x="4618068" y="3012942"/>
            <a:ext cx="154713" cy="206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31" name="TextBox 30"/>
          <p:cNvSpPr txBox="1"/>
          <p:nvPr/>
        </p:nvSpPr>
        <p:spPr>
          <a:xfrm>
            <a:off x="836773" y="2595808"/>
            <a:ext cx="3499676" cy="302712"/>
          </a:xfrm>
          <a:prstGeom prst="rect">
            <a:avLst/>
          </a:prstGeom>
          <a:noFill/>
        </p:spPr>
        <p:txBody>
          <a:bodyPr wrap="none" rtlCol="0">
            <a:spAutoFit/>
          </a:bodyPr>
          <a:lstStyle/>
          <a:p>
            <a:pPr>
              <a:lnSpc>
                <a:spcPts val="1800"/>
              </a:lnSpc>
            </a:pPr>
            <a:r>
              <a:rPr lang="pl-PL" sz="1400" b="1" dirty="0" smtClean="0">
                <a:solidFill>
                  <a:schemeClr val="accent6"/>
                </a:solidFill>
                <a:latin typeface="Verdana" pitchFamily="34" charset="0"/>
              </a:rPr>
              <a:t>Modifying ASCII files - rendering</a:t>
            </a:r>
            <a:endParaRPr lang="en-GB" sz="1400" b="1" dirty="0" err="1" smtClean="0">
              <a:solidFill>
                <a:schemeClr val="accent6"/>
              </a:solidFill>
              <a:latin typeface="Verdana" pitchFamily="34" charset="0"/>
            </a:endParaRPr>
          </a:p>
        </p:txBody>
      </p:sp>
    </p:spTree>
    <p:extLst>
      <p:ext uri="{BB962C8B-B14F-4D97-AF65-F5344CB8AC3E}">
        <p14:creationId xmlns:p14="http://schemas.microsoft.com/office/powerpoint/2010/main" val="3446846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1493509"/>
          </a:xfrm>
          <a:ln>
            <a:noFill/>
          </a:ln>
        </p:spPr>
        <p:txBody>
          <a:bodyPr/>
          <a:lstStyle/>
          <a:p>
            <a:pPr>
              <a:lnSpc>
                <a:spcPts val="3000"/>
              </a:lnSpc>
            </a:pPr>
            <a:r>
              <a:rPr lang="en-GB" sz="3200" b="1" dirty="0" smtClean="0">
                <a:solidFill>
                  <a:srgbClr val="0070C0"/>
                </a:solidFill>
                <a:latin typeface="Calibri" panose="020F0502020204030204" pitchFamily="34" charset="0"/>
              </a:rPr>
              <a:t>Examples (2) – </a:t>
            </a:r>
            <a:r>
              <a:rPr lang="en-GB" sz="3200" b="1" dirty="0" smtClean="0">
                <a:solidFill>
                  <a:srgbClr val="0070C0"/>
                </a:solidFill>
                <a:latin typeface="Calibri" panose="020F0502020204030204" pitchFamily="34" charset="0"/>
              </a:rPr>
              <a:t/>
            </a:r>
            <a:br>
              <a:rPr lang="en-GB" sz="3200" b="1" dirty="0" smtClean="0">
                <a:solidFill>
                  <a:srgbClr val="0070C0"/>
                </a:solidFill>
                <a:latin typeface="Calibri" panose="020F0502020204030204" pitchFamily="34" charset="0"/>
              </a:rPr>
            </a:br>
            <a:r>
              <a:rPr lang="en-GB" sz="3200" b="1" dirty="0" smtClean="0">
                <a:solidFill>
                  <a:srgbClr val="0070C0"/>
                </a:solidFill>
                <a:latin typeface="Calibri" panose="020F0502020204030204" pitchFamily="34" charset="0"/>
              </a:rPr>
              <a:t>uncertainty propagation </a:t>
            </a:r>
            <a:br>
              <a:rPr lang="en-GB" sz="3200" b="1" dirty="0" smtClean="0">
                <a:solidFill>
                  <a:srgbClr val="0070C0"/>
                </a:solidFill>
                <a:latin typeface="Calibri" panose="020F0502020204030204" pitchFamily="34" charset="0"/>
              </a:rPr>
            </a:br>
            <a:r>
              <a:rPr lang="en-GB" sz="3200" b="1" dirty="0" smtClean="0">
                <a:solidFill>
                  <a:srgbClr val="0070C0"/>
                </a:solidFill>
                <a:latin typeface="Calibri" panose="020F0502020204030204" pitchFamily="34" charset="0"/>
              </a:rPr>
              <a:t>with ‚external’ models</a:t>
            </a:r>
            <a:endParaRPr lang="en-GB" sz="32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a:solidFill>
                  <a:srgbClr val="005172"/>
                </a:solidFill>
              </a:rPr>
              <a:pPr algn="r">
                <a:lnSpc>
                  <a:spcPts val="1200"/>
                </a:lnSpc>
              </a:pPr>
              <a:t>14</a:t>
            </a:fld>
            <a:endParaRPr lang="en-GB" dirty="0">
              <a:solidFill>
                <a:srgbClr val="005172"/>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23" name="Rounded Rectangle 22"/>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rgbClr val="005172"/>
                </a:solidFill>
              </a:rPr>
              <a:t>Oval shapes are clickable</a:t>
            </a:r>
          </a:p>
        </p:txBody>
      </p:sp>
      <p:grpSp>
        <p:nvGrpSpPr>
          <p:cNvPr id="24" name="Group 23"/>
          <p:cNvGrpSpPr/>
          <p:nvPr/>
        </p:nvGrpSpPr>
        <p:grpSpPr>
          <a:xfrm>
            <a:off x="5935645" y="217886"/>
            <a:ext cx="2124883" cy="420956"/>
            <a:chOff x="-2562225" y="1146174"/>
            <a:chExt cx="2124883" cy="420956"/>
          </a:xfrm>
        </p:grpSpPr>
        <p:sp>
          <p:nvSpPr>
            <p:cNvPr id="25" name="Rounded Rectangle 24">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26" name="Rounded Rectangle 25">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12" name="Rounded Rectangle 11">
            <a:hlinkClick r:id="rId6" action="ppaction://hlinksldjump"/>
          </p:cNvPr>
          <p:cNvSpPr/>
          <p:nvPr/>
        </p:nvSpPr>
        <p:spPr>
          <a:xfrm>
            <a:off x="5941995" y="959875"/>
            <a:ext cx="51925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dirty="0" smtClean="0">
                <a:solidFill>
                  <a:srgbClr val="FFFF00"/>
                </a:solidFill>
              </a:rPr>
              <a:t>1</a:t>
            </a:r>
          </a:p>
        </p:txBody>
      </p:sp>
      <p:sp>
        <p:nvSpPr>
          <p:cNvPr id="13" name="Rounded Rectangle 12">
            <a:hlinkClick r:id="rId7" action="ppaction://hlinksldjump"/>
          </p:cNvPr>
          <p:cNvSpPr/>
          <p:nvPr/>
        </p:nvSpPr>
        <p:spPr>
          <a:xfrm>
            <a:off x="6503849" y="952170"/>
            <a:ext cx="486563" cy="326778"/>
          </a:xfrm>
          <a:prstGeom prst="roundRect">
            <a:avLst/>
          </a:prstGeom>
          <a:gradFill>
            <a:gsLst>
              <a:gs pos="0">
                <a:srgbClr val="C00000"/>
              </a:gs>
              <a:gs pos="80000">
                <a:srgbClr val="FF0000"/>
              </a:gs>
              <a:gs pos="100000">
                <a:srgbClr val="FF5050"/>
              </a:gs>
            </a:gsLst>
          </a:gra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spAutoFit/>
          </a:bodyPr>
          <a:lstStyle/>
          <a:p>
            <a:pPr algn="ctr"/>
            <a:r>
              <a:rPr lang="en-GB" sz="1400" b="1" dirty="0">
                <a:solidFill>
                  <a:srgbClr val="FFFF00"/>
                </a:solidFill>
              </a:rPr>
              <a:t>2</a:t>
            </a:r>
            <a:endParaRPr lang="en-GB" sz="1400" b="1" dirty="0" smtClean="0">
              <a:solidFill>
                <a:srgbClr val="FFFF00"/>
              </a:solidFill>
            </a:endParaRPr>
          </a:p>
        </p:txBody>
      </p:sp>
      <p:grpSp>
        <p:nvGrpSpPr>
          <p:cNvPr id="15" name="Group 14"/>
          <p:cNvGrpSpPr/>
          <p:nvPr/>
        </p:nvGrpSpPr>
        <p:grpSpPr>
          <a:xfrm>
            <a:off x="5165888" y="215263"/>
            <a:ext cx="732049" cy="693711"/>
            <a:chOff x="5165888" y="215263"/>
            <a:chExt cx="732049" cy="693711"/>
          </a:xfrm>
        </p:grpSpPr>
        <p:sp>
          <p:nvSpPr>
            <p:cNvPr id="16" name="Rounded Rectangle 15">
              <a:hlinkClick r:id="rId8"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rgbClr val="005172"/>
                </a:solidFill>
              </a:endParaRPr>
            </a:p>
          </p:txBody>
        </p:sp>
        <p:pic>
          <p:nvPicPr>
            <p:cNvPr id="17" name="Picture 9" descr="Image result for home button no background">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ounded Rectangle 17">
            <a:hlinkClick r:id="rId10"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GB" sz="1000" b="1" dirty="0" smtClean="0">
                <a:solidFill>
                  <a:srgbClr val="FFFF00"/>
                </a:solidFill>
              </a:rPr>
              <a:t>Examples</a:t>
            </a:r>
            <a:endParaRPr lang="en-GB" sz="1000" b="1" dirty="0" smtClean="0">
              <a:solidFill>
                <a:srgbClr val="FFFF00"/>
              </a:solidFill>
            </a:endParaRPr>
          </a:p>
        </p:txBody>
      </p:sp>
      <p:sp>
        <p:nvSpPr>
          <p:cNvPr id="19" name="Rounded Rectangle 18">
            <a:hlinkClick r:id="rId11"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GB" sz="1000" b="1" dirty="0" smtClean="0">
                <a:solidFill>
                  <a:srgbClr val="FFFF00"/>
                </a:solidFill>
              </a:rPr>
              <a:t>Planned applications</a:t>
            </a:r>
            <a:endParaRPr lang="en-GB" sz="1000" b="1" dirty="0" smtClean="0">
              <a:solidFill>
                <a:srgbClr val="FFFF00"/>
              </a:solidFill>
            </a:endParaRPr>
          </a:p>
        </p:txBody>
      </p:sp>
      <p:sp>
        <p:nvSpPr>
          <p:cNvPr id="20" name="Rectangle 19"/>
          <p:cNvSpPr/>
          <p:nvPr/>
        </p:nvSpPr>
        <p:spPr>
          <a:xfrm>
            <a:off x="304186" y="1450162"/>
            <a:ext cx="8611214" cy="46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rgbClr val="005172"/>
              </a:solidFill>
            </a:endParaRPr>
          </a:p>
        </p:txBody>
      </p:sp>
      <p:sp>
        <p:nvSpPr>
          <p:cNvPr id="21" name="Rectangle 20"/>
          <p:cNvSpPr/>
          <p:nvPr/>
        </p:nvSpPr>
        <p:spPr>
          <a:xfrm>
            <a:off x="525072" y="1483229"/>
            <a:ext cx="8169442" cy="369332"/>
          </a:xfrm>
          <a:prstGeom prst="rect">
            <a:avLst/>
          </a:prstGeom>
        </p:spPr>
        <p:txBody>
          <a:bodyPr wrap="square">
            <a:spAutoFit/>
          </a:bodyPr>
          <a:lstStyle/>
          <a:p>
            <a:pPr algn="ctr"/>
            <a:r>
              <a:rPr lang="en-GB" b="1" u="sng" dirty="0" smtClean="0">
                <a:solidFill>
                  <a:srgbClr val="005172"/>
                </a:solidFill>
              </a:rPr>
              <a:t>Simple linear regression model written in C with uncertain scalar parameters</a:t>
            </a:r>
            <a:endParaRPr lang="en-GB" b="1" u="sng" dirty="0">
              <a:solidFill>
                <a:srgbClr val="005172"/>
              </a:solidFill>
            </a:endParaRPr>
          </a:p>
        </p:txBody>
      </p:sp>
      <p:sp>
        <p:nvSpPr>
          <p:cNvPr id="6" name="TextBox 5"/>
          <p:cNvSpPr txBox="1"/>
          <p:nvPr/>
        </p:nvSpPr>
        <p:spPr>
          <a:xfrm>
            <a:off x="452880" y="1847318"/>
            <a:ext cx="4450898" cy="861774"/>
          </a:xfrm>
          <a:prstGeom prst="rect">
            <a:avLst/>
          </a:prstGeom>
          <a:noFill/>
        </p:spPr>
        <p:txBody>
          <a:bodyPr wrap="square" rtlCol="0">
            <a:spAutoFit/>
          </a:bodyPr>
          <a:lstStyle/>
          <a:p>
            <a:pPr>
              <a:lnSpc>
                <a:spcPts val="1200"/>
              </a:lnSpc>
            </a:pPr>
            <a:r>
              <a:rPr lang="en-GB" sz="1000" dirty="0" smtClean="0">
                <a:solidFill>
                  <a:srgbClr val="005172"/>
                </a:solidFill>
                <a:latin typeface="Verdana" pitchFamily="34" charset="0"/>
              </a:rPr>
              <a:t>Spatial (or other) inputs to the models are often stored in ASCII files. In that case, when using external models in R we need code to:</a:t>
            </a:r>
          </a:p>
          <a:p>
            <a:pPr marL="228600" indent="-228600">
              <a:lnSpc>
                <a:spcPts val="1200"/>
              </a:lnSpc>
              <a:spcBef>
                <a:spcPts val="0"/>
              </a:spcBef>
              <a:buFontTx/>
              <a:buAutoNum type="arabicPeriod"/>
            </a:pPr>
            <a:r>
              <a:rPr lang="en-GB" sz="1000" dirty="0" smtClean="0">
                <a:solidFill>
                  <a:srgbClr val="005172"/>
                </a:solidFill>
                <a:latin typeface="Verdana" pitchFamily="34" charset="0"/>
              </a:rPr>
              <a:t>Modify ASCII input file.</a:t>
            </a:r>
          </a:p>
          <a:p>
            <a:pPr marL="228600" indent="-228600">
              <a:lnSpc>
                <a:spcPts val="1200"/>
              </a:lnSpc>
              <a:spcBef>
                <a:spcPts val="0"/>
              </a:spcBef>
              <a:buFontTx/>
              <a:buAutoNum type="arabicPeriod"/>
            </a:pPr>
            <a:r>
              <a:rPr lang="en-GB" sz="1000" b="1" dirty="0" smtClean="0">
                <a:solidFill>
                  <a:srgbClr val="005172"/>
                </a:solidFill>
                <a:latin typeface="Verdana" pitchFamily="34" charset="0"/>
              </a:rPr>
              <a:t>Run the external model.</a:t>
            </a:r>
            <a:endParaRPr lang="en-GB" sz="1000" b="1" dirty="0" smtClean="0">
              <a:solidFill>
                <a:srgbClr val="005172"/>
              </a:solidFill>
              <a:latin typeface="Verdana" pitchFamily="34" charset="0"/>
            </a:endParaRPr>
          </a:p>
        </p:txBody>
      </p:sp>
      <p:sp>
        <p:nvSpPr>
          <p:cNvPr id="7" name="Rectangle 6"/>
          <p:cNvSpPr/>
          <p:nvPr/>
        </p:nvSpPr>
        <p:spPr>
          <a:xfrm>
            <a:off x="370037" y="5685657"/>
            <a:ext cx="216576"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rgbClr val="005172"/>
              </a:solidFill>
            </a:endParaRPr>
          </a:p>
        </p:txBody>
      </p:sp>
      <p:sp>
        <p:nvSpPr>
          <p:cNvPr id="27" name="Right Arrow 26">
            <a:hlinkClick r:id="rId12" action="ppaction://hlinksldjump"/>
          </p:cNvPr>
          <p:cNvSpPr/>
          <p:nvPr/>
        </p:nvSpPr>
        <p:spPr>
          <a:xfrm>
            <a:off x="5796446" y="6161532"/>
            <a:ext cx="810348" cy="664100"/>
          </a:xfrm>
          <a:prstGeom prst="rightArrow">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1400" dirty="0" smtClean="0">
                <a:solidFill>
                  <a:schemeClr val="bg1"/>
                </a:solidFill>
              </a:rPr>
              <a:t>2</a:t>
            </a:r>
            <a:endParaRPr lang="en-GB" sz="1400" dirty="0" smtClean="0">
              <a:solidFill>
                <a:schemeClr val="bg1"/>
              </a:solidFill>
            </a:endParaRPr>
          </a:p>
        </p:txBody>
      </p:sp>
      <p:sp>
        <p:nvSpPr>
          <p:cNvPr id="28" name="Left Arrow 27">
            <a:hlinkClick r:id="rId7" action="ppaction://hlinksldjump"/>
          </p:cNvPr>
          <p:cNvSpPr/>
          <p:nvPr/>
        </p:nvSpPr>
        <p:spPr>
          <a:xfrm>
            <a:off x="4903778" y="6173564"/>
            <a:ext cx="797612" cy="664100"/>
          </a:xfrm>
          <a:prstGeom prst="leftArrow">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1400" dirty="0" smtClean="0">
                <a:solidFill>
                  <a:schemeClr val="bg1"/>
                </a:solidFill>
              </a:rPr>
              <a:t>1</a:t>
            </a:r>
            <a:endParaRPr lang="en-GB" sz="1400" dirty="0" smtClean="0">
              <a:solidFill>
                <a:schemeClr val="bg1"/>
              </a:solidFill>
            </a:endParaRPr>
          </a:p>
        </p:txBody>
      </p:sp>
      <p:pic>
        <p:nvPicPr>
          <p:cNvPr id="512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75" y="3062162"/>
            <a:ext cx="4632307" cy="31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2175" y="3432255"/>
            <a:ext cx="3475899" cy="27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26431" y="2709092"/>
            <a:ext cx="2709396" cy="302712"/>
          </a:xfrm>
          <a:prstGeom prst="rect">
            <a:avLst/>
          </a:prstGeom>
          <a:noFill/>
        </p:spPr>
        <p:txBody>
          <a:bodyPr wrap="none" rtlCol="0">
            <a:spAutoFit/>
          </a:bodyPr>
          <a:lstStyle/>
          <a:p>
            <a:pPr>
              <a:lnSpc>
                <a:spcPts val="1800"/>
              </a:lnSpc>
            </a:pPr>
            <a:r>
              <a:rPr lang="pl-PL" sz="1400" b="1" dirty="0" smtClean="0">
                <a:solidFill>
                  <a:schemeClr val="accent6"/>
                </a:solidFill>
                <a:latin typeface="Verdana" pitchFamily="34" charset="0"/>
              </a:rPr>
              <a:t>Running external models</a:t>
            </a:r>
            <a:endParaRPr lang="en-GB" sz="1400" b="1" dirty="0" err="1" smtClean="0">
              <a:solidFill>
                <a:schemeClr val="accent6"/>
              </a:solidFill>
              <a:latin typeface="Verdana" pitchFamily="34" charset="0"/>
            </a:endParaRPr>
          </a:p>
        </p:txBody>
      </p:sp>
      <p:pic>
        <p:nvPicPr>
          <p:cNvPr id="5125"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037" y="3790163"/>
            <a:ext cx="4533742" cy="191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231" y="5707795"/>
            <a:ext cx="3179278" cy="191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3513221" y="5707041"/>
            <a:ext cx="1390558" cy="1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rgbClr val="005172"/>
              </a:solidFill>
            </a:endParaRPr>
          </a:p>
        </p:txBody>
      </p:sp>
      <p:sp>
        <p:nvSpPr>
          <p:cNvPr id="8" name="Rectangle 7"/>
          <p:cNvSpPr/>
          <p:nvPr/>
        </p:nvSpPr>
        <p:spPr>
          <a:xfrm>
            <a:off x="5291272" y="1832149"/>
            <a:ext cx="3655995" cy="1066959"/>
          </a:xfrm>
          <a:prstGeom prst="rect">
            <a:avLst/>
          </a:prstGeom>
        </p:spPr>
        <p:txBody>
          <a:bodyPr wrap="square">
            <a:spAutoFit/>
          </a:bodyPr>
          <a:lstStyle/>
          <a:p>
            <a:r>
              <a:rPr lang="en-GB" sz="1000" dirty="0">
                <a:latin typeface="+mj-lt"/>
              </a:rPr>
              <a:t>To perform the uncertainty propagation analysis we need to derive multiple realizations of the model output in steps as follows:</a:t>
            </a:r>
          </a:p>
          <a:p>
            <a:r>
              <a:rPr lang="pl-PL" sz="1000" dirty="0" smtClean="0">
                <a:latin typeface="+mj-lt"/>
              </a:rPr>
              <a:t>1. </a:t>
            </a:r>
            <a:r>
              <a:rPr lang="en-GB" sz="1000" dirty="0" smtClean="0">
                <a:latin typeface="+mj-lt"/>
              </a:rPr>
              <a:t>Render </a:t>
            </a:r>
            <a:r>
              <a:rPr lang="en-GB" sz="1000" dirty="0">
                <a:latin typeface="+mj-lt"/>
              </a:rPr>
              <a:t>the </a:t>
            </a:r>
            <a:r>
              <a:rPr lang="en-GB" sz="1000" dirty="0" smtClean="0">
                <a:latin typeface="+mj-lt"/>
              </a:rPr>
              <a:t>template</a:t>
            </a:r>
            <a:r>
              <a:rPr lang="pl-PL" sz="1000" dirty="0" smtClean="0">
                <a:latin typeface="+mj-lt"/>
              </a:rPr>
              <a:t>, 2. </a:t>
            </a:r>
            <a:r>
              <a:rPr lang="en-GB" sz="1000" dirty="0" smtClean="0">
                <a:latin typeface="+mj-lt"/>
              </a:rPr>
              <a:t>Run </a:t>
            </a:r>
            <a:r>
              <a:rPr lang="en-GB" sz="1000" dirty="0">
                <a:latin typeface="+mj-lt"/>
              </a:rPr>
              <a:t>the </a:t>
            </a:r>
            <a:r>
              <a:rPr lang="en-GB" sz="1000" dirty="0" smtClean="0">
                <a:latin typeface="+mj-lt"/>
              </a:rPr>
              <a:t>model</a:t>
            </a:r>
            <a:r>
              <a:rPr lang="pl-PL" sz="1000" dirty="0" smtClean="0">
                <a:latin typeface="+mj-lt"/>
              </a:rPr>
              <a:t>, </a:t>
            </a:r>
            <a:endParaRPr lang="en-GB" sz="1000" dirty="0">
              <a:latin typeface="+mj-lt"/>
            </a:endParaRPr>
          </a:p>
          <a:p>
            <a:r>
              <a:rPr lang="pl-PL" sz="1000" dirty="0" smtClean="0">
                <a:latin typeface="+mj-lt"/>
              </a:rPr>
              <a:t>3. </a:t>
            </a:r>
            <a:r>
              <a:rPr lang="en-GB" sz="1000" dirty="0" smtClean="0">
                <a:latin typeface="+mj-lt"/>
              </a:rPr>
              <a:t>Read </a:t>
            </a:r>
            <a:r>
              <a:rPr lang="en-GB" sz="1000" dirty="0">
                <a:latin typeface="+mj-lt"/>
              </a:rPr>
              <a:t>the results</a:t>
            </a:r>
            <a:r>
              <a:rPr lang="en-GB" sz="1000" dirty="0" smtClean="0">
                <a:latin typeface="+mj-lt"/>
              </a:rPr>
              <a:t>.</a:t>
            </a:r>
            <a:r>
              <a:rPr lang="pl-PL" sz="1000" dirty="0" smtClean="0">
                <a:latin typeface="+mj-lt"/>
              </a:rPr>
              <a:t> 4. </a:t>
            </a:r>
            <a:r>
              <a:rPr lang="en-GB" sz="1000" dirty="0" smtClean="0">
                <a:latin typeface="+mj-lt"/>
              </a:rPr>
              <a:t>Process </a:t>
            </a:r>
            <a:r>
              <a:rPr lang="en-GB" sz="1000" dirty="0">
                <a:latin typeface="+mj-lt"/>
              </a:rPr>
              <a:t>the results</a:t>
            </a:r>
            <a:r>
              <a:rPr lang="en-GB" sz="1000" dirty="0" smtClean="0">
                <a:latin typeface="+mj-lt"/>
              </a:rPr>
              <a:t>.</a:t>
            </a:r>
            <a:endParaRPr lang="pl-PL" sz="1000" dirty="0" smtClean="0">
              <a:latin typeface="+mj-lt"/>
            </a:endParaRPr>
          </a:p>
          <a:p>
            <a:pPr>
              <a:lnSpc>
                <a:spcPts val="1600"/>
              </a:lnSpc>
            </a:pPr>
            <a:r>
              <a:rPr lang="pl-PL" sz="1000" dirty="0" smtClean="0">
                <a:latin typeface="+mj-lt"/>
              </a:rPr>
              <a:t>For example:</a:t>
            </a:r>
            <a:endParaRPr lang="pl-PL" sz="1000" dirty="0">
              <a:effectLst/>
              <a:latin typeface="+mj-lt"/>
            </a:endParaRPr>
          </a:p>
        </p:txBody>
      </p:sp>
      <p:pic>
        <p:nvPicPr>
          <p:cNvPr id="5127"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02584" y="2881682"/>
            <a:ext cx="3504382" cy="2484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02585" y="5366078"/>
            <a:ext cx="2757944" cy="58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60528" y="5364204"/>
            <a:ext cx="381494" cy="58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8448721" y="5366077"/>
            <a:ext cx="358245" cy="583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rgbClr val="005172"/>
              </a:solidFill>
            </a:endParaRPr>
          </a:p>
        </p:txBody>
      </p:sp>
    </p:spTree>
    <p:extLst>
      <p:ext uri="{BB962C8B-B14F-4D97-AF65-F5344CB8AC3E}">
        <p14:creationId xmlns:p14="http://schemas.microsoft.com/office/powerpoint/2010/main" val="685341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04186" y="1394952"/>
            <a:ext cx="8611214" cy="46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857502"/>
          </a:xfrm>
          <a:ln>
            <a:noFill/>
          </a:ln>
        </p:spPr>
        <p:txBody>
          <a:bodyPr/>
          <a:lstStyle/>
          <a:p>
            <a:r>
              <a:rPr lang="en-GB" sz="4000" b="1" dirty="0" smtClean="0">
                <a:solidFill>
                  <a:srgbClr val="0070C0"/>
                </a:solidFill>
                <a:latin typeface="Calibri" panose="020F0502020204030204" pitchFamily="34" charset="0"/>
              </a:rPr>
              <a:t>Planned applications</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15</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7" name="Rectangle 6"/>
          <p:cNvSpPr/>
          <p:nvPr/>
        </p:nvSpPr>
        <p:spPr>
          <a:xfrm>
            <a:off x="288681" y="1476732"/>
            <a:ext cx="4133850" cy="1015663"/>
          </a:xfrm>
          <a:prstGeom prst="rect">
            <a:avLst/>
          </a:prstGeom>
        </p:spPr>
        <p:txBody>
          <a:bodyPr wrap="square">
            <a:spAutoFit/>
          </a:bodyPr>
          <a:lstStyle/>
          <a:p>
            <a:r>
              <a:rPr lang="en-GB" sz="2000" b="1" dirty="0" smtClean="0"/>
              <a:t>Uncertainty propagation analysis with process-based model LandscapeDNDC</a:t>
            </a:r>
            <a:endParaRPr lang="en-GB" sz="2000" b="1" dirty="0"/>
          </a:p>
        </p:txBody>
      </p:sp>
      <p:sp>
        <p:nvSpPr>
          <p:cNvPr id="8" name="Rectangle 7"/>
          <p:cNvSpPr/>
          <p:nvPr/>
        </p:nvSpPr>
        <p:spPr>
          <a:xfrm>
            <a:off x="4803531" y="1476732"/>
            <a:ext cx="4133850" cy="707886"/>
          </a:xfrm>
          <a:prstGeom prst="rect">
            <a:avLst/>
          </a:prstGeom>
        </p:spPr>
        <p:txBody>
          <a:bodyPr wrap="square">
            <a:spAutoFit/>
          </a:bodyPr>
          <a:lstStyle/>
          <a:p>
            <a:r>
              <a:rPr lang="en-GB" sz="2000" b="1" dirty="0"/>
              <a:t>Uncertainty propagation analysis with Metaldehyde Prediction Model</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002" y="2492395"/>
            <a:ext cx="2347335" cy="343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61950" y="5649918"/>
            <a:ext cx="4133850" cy="276999"/>
          </a:xfrm>
          <a:prstGeom prst="rect">
            <a:avLst/>
          </a:prstGeom>
        </p:spPr>
        <p:txBody>
          <a:bodyPr wrap="square">
            <a:spAutoFit/>
          </a:bodyPr>
          <a:lstStyle/>
          <a:p>
            <a:r>
              <a:rPr lang="en-GB" sz="1200" dirty="0" smtClean="0"/>
              <a:t>Haas et. al. (2013)</a:t>
            </a:r>
            <a:endParaRPr lang="en-GB" sz="1200" dirty="0"/>
          </a:p>
        </p:txBody>
      </p:sp>
      <p:pic>
        <p:nvPicPr>
          <p:cNvPr id="11" name="Picture 2" descr="C:\Users\idp13asa\Google Drive\RTAM\Conferences\EGU\Poster\Pictures\RR modelling nb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0803" y="2483169"/>
            <a:ext cx="1863881" cy="134512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6010688" y="3884684"/>
            <a:ext cx="3348848" cy="2023541"/>
            <a:chOff x="683568" y="3933056"/>
            <a:chExt cx="4775390" cy="2901080"/>
          </a:xfrm>
        </p:grpSpPr>
        <p:grpSp>
          <p:nvGrpSpPr>
            <p:cNvPr id="13" name="Group 12"/>
            <p:cNvGrpSpPr/>
            <p:nvPr/>
          </p:nvGrpSpPr>
          <p:grpSpPr>
            <a:xfrm>
              <a:off x="683568" y="3933056"/>
              <a:ext cx="4775390" cy="2901080"/>
              <a:chOff x="683568" y="3933056"/>
              <a:chExt cx="4775390" cy="2901080"/>
            </a:xfrm>
          </p:grpSpPr>
          <p:pic>
            <p:nvPicPr>
              <p:cNvPr id="16" name="Picture 4" descr="C:\Users\idp13asa\Google Drive\RTAM\Conferences\EGU\Riskmap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3933056"/>
                <a:ext cx="3237646" cy="2843182"/>
              </a:xfrm>
              <a:prstGeom prst="rect">
                <a:avLst/>
              </a:prstGeom>
              <a:noFill/>
              <a:extLst>
                <a:ext uri="{909E8E84-426E-40DD-AFC4-6F175D3DCCD1}">
                  <a14:hiddenFill xmlns:a14="http://schemas.microsoft.com/office/drawing/2010/main">
                    <a:solidFill>
                      <a:srgbClr val="FFFFFF"/>
                    </a:solidFill>
                  </a14:hiddenFill>
                </a:ext>
              </a:extLst>
            </p:spPr>
          </p:pic>
          <p:sp>
            <p:nvSpPr>
              <p:cNvPr id="17" name="5-Point Star 16"/>
              <p:cNvSpPr/>
              <p:nvPr/>
            </p:nvSpPr>
            <p:spPr>
              <a:xfrm>
                <a:off x="3203848" y="6411525"/>
                <a:ext cx="144016" cy="144016"/>
              </a:xfrm>
              <a:prstGeom prst="star5">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15959" y="6020197"/>
                <a:ext cx="1209441" cy="308875"/>
              </a:xfrm>
              <a:prstGeom prst="rect">
                <a:avLst/>
              </a:prstGeom>
              <a:noFill/>
            </p:spPr>
            <p:txBody>
              <a:bodyPr wrap="square" rtlCol="0">
                <a:spAutoFit/>
              </a:bodyPr>
              <a:lstStyle/>
              <a:p>
                <a:r>
                  <a:rPr lang="en-US" sz="800" dirty="0" smtClean="0"/>
                  <a:t>River</a:t>
                </a:r>
                <a:endParaRPr lang="en-US" sz="800" dirty="0"/>
              </a:p>
            </p:txBody>
          </p:sp>
          <p:sp>
            <p:nvSpPr>
              <p:cNvPr id="19" name="TextBox 18"/>
              <p:cNvSpPr txBox="1"/>
              <p:nvPr/>
            </p:nvSpPr>
            <p:spPr>
              <a:xfrm>
                <a:off x="3720500" y="6194326"/>
                <a:ext cx="1738458" cy="308875"/>
              </a:xfrm>
              <a:prstGeom prst="rect">
                <a:avLst/>
              </a:prstGeom>
              <a:noFill/>
            </p:spPr>
            <p:txBody>
              <a:bodyPr wrap="square" rtlCol="0">
                <a:spAutoFit/>
              </a:bodyPr>
              <a:lstStyle/>
              <a:p>
                <a:r>
                  <a:rPr lang="en-US" sz="800" dirty="0" smtClean="0"/>
                  <a:t>High risk areas</a:t>
                </a:r>
                <a:endParaRPr lang="en-US" sz="800" dirty="0"/>
              </a:p>
            </p:txBody>
          </p:sp>
          <p:sp>
            <p:nvSpPr>
              <p:cNvPr id="20" name="TextBox 19"/>
              <p:cNvSpPr txBox="1"/>
              <p:nvPr/>
            </p:nvSpPr>
            <p:spPr>
              <a:xfrm>
                <a:off x="3715959" y="6348763"/>
                <a:ext cx="1313019" cy="485373"/>
              </a:xfrm>
              <a:prstGeom prst="rect">
                <a:avLst/>
              </a:prstGeom>
              <a:noFill/>
            </p:spPr>
            <p:txBody>
              <a:bodyPr wrap="square" rtlCol="0">
                <a:spAutoFit/>
              </a:bodyPr>
              <a:lstStyle/>
              <a:p>
                <a:r>
                  <a:rPr lang="en-US" sz="800" dirty="0" smtClean="0"/>
                  <a:t>Auto-sampler locations</a:t>
                </a:r>
                <a:endParaRPr lang="en-US" sz="800" dirty="0"/>
              </a:p>
            </p:txBody>
          </p:sp>
        </p:grpSp>
        <p:sp>
          <p:nvSpPr>
            <p:cNvPr id="14" name="5-Point Star 13"/>
            <p:cNvSpPr/>
            <p:nvPr/>
          </p:nvSpPr>
          <p:spPr>
            <a:xfrm>
              <a:off x="683568" y="4868354"/>
              <a:ext cx="216024" cy="216830"/>
            </a:xfrm>
            <a:prstGeom prst="star5">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1371551" y="4437112"/>
              <a:ext cx="216024" cy="216830"/>
            </a:xfrm>
            <a:prstGeom prst="star5">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6737617" y="3585300"/>
            <a:ext cx="840294" cy="307777"/>
          </a:xfrm>
          <a:prstGeom prst="rect">
            <a:avLst/>
          </a:prstGeom>
        </p:spPr>
        <p:txBody>
          <a:bodyPr wrap="none">
            <a:spAutoFit/>
          </a:bodyPr>
          <a:lstStyle/>
          <a:p>
            <a:pPr algn="ctr"/>
            <a:r>
              <a:rPr lang="en-GB" sz="1400" dirty="0" smtClean="0"/>
              <a:t>Risk map</a:t>
            </a:r>
            <a:endParaRPr lang="en-GB" sz="1400" dirty="0"/>
          </a:p>
        </p:txBody>
      </p:sp>
      <p:sp>
        <p:nvSpPr>
          <p:cNvPr id="22" name="Rectangle 21"/>
          <p:cNvSpPr/>
          <p:nvPr/>
        </p:nvSpPr>
        <p:spPr>
          <a:xfrm>
            <a:off x="5087325" y="2406892"/>
            <a:ext cx="1519134" cy="307777"/>
          </a:xfrm>
          <a:prstGeom prst="rect">
            <a:avLst/>
          </a:prstGeom>
        </p:spPr>
        <p:txBody>
          <a:bodyPr wrap="none">
            <a:spAutoFit/>
          </a:bodyPr>
          <a:lstStyle/>
          <a:p>
            <a:pPr algn="ctr"/>
            <a:r>
              <a:rPr lang="en-GB" sz="1400" dirty="0"/>
              <a:t>Radar rainfall </a:t>
            </a:r>
            <a:r>
              <a:rPr lang="en-GB" sz="1400" dirty="0" smtClean="0"/>
              <a:t>data</a:t>
            </a:r>
            <a:endParaRPr lang="en-GB" sz="1400" dirty="0"/>
          </a:p>
        </p:txBody>
      </p:sp>
      <p:sp>
        <p:nvSpPr>
          <p:cNvPr id="23" name="Rounded Rectangle 22"/>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24" name="Group 23"/>
          <p:cNvGrpSpPr/>
          <p:nvPr/>
        </p:nvGrpSpPr>
        <p:grpSpPr>
          <a:xfrm>
            <a:off x="5935645" y="217886"/>
            <a:ext cx="2124883" cy="420956"/>
            <a:chOff x="-2562225" y="1146174"/>
            <a:chExt cx="2124883" cy="420956"/>
          </a:xfrm>
        </p:grpSpPr>
        <p:sp>
          <p:nvSpPr>
            <p:cNvPr id="25" name="Rounded Rectangle 24">
              <a:hlinkClick r:id="rId7"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26" name="Rounded Rectangle 25">
              <a:hlinkClick r:id="rId8"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29" name="Group 28"/>
          <p:cNvGrpSpPr/>
          <p:nvPr/>
        </p:nvGrpSpPr>
        <p:grpSpPr>
          <a:xfrm>
            <a:off x="5165888" y="215263"/>
            <a:ext cx="732049" cy="693711"/>
            <a:chOff x="5165888" y="215263"/>
            <a:chExt cx="732049" cy="693711"/>
          </a:xfrm>
        </p:grpSpPr>
        <p:sp>
          <p:nvSpPr>
            <p:cNvPr id="30" name="Rounded Rectangle 29">
              <a:hlinkClick r:id="rId9"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31" name="Picture 9" descr="Image result for home button no background">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Rounded Rectangle 31">
            <a:hlinkClick r:id="rId11"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33" name="Rounded Rectangle 32">
            <a:hlinkClick r:id="rId12"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579013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857502"/>
          </a:xfrm>
          <a:ln>
            <a:noFill/>
          </a:ln>
        </p:spPr>
        <p:txBody>
          <a:bodyPr/>
          <a:lstStyle/>
          <a:p>
            <a:r>
              <a:rPr lang="en-GB" sz="4000" b="1" dirty="0" err="1" smtClean="0">
                <a:solidFill>
                  <a:srgbClr val="0070C0"/>
                </a:solidFill>
                <a:latin typeface="Calibri" panose="020F0502020204030204" pitchFamily="34" charset="0"/>
              </a:rPr>
              <a:t>Acknowledments</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16</a:t>
            </a:fld>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 name="TextBox 4"/>
          <p:cNvSpPr txBox="1"/>
          <p:nvPr/>
        </p:nvSpPr>
        <p:spPr>
          <a:xfrm>
            <a:off x="2265903" y="1076289"/>
            <a:ext cx="4435638" cy="2862322"/>
          </a:xfrm>
          <a:prstGeom prst="rect">
            <a:avLst/>
          </a:prstGeom>
          <a:noFill/>
        </p:spPr>
        <p:txBody>
          <a:bodyPr wrap="none" rtlCol="0">
            <a:spAutoFit/>
          </a:bodyPr>
          <a:lstStyle/>
          <a:p>
            <a:pPr algn="ctr"/>
            <a:r>
              <a:rPr lang="en-GB" sz="3000" dirty="0" smtClean="0"/>
              <a:t>Damiano Luzzi</a:t>
            </a:r>
          </a:p>
          <a:p>
            <a:pPr algn="ctr"/>
            <a:r>
              <a:rPr lang="en-GB" sz="3000" dirty="0" smtClean="0"/>
              <a:t>Stefan van Dam</a:t>
            </a:r>
          </a:p>
          <a:p>
            <a:pPr algn="ctr"/>
            <a:r>
              <a:rPr lang="en-GB" sz="3000" dirty="0" smtClean="0"/>
              <a:t>Sytze de Bruin</a:t>
            </a:r>
          </a:p>
          <a:p>
            <a:pPr algn="ctr"/>
            <a:r>
              <a:rPr lang="en-GB" sz="3000" dirty="0" smtClean="0"/>
              <a:t>Dennis Walvoort</a:t>
            </a:r>
          </a:p>
          <a:p>
            <a:pPr algn="ctr"/>
            <a:r>
              <a:rPr lang="en-GB" sz="3000" dirty="0" smtClean="0"/>
              <a:t>QUICS fellows and partners</a:t>
            </a:r>
          </a:p>
          <a:p>
            <a:pPr algn="ctr"/>
            <a:r>
              <a:rPr lang="en-GB" sz="3000" dirty="0" smtClean="0"/>
              <a:t>EU funding</a:t>
            </a:r>
          </a:p>
        </p:txBody>
      </p:sp>
      <p:grpSp>
        <p:nvGrpSpPr>
          <p:cNvPr id="6" name="Group 5"/>
          <p:cNvGrpSpPr/>
          <p:nvPr/>
        </p:nvGrpSpPr>
        <p:grpSpPr>
          <a:xfrm>
            <a:off x="1422400" y="4044590"/>
            <a:ext cx="6545262" cy="2102967"/>
            <a:chOff x="1422400" y="4044590"/>
            <a:chExt cx="6545262" cy="2102967"/>
          </a:xfrm>
        </p:grpSpPr>
        <p:grpSp>
          <p:nvGrpSpPr>
            <p:cNvPr id="7" name="Group 6"/>
            <p:cNvGrpSpPr/>
            <p:nvPr/>
          </p:nvGrpSpPr>
          <p:grpSpPr>
            <a:xfrm>
              <a:off x="1422400" y="4044590"/>
              <a:ext cx="6545262" cy="2102967"/>
              <a:chOff x="957937" y="4044590"/>
              <a:chExt cx="6545262" cy="2102967"/>
            </a:xfrm>
          </p:grpSpPr>
          <p:pic>
            <p:nvPicPr>
              <p:cNvPr id="9" name="Picture 2" descr="http://www.honorgracecelebrate.com/wp-content/uploads/2014/12/thank-yo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37" y="4044590"/>
                <a:ext cx="6545262" cy="21029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44922" y="4044590"/>
                <a:ext cx="5283198" cy="2102967"/>
              </a:xfrm>
              <a:prstGeom prst="rect">
                <a:avLst/>
              </a:prstGeom>
              <a:solidFill>
                <a:schemeClr val="accent6">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11" name="Picture 2" descr="https://avatars1.githubusercontent.com/u/14015380?v=3&amp;s=46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5646" y="4335206"/>
                <a:ext cx="1521734" cy="1521734"/>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3580560" y="4242010"/>
              <a:ext cx="4112023" cy="1708160"/>
            </a:xfrm>
            <a:prstGeom prst="rect">
              <a:avLst/>
            </a:prstGeom>
            <a:noFill/>
          </p:spPr>
          <p:txBody>
            <a:bodyPr wrap="none" rtlCol="0">
              <a:spAutoFit/>
            </a:bodyPr>
            <a:lstStyle/>
            <a:p>
              <a:pPr>
                <a:lnSpc>
                  <a:spcPts val="1800"/>
                </a:lnSpc>
              </a:pPr>
              <a:r>
                <a:rPr lang="en-GB" sz="3400" b="1" dirty="0">
                  <a:solidFill>
                    <a:schemeClr val="bg1"/>
                  </a:solidFill>
                  <a:latin typeface="Arial" panose="020B0604020202020204" pitchFamily="34" charset="0"/>
                  <a:cs typeface="Arial" panose="020B0604020202020204" pitchFamily="34" charset="0"/>
                  <a:hlinkClick r:id="rId5"/>
                </a:rPr>
                <a:t>https://github.com</a:t>
              </a:r>
              <a:r>
                <a:rPr lang="en-GB" sz="3400" b="1" dirty="0" smtClean="0">
                  <a:solidFill>
                    <a:schemeClr val="bg1"/>
                  </a:solidFill>
                  <a:latin typeface="Arial" panose="020B0604020202020204" pitchFamily="34" charset="0"/>
                  <a:cs typeface="Arial" panose="020B0604020202020204" pitchFamily="34" charset="0"/>
                  <a:hlinkClick r:id="rId5"/>
                </a:rPr>
                <a:t>/</a:t>
              </a:r>
              <a:endParaRPr lang="en-GB" sz="3400" b="1" dirty="0" smtClean="0">
                <a:solidFill>
                  <a:schemeClr val="bg1"/>
                </a:solidFill>
                <a:latin typeface="Arial" panose="020B0604020202020204" pitchFamily="34" charset="0"/>
                <a:cs typeface="Arial" panose="020B0604020202020204" pitchFamily="34" charset="0"/>
              </a:endParaRPr>
            </a:p>
            <a:p>
              <a:pPr>
                <a:lnSpc>
                  <a:spcPts val="1800"/>
                </a:lnSpc>
              </a:pPr>
              <a:endParaRPr lang="en-GB" sz="3400" b="1" dirty="0">
                <a:solidFill>
                  <a:schemeClr val="bg1"/>
                </a:solidFill>
                <a:latin typeface="Arial" panose="020B0604020202020204" pitchFamily="34" charset="0"/>
                <a:cs typeface="Arial" panose="020B0604020202020204" pitchFamily="34" charset="0"/>
              </a:endParaRPr>
            </a:p>
            <a:p>
              <a:pPr>
                <a:lnSpc>
                  <a:spcPts val="1800"/>
                </a:lnSpc>
              </a:pPr>
              <a:endParaRPr lang="en-GB" sz="3400" b="1" dirty="0" smtClean="0">
                <a:solidFill>
                  <a:schemeClr val="bg1"/>
                </a:solidFill>
                <a:latin typeface="Arial" panose="020B0604020202020204" pitchFamily="34" charset="0"/>
                <a:cs typeface="Arial" panose="020B0604020202020204" pitchFamily="34" charset="0"/>
              </a:endParaRPr>
            </a:p>
            <a:p>
              <a:pPr>
                <a:lnSpc>
                  <a:spcPts val="1800"/>
                </a:lnSpc>
              </a:pPr>
              <a:r>
                <a:rPr lang="en-GB" sz="3400" b="1" dirty="0" err="1" smtClean="0">
                  <a:solidFill>
                    <a:schemeClr val="bg1"/>
                  </a:solidFill>
                  <a:latin typeface="Arial" panose="020B0604020202020204" pitchFamily="34" charset="0"/>
                  <a:cs typeface="Arial" panose="020B0604020202020204" pitchFamily="34" charset="0"/>
                </a:rPr>
                <a:t>ksawicka</a:t>
              </a:r>
              <a:endParaRPr lang="en-GB" sz="3400" b="1" dirty="0" smtClean="0">
                <a:solidFill>
                  <a:schemeClr val="bg1"/>
                </a:solidFill>
                <a:latin typeface="Arial" panose="020B0604020202020204" pitchFamily="34" charset="0"/>
                <a:cs typeface="Arial" panose="020B0604020202020204" pitchFamily="34" charset="0"/>
              </a:endParaRPr>
            </a:p>
            <a:p>
              <a:pPr>
                <a:lnSpc>
                  <a:spcPts val="1800"/>
                </a:lnSpc>
              </a:pPr>
              <a:endParaRPr lang="en-GB" sz="3400" b="1" dirty="0">
                <a:solidFill>
                  <a:schemeClr val="bg1"/>
                </a:solidFill>
                <a:latin typeface="Arial" panose="020B0604020202020204" pitchFamily="34" charset="0"/>
                <a:cs typeface="Arial" panose="020B0604020202020204" pitchFamily="34" charset="0"/>
              </a:endParaRPr>
            </a:p>
            <a:p>
              <a:pPr>
                <a:lnSpc>
                  <a:spcPts val="1800"/>
                </a:lnSpc>
              </a:pPr>
              <a:endParaRPr lang="en-GB" sz="3400" b="1" dirty="0" smtClean="0">
                <a:solidFill>
                  <a:schemeClr val="bg1"/>
                </a:solidFill>
                <a:latin typeface="Arial" panose="020B0604020202020204" pitchFamily="34" charset="0"/>
                <a:cs typeface="Arial" panose="020B0604020202020204" pitchFamily="34" charset="0"/>
              </a:endParaRPr>
            </a:p>
            <a:p>
              <a:pPr>
                <a:lnSpc>
                  <a:spcPts val="1800"/>
                </a:lnSpc>
              </a:pPr>
              <a:r>
                <a:rPr lang="en-GB" sz="3400" b="1" dirty="0" smtClean="0">
                  <a:solidFill>
                    <a:schemeClr val="bg1"/>
                  </a:solidFill>
                  <a:latin typeface="Arial" panose="020B0604020202020204" pitchFamily="34" charset="0"/>
                  <a:cs typeface="Arial" panose="020B0604020202020204" pitchFamily="34" charset="0"/>
                </a:rPr>
                <a:t>‘spup’ repository</a:t>
              </a:r>
            </a:p>
          </p:txBody>
        </p:sp>
      </p:grpSp>
      <p:sp>
        <p:nvSpPr>
          <p:cNvPr id="12" name="Rounded Rectangle 11"/>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13" name="Group 12"/>
          <p:cNvGrpSpPr/>
          <p:nvPr/>
        </p:nvGrpSpPr>
        <p:grpSpPr>
          <a:xfrm>
            <a:off x="5935645" y="217886"/>
            <a:ext cx="2124883" cy="420956"/>
            <a:chOff x="-2562225" y="1146174"/>
            <a:chExt cx="2124883" cy="420956"/>
          </a:xfrm>
        </p:grpSpPr>
        <p:sp>
          <p:nvSpPr>
            <p:cNvPr id="14" name="Rounded Rectangle 13">
              <a:hlinkClick r:id="rId6"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15" name="Rounded Rectangle 14">
              <a:hlinkClick r:id="rId7"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18" name="Group 17"/>
          <p:cNvGrpSpPr/>
          <p:nvPr/>
        </p:nvGrpSpPr>
        <p:grpSpPr>
          <a:xfrm>
            <a:off x="5165888" y="215263"/>
            <a:ext cx="732049" cy="693711"/>
            <a:chOff x="5165888" y="215263"/>
            <a:chExt cx="732049" cy="693711"/>
          </a:xfrm>
        </p:grpSpPr>
        <p:sp>
          <p:nvSpPr>
            <p:cNvPr id="19" name="Rounded Rectangle 18">
              <a:hlinkClick r:id="rId8"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20" name="Picture 9" descr="Image result for home button no background">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ounded Rectangle 20">
            <a:hlinkClick r:id="rId10"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22" name="Rounded Rectangle 21">
            <a:hlinkClick r:id="rId11"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339730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021" y="1066800"/>
            <a:ext cx="8527279" cy="34766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60502"/>
            <a:ext cx="8442796" cy="1360267"/>
          </a:xfrm>
          <a:ln>
            <a:noFill/>
          </a:ln>
        </p:spPr>
        <p:txBody>
          <a:bodyPr/>
          <a:lstStyle/>
          <a:p>
            <a:r>
              <a:rPr lang="en-GB" sz="4000" b="1" dirty="0" smtClean="0">
                <a:solidFill>
                  <a:srgbClr val="0070C0"/>
                </a:solidFill>
                <a:latin typeface="Calibri" panose="020F0502020204030204" pitchFamily="34" charset="0"/>
              </a:rPr>
              <a:t>Underlying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methodology</a:t>
            </a:r>
            <a:endParaRPr lang="en-GB" sz="4000" b="1" dirty="0">
              <a:solidFill>
                <a:srgbClr val="0070C0"/>
              </a:solidFill>
              <a:latin typeface="Calibri" panose="020F0502020204030204" pitchFamily="34" charset="0"/>
            </a:endParaRPr>
          </a:p>
        </p:txBody>
      </p:sp>
      <p:sp>
        <p:nvSpPr>
          <p:cNvPr id="49" name="Rectangle 48"/>
          <p:cNvSpPr/>
          <p:nvPr/>
        </p:nvSpPr>
        <p:spPr>
          <a:xfrm>
            <a:off x="812310" y="1053835"/>
            <a:ext cx="4570034" cy="332464"/>
          </a:xfrm>
          <a:prstGeom prst="rect">
            <a:avLst/>
          </a:prstGeom>
        </p:spPr>
        <p:txBody>
          <a:bodyPr wrap="none">
            <a:spAutoFit/>
          </a:bodyPr>
          <a:lstStyle/>
          <a:p>
            <a:pPr fontAlgn="auto">
              <a:lnSpc>
                <a:spcPts val="4200"/>
              </a:lnSpc>
              <a:spcBef>
                <a:spcPts val="0"/>
              </a:spcBef>
              <a:spcAft>
                <a:spcPts val="0"/>
              </a:spcAft>
              <a:buFont typeface="Arial" pitchFamily="34" charset="0"/>
              <a:buNone/>
            </a:pPr>
            <a:r>
              <a:rPr lang="en-GB" sz="3500" b="1" dirty="0" smtClean="0">
                <a:solidFill>
                  <a:prstClr val="black"/>
                </a:solidFill>
                <a:latin typeface="Calibri"/>
              </a:rPr>
              <a:t>Monte Carlo approach principle</a:t>
            </a:r>
            <a:endParaRPr lang="en-GB" sz="3500" b="1" dirty="0">
              <a:solidFill>
                <a:prstClr val="black"/>
              </a:solidFill>
              <a:latin typeface="Calibri"/>
            </a:endParaRPr>
          </a:p>
        </p:txBody>
      </p:sp>
      <p:grpSp>
        <p:nvGrpSpPr>
          <p:cNvPr id="50" name="Group 49"/>
          <p:cNvGrpSpPr/>
          <p:nvPr/>
        </p:nvGrpSpPr>
        <p:grpSpPr>
          <a:xfrm>
            <a:off x="456425" y="1808889"/>
            <a:ext cx="2615079" cy="2652303"/>
            <a:chOff x="475294" y="1730817"/>
            <a:chExt cx="2615079" cy="3251872"/>
          </a:xfrm>
        </p:grpSpPr>
        <p:pic>
          <p:nvPicPr>
            <p:cNvPr id="5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342" y="4001654"/>
              <a:ext cx="876685" cy="981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ijdelijke aanduiding voor tekst 9"/>
            <p:cNvSpPr txBox="1">
              <a:spLocks/>
            </p:cNvSpPr>
            <p:nvPr/>
          </p:nvSpPr>
          <p:spPr>
            <a:xfrm rot="16200000">
              <a:off x="373" y="2205738"/>
              <a:ext cx="1286858" cy="337015"/>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00"/>
                  </a:solidFill>
                  <a:effectLst/>
                  <a:uLnTx/>
                  <a:uFillTx/>
                  <a:latin typeface="Calibri"/>
                  <a:ea typeface="+mn-ea"/>
                  <a:cs typeface="+mn-cs"/>
                </a:rPr>
                <a:t>Variable 1</a:t>
              </a:r>
              <a:endParaRPr kumimoji="0" lang="en-GB" sz="2000" b="0" i="0" u="none" strike="noStrike" kern="1200" cap="none" spc="0" normalizeH="0" baseline="0" noProof="0" dirty="0">
                <a:ln>
                  <a:noFill/>
                </a:ln>
                <a:solidFill>
                  <a:srgbClr val="000000"/>
                </a:solidFill>
                <a:effectLst/>
                <a:uLnTx/>
                <a:uFillTx/>
                <a:latin typeface="Calibri"/>
                <a:ea typeface="+mn-ea"/>
                <a:cs typeface="+mn-cs"/>
              </a:endParaRPr>
            </a:p>
          </p:txBody>
        </p:sp>
        <p:grpSp>
          <p:nvGrpSpPr>
            <p:cNvPr id="53" name="Group 52"/>
            <p:cNvGrpSpPr/>
            <p:nvPr/>
          </p:nvGrpSpPr>
          <p:grpSpPr>
            <a:xfrm>
              <a:off x="2243218" y="2741176"/>
              <a:ext cx="847155" cy="682542"/>
              <a:chOff x="16231164" y="16361832"/>
              <a:chExt cx="1574801" cy="1067285"/>
            </a:xfrm>
          </p:grpSpPr>
          <p:cxnSp>
            <p:nvCxnSpPr>
              <p:cNvPr id="57" name="Straight Arrow Connector 56"/>
              <p:cNvCxnSpPr/>
              <p:nvPr/>
            </p:nvCxnSpPr>
            <p:spPr>
              <a:xfrm>
                <a:off x="16243864" y="17429117"/>
                <a:ext cx="1562101" cy="0"/>
              </a:xfrm>
              <a:prstGeom prst="straightConnector1">
                <a:avLst/>
              </a:prstGeom>
              <a:noFill/>
              <a:ln w="9525" cap="flat" cmpd="sng" algn="ctr">
                <a:solidFill>
                  <a:srgbClr val="4F81BD">
                    <a:shade val="95000"/>
                    <a:satMod val="105000"/>
                  </a:srgbClr>
                </a:solidFill>
                <a:prstDash val="solid"/>
                <a:tailEnd type="arrow"/>
              </a:ln>
              <a:effectLst/>
            </p:spPr>
          </p:cxnSp>
          <p:pic>
            <p:nvPicPr>
              <p:cNvPr id="58"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31164" y="16704727"/>
                <a:ext cx="1332366" cy="709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9" name="Straight Arrow Connector 58"/>
              <p:cNvCxnSpPr/>
              <p:nvPr/>
            </p:nvCxnSpPr>
            <p:spPr>
              <a:xfrm flipV="1">
                <a:off x="16231166" y="16361832"/>
                <a:ext cx="0" cy="1067285"/>
              </a:xfrm>
              <a:prstGeom prst="straightConnector1">
                <a:avLst/>
              </a:prstGeom>
              <a:noFill/>
              <a:ln w="9525" cap="flat" cmpd="sng" algn="ctr">
                <a:solidFill>
                  <a:srgbClr val="4F81BD">
                    <a:shade val="95000"/>
                    <a:satMod val="105000"/>
                  </a:srgbClr>
                </a:solidFill>
                <a:prstDash val="solid"/>
                <a:tailEnd type="arrow"/>
              </a:ln>
              <a:effectLst/>
            </p:spPr>
          </p:cxnSp>
        </p:grpSp>
        <p:pic>
          <p:nvPicPr>
            <p:cNvPr id="5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703" y="2277920"/>
              <a:ext cx="1060450" cy="579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22" descr="https://cnx.org/resources/bc4ee8bd5f7c83f6976993b00f15249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0616" y="1899931"/>
              <a:ext cx="939756" cy="791180"/>
            </a:xfrm>
            <a:prstGeom prst="rect">
              <a:avLst/>
            </a:prstGeom>
            <a:noFill/>
            <a:extLst>
              <a:ext uri="{909E8E84-426E-40DD-AFC4-6F175D3DCCD1}">
                <a14:hiddenFill xmlns:a14="http://schemas.microsoft.com/office/drawing/2010/main">
                  <a:solidFill>
                    <a:srgbClr val="FFFFFF"/>
                  </a:solidFill>
                </a14:hiddenFill>
              </a:ext>
            </a:extLst>
          </p:spPr>
        </p:pic>
        <p:sp>
          <p:nvSpPr>
            <p:cNvPr id="56" name="Tijdelijke aanduiding voor tekst 9"/>
            <p:cNvSpPr txBox="1">
              <a:spLocks/>
            </p:cNvSpPr>
            <p:nvPr/>
          </p:nvSpPr>
          <p:spPr>
            <a:xfrm rot="16200000">
              <a:off x="372" y="4093465"/>
              <a:ext cx="1286859" cy="337015"/>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00"/>
                  </a:solidFill>
                  <a:effectLst/>
                  <a:uLnTx/>
                  <a:uFillTx/>
                  <a:latin typeface="Calibri"/>
                  <a:ea typeface="+mn-ea"/>
                  <a:cs typeface="+mn-cs"/>
                </a:rPr>
                <a:t>Variable 2</a:t>
              </a:r>
              <a:endParaRPr kumimoji="0" lang="en-GB" sz="2000" b="0" i="0" u="none" strike="noStrike" kern="1200" cap="none" spc="0" normalizeH="0" baseline="0" noProof="0" dirty="0">
                <a:ln>
                  <a:noFill/>
                </a:ln>
                <a:solidFill>
                  <a:srgbClr val="000000"/>
                </a:solidFill>
                <a:effectLst/>
                <a:uLnTx/>
                <a:uFillTx/>
                <a:latin typeface="Calibri"/>
                <a:ea typeface="+mn-ea"/>
                <a:cs typeface="+mn-cs"/>
              </a:endParaRPr>
            </a:p>
          </p:txBody>
        </p:sp>
      </p:grpSp>
      <p:grpSp>
        <p:nvGrpSpPr>
          <p:cNvPr id="60" name="Group 59"/>
          <p:cNvGrpSpPr/>
          <p:nvPr/>
        </p:nvGrpSpPr>
        <p:grpSpPr>
          <a:xfrm>
            <a:off x="5316598" y="2728916"/>
            <a:ext cx="2010510" cy="696922"/>
            <a:chOff x="5335467" y="2858822"/>
            <a:chExt cx="2010510" cy="854466"/>
          </a:xfrm>
        </p:grpSpPr>
        <p:sp>
          <p:nvSpPr>
            <p:cNvPr id="61" name="Right Arrow 60"/>
            <p:cNvSpPr/>
            <p:nvPr/>
          </p:nvSpPr>
          <p:spPr>
            <a:xfrm>
              <a:off x="5813126" y="3514508"/>
              <a:ext cx="928641" cy="198780"/>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2" name="Tijdelijke aanduiding voor tekst 9"/>
            <p:cNvSpPr txBox="1">
              <a:spLocks/>
            </p:cNvSpPr>
            <p:nvPr/>
          </p:nvSpPr>
          <p:spPr>
            <a:xfrm>
              <a:off x="5335467" y="2858822"/>
              <a:ext cx="2010510" cy="492444"/>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600" b="1" i="0" u="none" strike="noStrike" kern="1200" cap="none" spc="0" normalizeH="0" baseline="0" noProof="0" dirty="0" smtClean="0">
                  <a:ln>
                    <a:noFill/>
                  </a:ln>
                  <a:solidFill>
                    <a:srgbClr val="000000"/>
                  </a:solidFill>
                  <a:effectLst/>
                  <a:uLnTx/>
                  <a:uFillTx/>
                  <a:latin typeface="Calibri"/>
                  <a:ea typeface="+mn-ea"/>
                  <a:cs typeface="+mn-cs"/>
                </a:rPr>
                <a:t>Model run</a:t>
              </a:r>
              <a:r>
                <a:rPr kumimoji="0" lang="en-GB" sz="1600" b="1" i="0" u="none" strike="noStrike" kern="1200" cap="none" spc="0" normalizeH="0" baseline="0" noProof="0" dirty="0">
                  <a:ln>
                    <a:noFill/>
                  </a:ln>
                  <a:solidFill>
                    <a:srgbClr val="000000"/>
                  </a:solidFill>
                  <a:effectLst/>
                  <a:uLnTx/>
                  <a:uFillTx/>
                  <a:latin typeface="Calibri"/>
                  <a:ea typeface="+mn-ea"/>
                  <a:cs typeface="+mn-cs"/>
                </a:rPr>
                <a:t> </a:t>
              </a:r>
              <a:r>
                <a:rPr kumimoji="0" lang="en-GB" sz="1600" b="1" i="0" u="none" strike="noStrike" kern="1200" cap="none" spc="0" normalizeH="0" baseline="0" noProof="0" dirty="0" smtClean="0">
                  <a:ln>
                    <a:noFill/>
                  </a:ln>
                  <a:solidFill>
                    <a:srgbClr val="000000"/>
                  </a:solidFill>
                  <a:effectLst/>
                  <a:uLnTx/>
                  <a:uFillTx/>
                  <a:latin typeface="Calibri"/>
                  <a:ea typeface="+mn-ea"/>
                  <a:cs typeface="+mn-cs"/>
                </a:rPr>
                <a:t>(e.g. </a:t>
              </a:r>
            </a:p>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600" b="1" i="0" u="none" strike="noStrike" kern="1200" cap="none" spc="0" normalizeH="0" baseline="0" noProof="0" dirty="0" smtClean="0">
                  <a:ln>
                    <a:noFill/>
                  </a:ln>
                  <a:solidFill>
                    <a:srgbClr val="000000"/>
                  </a:solidFill>
                  <a:effectLst/>
                  <a:uLnTx/>
                  <a:uFillTx/>
                  <a:latin typeface="Calibri"/>
                  <a:ea typeface="+mn-ea"/>
                  <a:cs typeface="+mn-cs"/>
                </a:rPr>
                <a:t>Output = Var1 x Var2)</a:t>
              </a:r>
              <a:endParaRPr kumimoji="0" lang="en-GB" sz="1600" b="1" i="0" u="none" strike="noStrike" kern="1200" cap="none" spc="0" normalizeH="0" baseline="0" noProof="0" dirty="0">
                <a:ln>
                  <a:noFill/>
                </a:ln>
                <a:solidFill>
                  <a:srgbClr val="000000"/>
                </a:solidFill>
                <a:effectLst/>
                <a:uLnTx/>
                <a:uFillTx/>
                <a:latin typeface="Calibri"/>
                <a:ea typeface="+mn-ea"/>
                <a:cs typeface="+mn-cs"/>
              </a:endParaRPr>
            </a:p>
          </p:txBody>
        </p:sp>
      </p:grpSp>
      <p:grpSp>
        <p:nvGrpSpPr>
          <p:cNvPr id="68" name="Group 67"/>
          <p:cNvGrpSpPr/>
          <p:nvPr/>
        </p:nvGrpSpPr>
        <p:grpSpPr>
          <a:xfrm>
            <a:off x="7430016" y="2411539"/>
            <a:ext cx="1261024" cy="1821085"/>
            <a:chOff x="7448885" y="2469700"/>
            <a:chExt cx="1261024" cy="2232752"/>
          </a:xfrm>
        </p:grpSpPr>
        <p:pic>
          <p:nvPicPr>
            <p:cNvPr id="69"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8885" y="3214973"/>
              <a:ext cx="1261024" cy="1487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9405" y="2469700"/>
              <a:ext cx="1072781" cy="914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Group 1"/>
          <p:cNvGrpSpPr/>
          <p:nvPr/>
        </p:nvGrpSpPr>
        <p:grpSpPr>
          <a:xfrm>
            <a:off x="3247758" y="2038679"/>
            <a:ext cx="3406901" cy="2257252"/>
            <a:chOff x="3247758" y="2038679"/>
            <a:chExt cx="3406901" cy="2257252"/>
          </a:xfrm>
        </p:grpSpPr>
        <p:grpSp>
          <p:nvGrpSpPr>
            <p:cNvPr id="63" name="Group 62"/>
            <p:cNvGrpSpPr/>
            <p:nvPr/>
          </p:nvGrpSpPr>
          <p:grpSpPr>
            <a:xfrm>
              <a:off x="3247758" y="2269475"/>
              <a:ext cx="937216" cy="2026456"/>
              <a:chOff x="3266627" y="2295521"/>
              <a:chExt cx="937216" cy="2484548"/>
            </a:xfrm>
          </p:grpSpPr>
          <p:sp>
            <p:nvSpPr>
              <p:cNvPr id="64" name="Right Arrow 63"/>
              <p:cNvSpPr/>
              <p:nvPr/>
            </p:nvSpPr>
            <p:spPr>
              <a:xfrm>
                <a:off x="3275202" y="2541332"/>
                <a:ext cx="928641" cy="198780"/>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Tijdelijke aanduiding voor tekst 9"/>
              <p:cNvSpPr txBox="1">
                <a:spLocks/>
              </p:cNvSpPr>
              <p:nvPr/>
            </p:nvSpPr>
            <p:spPr>
              <a:xfrm>
                <a:off x="3355879" y="2295521"/>
                <a:ext cx="847964" cy="246220"/>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600" b="1" i="0" u="none" strike="noStrike" kern="1200" cap="none" spc="0" normalizeH="0" baseline="0" noProof="0" dirty="0" smtClean="0">
                    <a:ln>
                      <a:noFill/>
                    </a:ln>
                    <a:solidFill>
                      <a:srgbClr val="000000"/>
                    </a:solidFill>
                    <a:effectLst/>
                    <a:uLnTx/>
                    <a:uFillTx/>
                    <a:latin typeface="Calibri"/>
                    <a:ea typeface="+mn-ea"/>
                    <a:cs typeface="+mn-cs"/>
                  </a:rPr>
                  <a:t>Sampling</a:t>
                </a:r>
                <a:endParaRPr kumimoji="0" lang="en-GB" sz="1600" b="1" i="0" u="none" strike="noStrike" kern="1200" cap="none" spc="0" normalizeH="0" baseline="0" noProof="0" dirty="0">
                  <a:ln>
                    <a:noFill/>
                  </a:ln>
                  <a:solidFill>
                    <a:srgbClr val="000000"/>
                  </a:solidFill>
                  <a:effectLst/>
                  <a:uLnTx/>
                  <a:uFillTx/>
                  <a:latin typeface="Calibri"/>
                  <a:ea typeface="+mn-ea"/>
                  <a:cs typeface="+mn-cs"/>
                </a:endParaRPr>
              </a:p>
            </p:txBody>
          </p:sp>
          <p:sp>
            <p:nvSpPr>
              <p:cNvPr id="66" name="Right Arrow 65"/>
              <p:cNvSpPr/>
              <p:nvPr/>
            </p:nvSpPr>
            <p:spPr>
              <a:xfrm>
                <a:off x="3266627" y="4581289"/>
                <a:ext cx="928641" cy="198780"/>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Tijdelijke aanduiding voor tekst 9"/>
              <p:cNvSpPr txBox="1">
                <a:spLocks/>
              </p:cNvSpPr>
              <p:nvPr/>
            </p:nvSpPr>
            <p:spPr>
              <a:xfrm>
                <a:off x="3347304" y="4335476"/>
                <a:ext cx="847964" cy="246220"/>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600" b="1" i="0" u="none" strike="noStrike" kern="1200" cap="none" spc="0" normalizeH="0" baseline="0" noProof="0" dirty="0" smtClean="0">
                    <a:ln>
                      <a:noFill/>
                    </a:ln>
                    <a:solidFill>
                      <a:srgbClr val="000000"/>
                    </a:solidFill>
                    <a:effectLst/>
                    <a:uLnTx/>
                    <a:uFillTx/>
                    <a:latin typeface="Calibri"/>
                    <a:ea typeface="+mn-ea"/>
                    <a:cs typeface="+mn-cs"/>
                  </a:rPr>
                  <a:t>Sampling</a:t>
                </a:r>
                <a:endParaRPr kumimoji="0" lang="en-GB" sz="1600" b="1" i="0" u="none" strike="noStrike" kern="1200" cap="none" spc="0" normalizeH="0" baseline="0" noProof="0" dirty="0">
                  <a:ln>
                    <a:noFill/>
                  </a:ln>
                  <a:solidFill>
                    <a:srgbClr val="000000"/>
                  </a:solidFill>
                  <a:effectLst/>
                  <a:uLnTx/>
                  <a:uFillTx/>
                  <a:latin typeface="Calibri"/>
                  <a:ea typeface="+mn-ea"/>
                  <a:cs typeface="+mn-cs"/>
                </a:endParaRPr>
              </a:p>
            </p:txBody>
          </p:sp>
        </p:grpSp>
        <p:grpSp>
          <p:nvGrpSpPr>
            <p:cNvPr id="71" name="Group 70"/>
            <p:cNvGrpSpPr/>
            <p:nvPr/>
          </p:nvGrpSpPr>
          <p:grpSpPr>
            <a:xfrm>
              <a:off x="4464981" y="2038679"/>
              <a:ext cx="2189678" cy="2222777"/>
              <a:chOff x="4483850" y="2012553"/>
              <a:chExt cx="2189678" cy="2725249"/>
            </a:xfrm>
          </p:grpSpPr>
          <p:pic>
            <p:nvPicPr>
              <p:cNvPr id="72"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5908" y="2012553"/>
                <a:ext cx="1072781" cy="914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ijdelijke aanduiding voor tekst 9"/>
              <p:cNvSpPr txBox="1">
                <a:spLocks/>
              </p:cNvSpPr>
              <p:nvPr/>
            </p:nvSpPr>
            <p:spPr>
              <a:xfrm>
                <a:off x="4483850" y="4460803"/>
                <a:ext cx="2189678" cy="276999"/>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pPr>
                <a:r>
                  <a:rPr lang="en-GB" sz="1800" dirty="0">
                    <a:solidFill>
                      <a:srgbClr val="000000"/>
                    </a:solidFill>
                    <a:latin typeface="Calibri"/>
                  </a:rPr>
                  <a:t>c</a:t>
                </a:r>
                <a:r>
                  <a:rPr lang="en-GB" sz="1800" dirty="0" smtClean="0">
                    <a:solidFill>
                      <a:srgbClr val="000000"/>
                    </a:solidFill>
                    <a:latin typeface="Calibri"/>
                  </a:rPr>
                  <a:t>(10, 14, 3, 16, ....)</a:t>
                </a:r>
                <a:endParaRPr lang="en-GB" sz="1800" dirty="0">
                  <a:solidFill>
                    <a:srgbClr val="000000"/>
                  </a:solidFill>
                  <a:latin typeface="Calibri"/>
                </a:endParaRPr>
              </a:p>
            </p:txBody>
          </p:sp>
        </p:grpSp>
      </p:grpSp>
      <p:sp>
        <p:nvSpPr>
          <p:cNvPr id="93" name="Tijdelijke aanduiding voor dianummer 1"/>
          <p:cNvSpPr txBox="1">
            <a:spLocks/>
          </p:cNvSpPr>
          <p:nvPr/>
        </p:nvSpPr>
        <p:spPr>
          <a:xfrm>
            <a:off x="8511822" y="6408000"/>
            <a:ext cx="468000" cy="164250"/>
          </a:xfrm>
          <a:prstGeom prst="rect">
            <a:avLst/>
          </a:prstGeom>
          <a:noFill/>
        </p:spPr>
        <p:txBody>
          <a:bodyPr wrap="square" tIns="0" rIns="36000" bIns="0" rtlCol="0">
            <a:noAutofit/>
          </a:bodyPr>
          <a:lstStyle>
            <a:defPPr>
              <a:defRPr lang="nl-NL"/>
            </a:defPPr>
            <a:lvl1pPr algn="l" rtl="0" fontAlgn="base">
              <a:spcBef>
                <a:spcPct val="0"/>
              </a:spcBef>
              <a:spcAft>
                <a:spcPct val="0"/>
              </a:spcAft>
              <a:defRPr lang="nl-NL" sz="900" kern="1200" smtClean="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lnSpc>
                <a:spcPts val="1200"/>
              </a:lnSpc>
            </a:pPr>
            <a:fld id="{F25965E0-7062-474C-8671-DB3A3CE669B0}" type="slidenum">
              <a:rPr lang="en-GB" smtClean="0"/>
              <a:pPr algn="r">
                <a:lnSpc>
                  <a:spcPts val="1200"/>
                </a:lnSpc>
              </a:pPr>
              <a:t>2</a:t>
            </a:fld>
            <a:endParaRPr lang="en-GB" dirty="0"/>
          </a:p>
        </p:txBody>
      </p:sp>
      <p:sp>
        <p:nvSpPr>
          <p:cNvPr id="112" name="Right Arrow 111"/>
          <p:cNvSpPr/>
          <p:nvPr/>
        </p:nvSpPr>
        <p:spPr>
          <a:xfrm>
            <a:off x="2283705" y="52360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3" name="Right Arrow 112"/>
          <p:cNvSpPr/>
          <p:nvPr/>
        </p:nvSpPr>
        <p:spPr>
          <a:xfrm>
            <a:off x="4502230" y="5230200"/>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4" name="Right Arrow 113"/>
          <p:cNvSpPr/>
          <p:nvPr/>
        </p:nvSpPr>
        <p:spPr>
          <a:xfrm>
            <a:off x="6631126" y="5222937"/>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 name="Rounded Rectangle 2">
            <a:hlinkClick r:id="rId9" action="ppaction://hlinksldjump"/>
          </p:cNvPr>
          <p:cNvSpPr/>
          <p:nvPr/>
        </p:nvSpPr>
        <p:spPr>
          <a:xfrm>
            <a:off x="1233710" y="4921828"/>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75" name="Rounded Rectangle 74">
            <a:hlinkClick r:id="rId10" action="ppaction://hlinksldjump"/>
          </p:cNvPr>
          <p:cNvSpPr/>
          <p:nvPr/>
        </p:nvSpPr>
        <p:spPr>
          <a:xfrm>
            <a:off x="3413610" y="4921827"/>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76" name="Rounded Rectangle 75">
            <a:hlinkClick r:id="rId11" action="ppaction://hlinksldjump"/>
          </p:cNvPr>
          <p:cNvSpPr/>
          <p:nvPr/>
        </p:nvSpPr>
        <p:spPr>
          <a:xfrm>
            <a:off x="5548568" y="4921826"/>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79" name="Rounded Rectangle 78">
            <a:hlinkClick r:id="rId12" action="ppaction://hlinksldjump"/>
          </p:cNvPr>
          <p:cNvSpPr/>
          <p:nvPr/>
        </p:nvSpPr>
        <p:spPr>
          <a:xfrm>
            <a:off x="7628361" y="4352137"/>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80" name="Rounded Rectangle 79">
            <a:hlinkClick r:id="rId12" action="ppaction://hlinksldjump"/>
          </p:cNvPr>
          <p:cNvSpPr/>
          <p:nvPr/>
        </p:nvSpPr>
        <p:spPr>
          <a:xfrm>
            <a:off x="7635869" y="5422562"/>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sp>
        <p:nvSpPr>
          <p:cNvPr id="5" name="Rounded Rectangle 4"/>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7" name="Group 6"/>
          <p:cNvGrpSpPr/>
          <p:nvPr/>
        </p:nvGrpSpPr>
        <p:grpSpPr>
          <a:xfrm>
            <a:off x="5935645" y="217886"/>
            <a:ext cx="2124883" cy="695086"/>
            <a:chOff x="-2562225" y="1146174"/>
            <a:chExt cx="2124883" cy="695086"/>
          </a:xfrm>
        </p:grpSpPr>
        <p:sp>
          <p:nvSpPr>
            <p:cNvPr id="42" name="Rounded Rectangle 41">
              <a:hlinkClick r:id="rId13"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43" name="Rounded Rectangle 42">
              <a:hlinkClick r:id="rId14"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sp>
          <p:nvSpPr>
            <p:cNvPr id="44" name="Rounded Rectangle 43">
              <a:hlinkClick r:id="rId15" action="ppaction://hlinksldjump"/>
            </p:cNvPr>
            <p:cNvSpPr/>
            <p:nvPr/>
          </p:nvSpPr>
          <p:spPr>
            <a:xfrm>
              <a:off x="-2562225" y="1584805"/>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45" name="Rounded Rectangle 44">
              <a:hlinkClick r:id="rId16" action="ppaction://hlinksldjump"/>
            </p:cNvPr>
            <p:cNvSpPr/>
            <p:nvPr/>
          </p:nvSpPr>
          <p:spPr>
            <a:xfrm>
              <a:off x="-1490774" y="1420304"/>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grpSp>
      <p:grpSp>
        <p:nvGrpSpPr>
          <p:cNvPr id="11" name="Group 10"/>
          <p:cNvGrpSpPr/>
          <p:nvPr/>
        </p:nvGrpSpPr>
        <p:grpSpPr>
          <a:xfrm>
            <a:off x="5165888" y="215263"/>
            <a:ext cx="732049" cy="693711"/>
            <a:chOff x="5165888" y="215263"/>
            <a:chExt cx="732049" cy="693711"/>
          </a:xfrm>
        </p:grpSpPr>
        <p:sp>
          <p:nvSpPr>
            <p:cNvPr id="8" name="Rounded Rectangle 7">
              <a:hlinkClick r:id="rId17"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1033" name="Picture 9" descr="Image result for home button no background">
              <a:hlinkClick r:id="rId17" action="ppaction://hlinksldjump"/>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2" descr=" See full-sized im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574954">
            <a:off x="5267497" y="2950308"/>
            <a:ext cx="745638" cy="508609"/>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603315" y="230188"/>
            <a:ext cx="8331123" cy="840125"/>
          </a:xfrm>
          <a:ln>
            <a:noFill/>
          </a:ln>
        </p:spPr>
        <p:txBody>
          <a:bodyPr/>
          <a:lstStyle/>
          <a:p>
            <a:r>
              <a:rPr lang="en-GB" sz="4000" b="1" dirty="0" smtClean="0">
                <a:solidFill>
                  <a:schemeClr val="accent5"/>
                </a:solidFill>
                <a:latin typeface="Calibri"/>
              </a:rPr>
              <a:t>spup</a:t>
            </a:r>
            <a:r>
              <a:rPr lang="pl-PL" sz="3400" b="1" dirty="0" smtClean="0">
                <a:solidFill>
                  <a:srgbClr val="0070C0"/>
                </a:solidFill>
                <a:latin typeface="Calibri"/>
              </a:rPr>
              <a:t> functionality</a:t>
            </a:r>
            <a:endParaRPr lang="en-GB" sz="34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3</a:t>
            </a:fld>
            <a:endParaRPr lang="en-GB"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7" name="TextBox 6"/>
          <p:cNvSpPr txBox="1"/>
          <p:nvPr/>
        </p:nvSpPr>
        <p:spPr>
          <a:xfrm>
            <a:off x="4978702" y="1595573"/>
            <a:ext cx="184731" cy="1015663"/>
          </a:xfrm>
          <a:prstGeom prst="rect">
            <a:avLst/>
          </a:prstGeom>
          <a:noFill/>
        </p:spPr>
        <p:txBody>
          <a:bodyPr wrap="none" rtlCol="0">
            <a:spAutoFit/>
          </a:bodyPr>
          <a:lstStyle/>
          <a:p>
            <a:pPr fontAlgn="auto">
              <a:spcBef>
                <a:spcPts val="0"/>
              </a:spcBef>
              <a:spcAft>
                <a:spcPts val="0"/>
              </a:spcAft>
            </a:pPr>
            <a:endParaRPr lang="en-GB" sz="6000" dirty="0">
              <a:solidFill>
                <a:prstClr val="black"/>
              </a:solidFill>
              <a:latin typeface="Calibri"/>
            </a:endParaRPr>
          </a:p>
        </p:txBody>
      </p:sp>
      <p:sp>
        <p:nvSpPr>
          <p:cNvPr id="49" name="Rectangle 48"/>
          <p:cNvSpPr/>
          <p:nvPr/>
        </p:nvSpPr>
        <p:spPr>
          <a:xfrm>
            <a:off x="609277" y="3650779"/>
            <a:ext cx="1248866" cy="1209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t>Import data and objects and define UM</a:t>
            </a:r>
          </a:p>
        </p:txBody>
      </p:sp>
      <p:sp>
        <p:nvSpPr>
          <p:cNvPr id="51" name="Rectangle 50"/>
          <p:cNvSpPr/>
          <p:nvPr/>
        </p:nvSpPr>
        <p:spPr>
          <a:xfrm>
            <a:off x="5583341" y="3633341"/>
            <a:ext cx="1247089" cy="12154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err="1" smtClean="0"/>
              <a:t>Visuali</a:t>
            </a:r>
            <a:endParaRPr lang="en-GB" sz="1400" b="1" dirty="0" smtClean="0"/>
          </a:p>
          <a:p>
            <a:r>
              <a:rPr lang="en-GB" sz="1400" b="1" dirty="0" err="1" smtClean="0"/>
              <a:t>zation</a:t>
            </a:r>
            <a:r>
              <a:rPr lang="en-GB" sz="1400" b="1" dirty="0" smtClean="0"/>
              <a:t> of results</a:t>
            </a:r>
          </a:p>
        </p:txBody>
      </p:sp>
      <p:sp>
        <p:nvSpPr>
          <p:cNvPr id="54" name="Rectangle 53"/>
          <p:cNvSpPr/>
          <p:nvPr/>
        </p:nvSpPr>
        <p:spPr>
          <a:xfrm>
            <a:off x="3843157" y="3642768"/>
            <a:ext cx="1385447" cy="1231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t>Model call and simulations</a:t>
            </a:r>
            <a:endParaRPr lang="en-GB" sz="1400" b="1" dirty="0"/>
          </a:p>
        </p:txBody>
      </p:sp>
      <p:pic>
        <p:nvPicPr>
          <p:cNvPr id="1026" name="Picture 2" descr=" See full-sized im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130440">
            <a:off x="786648" y="2968602"/>
            <a:ext cx="713626" cy="5097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 See full-sized im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408513">
            <a:off x="2430819" y="2799018"/>
            <a:ext cx="868432" cy="62030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 See full-sized im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836808">
            <a:off x="3962606" y="2854868"/>
            <a:ext cx="745638" cy="508609"/>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2200834" y="3645761"/>
            <a:ext cx="1230516" cy="121406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t>Monte Carlo sampling techniques</a:t>
            </a:r>
          </a:p>
        </p:txBody>
      </p:sp>
      <p:grpSp>
        <p:nvGrpSpPr>
          <p:cNvPr id="6" name="Group 5"/>
          <p:cNvGrpSpPr/>
          <p:nvPr/>
        </p:nvGrpSpPr>
        <p:grpSpPr>
          <a:xfrm>
            <a:off x="784825" y="1121428"/>
            <a:ext cx="5870946" cy="2010892"/>
            <a:chOff x="784825" y="1121428"/>
            <a:chExt cx="5870946" cy="2010892"/>
          </a:xfrm>
        </p:grpSpPr>
        <p:sp>
          <p:nvSpPr>
            <p:cNvPr id="23" name="Right Arrow 22"/>
            <p:cNvSpPr/>
            <p:nvPr/>
          </p:nvSpPr>
          <p:spPr>
            <a:xfrm>
              <a:off x="1834820" y="2005319"/>
              <a:ext cx="423228"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5" name="Right Arrow 24"/>
            <p:cNvSpPr/>
            <p:nvPr/>
          </p:nvSpPr>
          <p:spPr>
            <a:xfrm>
              <a:off x="5115480" y="1992228"/>
              <a:ext cx="416432"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6" name="Rounded Rectangle 25">
              <a:hlinkClick r:id="rId5"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27" name="Rounded Rectangle 26">
              <a:hlinkClick r:id="rId6" action="ppaction://hlinksldjump"/>
            </p:cNvPr>
            <p:cNvSpPr/>
            <p:nvPr/>
          </p:nvSpPr>
          <p:spPr>
            <a:xfrm>
              <a:off x="2416150" y="1679225"/>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28" name="Rounded Rectangle 27">
              <a:hlinkClick r:id="rId7" action="ppaction://hlinksldjump"/>
            </p:cNvPr>
            <p:cNvSpPr/>
            <p:nvPr/>
          </p:nvSpPr>
          <p:spPr>
            <a:xfrm>
              <a:off x="4080932" y="1679225"/>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29" name="Rounded Rectangle 28">
              <a:hlinkClick r:id="rId8" action="ppaction://hlinksldjump"/>
            </p:cNvPr>
            <p:cNvSpPr/>
            <p:nvPr/>
          </p:nvSpPr>
          <p:spPr>
            <a:xfrm>
              <a:off x="5750493" y="1121428"/>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30" name="Rounded Rectangle 29">
              <a:hlinkClick r:id="rId8" action="ppaction://hlinksldjump"/>
            </p:cNvPr>
            <p:cNvSpPr/>
            <p:nvPr/>
          </p:nvSpPr>
          <p:spPr>
            <a:xfrm>
              <a:off x="5758001" y="2191853"/>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sp>
        <p:nvSpPr>
          <p:cNvPr id="42" name="Rounded Rectangle 41"/>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43" name="Group 42"/>
          <p:cNvGrpSpPr/>
          <p:nvPr/>
        </p:nvGrpSpPr>
        <p:grpSpPr>
          <a:xfrm>
            <a:off x="5935645" y="217886"/>
            <a:ext cx="2124883" cy="420956"/>
            <a:chOff x="-2562225" y="1146174"/>
            <a:chExt cx="2124883" cy="420956"/>
          </a:xfrm>
        </p:grpSpPr>
        <p:sp>
          <p:nvSpPr>
            <p:cNvPr id="44" name="Rounded Rectangle 43">
              <a:hlinkClick r:id="rId9"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45" name="Rounded Rectangle 44">
              <a:hlinkClick r:id="rId10"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48" name="Group 47"/>
          <p:cNvGrpSpPr/>
          <p:nvPr/>
        </p:nvGrpSpPr>
        <p:grpSpPr>
          <a:xfrm>
            <a:off x="5165888" y="215263"/>
            <a:ext cx="732049" cy="693711"/>
            <a:chOff x="5165888" y="215263"/>
            <a:chExt cx="732049" cy="693711"/>
          </a:xfrm>
        </p:grpSpPr>
        <p:sp>
          <p:nvSpPr>
            <p:cNvPr id="50" name="Rounded Rectangle 49">
              <a:hlinkClick r:id="rId11"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52" name="Picture 9" descr="Image result for home button no background">
              <a:hlinkClick r:id="rId11" action="ppaction://hlinksldjump"/>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Right Arrow 54"/>
          <p:cNvSpPr/>
          <p:nvPr/>
        </p:nvSpPr>
        <p:spPr>
          <a:xfrm>
            <a:off x="3479798" y="2006107"/>
            <a:ext cx="423228"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Rounded Rectangle 9">
            <a:hlinkClick r:id="rId13" action="ppaction://hlinksldjump"/>
          </p:cNvPr>
          <p:cNvSpPr/>
          <p:nvPr/>
        </p:nvSpPr>
        <p:spPr>
          <a:xfrm>
            <a:off x="7284299" y="1370958"/>
            <a:ext cx="1558911" cy="1504181"/>
          </a:xfrm>
          <a:prstGeom prst="roundRect">
            <a:avLst/>
          </a:prstGeom>
          <a:gradFill>
            <a:gsLst>
              <a:gs pos="0">
                <a:schemeClr val="accent3">
                  <a:lumMod val="25000"/>
                </a:schemeClr>
              </a:gs>
              <a:gs pos="80000">
                <a:schemeClr val="accent6">
                  <a:lumMod val="65000"/>
                  <a:lumOff val="35000"/>
                </a:schemeClr>
              </a:gs>
              <a:gs pos="100000">
                <a:schemeClr val="accent6">
                  <a:lumMod val="50000"/>
                  <a:lumOff val="50000"/>
                </a:schemeClr>
              </a:gs>
            </a:gsLst>
          </a:gradFill>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36000" tIns="216000" rIns="36000" bIns="216000" numCol="1" spcCol="0" rtlCol="0" fromWordArt="0" anchor="ctr" anchorCtr="0" forceAA="0" compatLnSpc="1">
            <a:prstTxWarp prst="textNoShape">
              <a:avLst/>
            </a:prstTxWarp>
            <a:spAutoFit/>
          </a:bodyPr>
          <a:lstStyle/>
          <a:p>
            <a:pPr algn="ctr"/>
            <a:r>
              <a:rPr lang="en-GB" sz="1200" b="1" dirty="0" smtClean="0">
                <a:solidFill>
                  <a:schemeClr val="bg1"/>
                </a:solidFill>
              </a:rPr>
              <a:t>Additional </a:t>
            </a:r>
            <a:r>
              <a:rPr lang="en-GB" sz="1200" b="1" dirty="0" smtClean="0">
                <a:solidFill>
                  <a:schemeClr val="bg1"/>
                </a:solidFill>
              </a:rPr>
              <a:t>functionality</a:t>
            </a:r>
            <a:r>
              <a:rPr lang="pl-PL" sz="1200" b="1" dirty="0" smtClean="0">
                <a:solidFill>
                  <a:schemeClr val="bg1"/>
                </a:solidFill>
              </a:rPr>
              <a:t> for analysis with ‚external’ models</a:t>
            </a:r>
            <a:endParaRPr lang="en-GB" sz="1200" b="1" dirty="0" smtClean="0">
              <a:solidFill>
                <a:schemeClr val="bg1"/>
              </a:solidFill>
            </a:endParaRPr>
          </a:p>
        </p:txBody>
      </p:sp>
      <p:sp>
        <p:nvSpPr>
          <p:cNvPr id="58" name="Rectangle 57"/>
          <p:cNvSpPr/>
          <p:nvPr/>
        </p:nvSpPr>
        <p:spPr>
          <a:xfrm>
            <a:off x="322020" y="5092200"/>
            <a:ext cx="8611214" cy="10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5" name="TextBox 4"/>
          <p:cNvSpPr txBox="1"/>
          <p:nvPr/>
        </p:nvSpPr>
        <p:spPr>
          <a:xfrm>
            <a:off x="464836" y="5284972"/>
            <a:ext cx="6686831" cy="323165"/>
          </a:xfrm>
          <a:prstGeom prst="rect">
            <a:avLst/>
          </a:prstGeom>
          <a:noFill/>
        </p:spPr>
        <p:txBody>
          <a:bodyPr wrap="none" rtlCol="0">
            <a:spAutoFit/>
          </a:bodyPr>
          <a:lstStyle/>
          <a:p>
            <a:pPr marL="285750" indent="-285750">
              <a:lnSpc>
                <a:spcPts val="1800"/>
              </a:lnSpc>
              <a:buFont typeface="Arial" panose="020B0604020202020204" pitchFamily="34" charset="0"/>
              <a:buChar char="•"/>
            </a:pPr>
            <a:r>
              <a:rPr lang="pl-PL" sz="1700" dirty="0" smtClean="0">
                <a:latin typeface="Verdana" pitchFamily="34" charset="0"/>
              </a:rPr>
              <a:t>Imports: gstat, magrittr, mvtnorm, purrr, raster, whisker</a:t>
            </a:r>
            <a:endParaRPr lang="en-GB" sz="1700" dirty="0" err="1" smtClean="0">
              <a:latin typeface="Verdana" pitchFamily="34" charset="0"/>
            </a:endParaRPr>
          </a:p>
        </p:txBody>
      </p:sp>
      <p:sp>
        <p:nvSpPr>
          <p:cNvPr id="36" name="TextBox 35"/>
          <p:cNvSpPr txBox="1"/>
          <p:nvPr/>
        </p:nvSpPr>
        <p:spPr>
          <a:xfrm>
            <a:off x="464836" y="5757948"/>
            <a:ext cx="3801105" cy="323165"/>
          </a:xfrm>
          <a:prstGeom prst="rect">
            <a:avLst/>
          </a:prstGeom>
          <a:noFill/>
        </p:spPr>
        <p:txBody>
          <a:bodyPr wrap="none" rtlCol="0">
            <a:spAutoFit/>
          </a:bodyPr>
          <a:lstStyle/>
          <a:p>
            <a:pPr marL="285750" indent="-285750">
              <a:lnSpc>
                <a:spcPts val="1800"/>
              </a:lnSpc>
              <a:buFont typeface="Arial" panose="020B0604020202020204" pitchFamily="34" charset="0"/>
              <a:buChar char="•"/>
            </a:pPr>
            <a:r>
              <a:rPr lang="pl-PL" sz="1700" dirty="0" smtClean="0">
                <a:latin typeface="Verdana" pitchFamily="34" charset="0"/>
              </a:rPr>
              <a:t>Available on CRAN and GitHub</a:t>
            </a:r>
            <a:endParaRPr lang="en-GB" sz="1700" dirty="0" err="1" smtClean="0">
              <a:latin typeface="Verdana" pitchFamily="34" charset="0"/>
            </a:endParaRPr>
          </a:p>
        </p:txBody>
      </p:sp>
      <p:sp>
        <p:nvSpPr>
          <p:cNvPr id="39" name="Rounded Rectangle 38">
            <a:hlinkClick r:id="rId14"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40" name="Rounded Rectangle 39">
            <a:hlinkClick r:id="rId15"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1008062"/>
          </a:xfrm>
          <a:ln>
            <a:noFill/>
          </a:ln>
        </p:spPr>
        <p:txBody>
          <a:bodyPr/>
          <a:lstStyle/>
          <a:p>
            <a:r>
              <a:rPr lang="en-GB" sz="4000" b="1" dirty="0">
                <a:solidFill>
                  <a:srgbClr val="0070C0"/>
                </a:solidFill>
                <a:latin typeface="Calibri"/>
              </a:rPr>
              <a:t>Defining uncertainty </a:t>
            </a:r>
            <a:r>
              <a:rPr lang="en-GB" sz="4000" b="1" dirty="0" smtClean="0">
                <a:solidFill>
                  <a:srgbClr val="0070C0"/>
                </a:solidFill>
                <a:latin typeface="Calibri"/>
              </a:rPr>
              <a:t/>
            </a:r>
            <a:br>
              <a:rPr lang="en-GB" sz="4000" b="1" dirty="0" smtClean="0">
                <a:solidFill>
                  <a:srgbClr val="0070C0"/>
                </a:solidFill>
                <a:latin typeface="Calibri"/>
              </a:rPr>
            </a:br>
            <a:r>
              <a:rPr lang="en-GB" sz="4000" b="1" dirty="0" smtClean="0">
                <a:solidFill>
                  <a:srgbClr val="0070C0"/>
                </a:solidFill>
                <a:latin typeface="Calibri"/>
              </a:rPr>
              <a:t>model </a:t>
            </a:r>
            <a:r>
              <a:rPr lang="en-GB" sz="4000" b="1" dirty="0">
                <a:solidFill>
                  <a:srgbClr val="0070C0"/>
                </a:solidFill>
                <a:latin typeface="Calibri"/>
              </a:rPr>
              <a:t>(UM)</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4</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3" name="Right Arrow 52"/>
          <p:cNvSpPr/>
          <p:nvPr/>
        </p:nvSpPr>
        <p:spPr>
          <a:xfrm>
            <a:off x="2136828" y="2040265"/>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4" name="Right Arrow 53"/>
          <p:cNvSpPr/>
          <p:nvPr/>
        </p:nvSpPr>
        <p:spPr>
          <a:xfrm>
            <a:off x="4355353" y="2034437"/>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5" name="Right Arrow 54"/>
          <p:cNvSpPr/>
          <p:nvPr/>
        </p:nvSpPr>
        <p:spPr>
          <a:xfrm>
            <a:off x="6484249" y="2027174"/>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6" name="Rounded Rectangle 55"/>
          <p:cNvSpPr/>
          <p:nvPr/>
        </p:nvSpPr>
        <p:spPr>
          <a:xfrm>
            <a:off x="752475" y="1586586"/>
            <a:ext cx="1232128" cy="1219433"/>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57" name="Rounded Rectangle 56">
            <a:hlinkClick r:id="rId4" action="ppaction://hlinksldjump"/>
          </p:cNvPr>
          <p:cNvSpPr/>
          <p:nvPr/>
        </p:nvSpPr>
        <p:spPr>
          <a:xfrm>
            <a:off x="3266733" y="1726064"/>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58" name="Rounded Rectangle 57">
            <a:hlinkClick r:id="rId5" action="ppaction://hlinksldjump"/>
          </p:cNvPr>
          <p:cNvSpPr/>
          <p:nvPr/>
        </p:nvSpPr>
        <p:spPr>
          <a:xfrm>
            <a:off x="5401691" y="1726063"/>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59" name="Rounded Rectangle 58">
            <a:hlinkClick r:id="rId6" action="ppaction://hlinksldjump"/>
          </p:cNvPr>
          <p:cNvSpPr/>
          <p:nvPr/>
        </p:nvSpPr>
        <p:spPr>
          <a:xfrm>
            <a:off x="7481484" y="1156374"/>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60" name="Rounded Rectangle 59">
            <a:hlinkClick r:id="rId6" action="ppaction://hlinksldjump"/>
          </p:cNvPr>
          <p:cNvSpPr/>
          <p:nvPr/>
        </p:nvSpPr>
        <p:spPr>
          <a:xfrm>
            <a:off x="7488992" y="2226799"/>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sp>
        <p:nvSpPr>
          <p:cNvPr id="70" name="Rounded Rectangle 69"/>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71" name="Group 70"/>
          <p:cNvGrpSpPr/>
          <p:nvPr/>
        </p:nvGrpSpPr>
        <p:grpSpPr>
          <a:xfrm>
            <a:off x="5935645" y="217886"/>
            <a:ext cx="2124883" cy="420956"/>
            <a:chOff x="-2562225" y="1146174"/>
            <a:chExt cx="2124883" cy="420956"/>
          </a:xfrm>
        </p:grpSpPr>
        <p:sp>
          <p:nvSpPr>
            <p:cNvPr id="72" name="Rounded Rectangle 71">
              <a:hlinkClick r:id="rId7"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73" name="Rounded Rectangle 72">
              <a:hlinkClick r:id="rId8"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77" name="Group 76"/>
          <p:cNvGrpSpPr/>
          <p:nvPr/>
        </p:nvGrpSpPr>
        <p:grpSpPr>
          <a:xfrm>
            <a:off x="5165888" y="215263"/>
            <a:ext cx="732049" cy="693711"/>
            <a:chOff x="5165888" y="215263"/>
            <a:chExt cx="732049" cy="693711"/>
          </a:xfrm>
        </p:grpSpPr>
        <p:sp>
          <p:nvSpPr>
            <p:cNvPr id="78" name="Rounded Rectangle 77">
              <a:hlinkClick r:id="rId9"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79" name="Picture 9" descr="Image result for home button no background">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782" y="3407787"/>
            <a:ext cx="3033642" cy="263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4288" y="3387041"/>
            <a:ext cx="2152647" cy="175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3211" y="3387041"/>
            <a:ext cx="2765315" cy="175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5124876" y="5469644"/>
            <a:ext cx="2319746" cy="36987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More details</a:t>
            </a:r>
          </a:p>
        </p:txBody>
      </p:sp>
      <p:sp>
        <p:nvSpPr>
          <p:cNvPr id="29" name="Rounded Rectangle 28">
            <a:hlinkClick r:id="rId14"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30" name="Rounded Rectangle 29">
            <a:hlinkClick r:id="rId15"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04186" y="4547718"/>
            <a:ext cx="8611214" cy="334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1353086"/>
          </a:xfrm>
          <a:ln>
            <a:noFill/>
          </a:ln>
        </p:spPr>
        <p:txBody>
          <a:bodyPr/>
          <a:lstStyle/>
          <a:p>
            <a:r>
              <a:rPr lang="en-GB" sz="4000" b="1" dirty="0">
                <a:solidFill>
                  <a:srgbClr val="0070C0"/>
                </a:solidFill>
                <a:latin typeface="Calibri"/>
              </a:rPr>
              <a:t>Defining uncertainty </a:t>
            </a:r>
            <a:r>
              <a:rPr lang="en-GB" sz="4000" b="1" dirty="0" smtClean="0">
                <a:solidFill>
                  <a:srgbClr val="0070C0"/>
                </a:solidFill>
                <a:latin typeface="Calibri"/>
              </a:rPr>
              <a:t/>
            </a:r>
            <a:br>
              <a:rPr lang="en-GB" sz="4000" b="1" dirty="0" smtClean="0">
                <a:solidFill>
                  <a:srgbClr val="0070C0"/>
                </a:solidFill>
                <a:latin typeface="Calibri"/>
              </a:rPr>
            </a:br>
            <a:r>
              <a:rPr lang="en-GB" sz="4000" b="1" dirty="0" smtClean="0">
                <a:solidFill>
                  <a:srgbClr val="0070C0"/>
                </a:solidFill>
                <a:latin typeface="Calibri"/>
              </a:rPr>
              <a:t>model </a:t>
            </a:r>
            <a:r>
              <a:rPr lang="en-GB" sz="4000" b="1" dirty="0">
                <a:solidFill>
                  <a:srgbClr val="0070C0"/>
                </a:solidFill>
                <a:latin typeface="Calibri"/>
              </a:rPr>
              <a:t>(UM)</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5</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3" name="Right Arrow 52"/>
          <p:cNvSpPr/>
          <p:nvPr/>
        </p:nvSpPr>
        <p:spPr>
          <a:xfrm>
            <a:off x="2136828" y="2040265"/>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54" name="Right Arrow 53"/>
          <p:cNvSpPr/>
          <p:nvPr/>
        </p:nvSpPr>
        <p:spPr>
          <a:xfrm>
            <a:off x="4355353" y="2034437"/>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55" name="Right Arrow 54"/>
          <p:cNvSpPr/>
          <p:nvPr/>
        </p:nvSpPr>
        <p:spPr>
          <a:xfrm>
            <a:off x="6484249" y="2027174"/>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56" name="Rounded Rectangle 55"/>
          <p:cNvSpPr/>
          <p:nvPr/>
        </p:nvSpPr>
        <p:spPr>
          <a:xfrm>
            <a:off x="752475" y="1586586"/>
            <a:ext cx="1232128" cy="1219433"/>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algn="ctr"/>
            <a:r>
              <a:rPr lang="en-GB" sz="2400" b="1" dirty="0" smtClean="0">
                <a:solidFill>
                  <a:schemeClr val="bg1"/>
                </a:solidFill>
              </a:rPr>
              <a:t>D</a:t>
            </a:r>
          </a:p>
          <a:p>
            <a:pPr algn="ctr"/>
            <a:r>
              <a:rPr lang="en-GB" sz="1200" b="1" dirty="0" smtClean="0">
                <a:solidFill>
                  <a:schemeClr val="bg1"/>
                </a:solidFill>
              </a:rPr>
              <a:t>Define UM</a:t>
            </a:r>
          </a:p>
        </p:txBody>
      </p:sp>
      <p:sp>
        <p:nvSpPr>
          <p:cNvPr id="57" name="Rounded Rectangle 56">
            <a:hlinkClick r:id="rId4" action="ppaction://hlinksldjump"/>
          </p:cNvPr>
          <p:cNvSpPr/>
          <p:nvPr/>
        </p:nvSpPr>
        <p:spPr>
          <a:xfrm>
            <a:off x="3266733" y="1726064"/>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2400" b="1" dirty="0" smtClean="0">
                <a:solidFill>
                  <a:schemeClr val="bg1"/>
                </a:solidFill>
              </a:rPr>
              <a:t>R</a:t>
            </a:r>
          </a:p>
          <a:p>
            <a:pPr algn="ctr"/>
            <a:r>
              <a:rPr lang="en-GB" sz="1200" b="1" dirty="0" err="1" smtClean="0">
                <a:solidFill>
                  <a:schemeClr val="bg1"/>
                </a:solidFill>
              </a:rPr>
              <a:t>Realiza-tions</a:t>
            </a:r>
            <a:endParaRPr lang="en-GB" sz="1200" b="1" dirty="0" smtClean="0">
              <a:solidFill>
                <a:schemeClr val="bg1"/>
              </a:solidFill>
            </a:endParaRPr>
          </a:p>
        </p:txBody>
      </p:sp>
      <p:sp>
        <p:nvSpPr>
          <p:cNvPr id="58" name="Rounded Rectangle 57">
            <a:hlinkClick r:id="rId5" action="ppaction://hlinksldjump"/>
          </p:cNvPr>
          <p:cNvSpPr/>
          <p:nvPr/>
        </p:nvSpPr>
        <p:spPr>
          <a:xfrm>
            <a:off x="5401691" y="1726063"/>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en-GB" sz="2400" b="1" dirty="0" smtClean="0">
                <a:solidFill>
                  <a:srgbClr val="FFFFFF"/>
                </a:solidFill>
              </a:rPr>
              <a:t>P</a:t>
            </a:r>
          </a:p>
          <a:p>
            <a:pPr lvl="0" algn="ctr"/>
            <a:r>
              <a:rPr lang="en-GB" sz="1200" b="1" dirty="0" err="1" smtClean="0">
                <a:solidFill>
                  <a:srgbClr val="FFFFFF"/>
                </a:solidFill>
              </a:rPr>
              <a:t>Propag-ation</a:t>
            </a:r>
            <a:endParaRPr lang="en-GB" sz="1200" b="1" dirty="0">
              <a:solidFill>
                <a:srgbClr val="FFFFFF"/>
              </a:solidFill>
            </a:endParaRPr>
          </a:p>
        </p:txBody>
      </p:sp>
      <p:sp>
        <p:nvSpPr>
          <p:cNvPr id="59" name="Rounded Rectangle 58">
            <a:hlinkClick r:id="rId6" action="ppaction://hlinksldjump"/>
          </p:cNvPr>
          <p:cNvSpPr/>
          <p:nvPr/>
        </p:nvSpPr>
        <p:spPr>
          <a:xfrm>
            <a:off x="7481484" y="1156374"/>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en-GB" sz="2400" b="1" dirty="0" smtClean="0">
                <a:solidFill>
                  <a:srgbClr val="FFFFFF"/>
                </a:solidFill>
              </a:rPr>
              <a:t>R</a:t>
            </a:r>
          </a:p>
          <a:p>
            <a:pPr lvl="0" algn="ctr"/>
            <a:r>
              <a:rPr lang="en-GB" sz="1200" b="1" dirty="0" err="1" smtClean="0">
                <a:solidFill>
                  <a:srgbClr val="FFFFFF"/>
                </a:solidFill>
              </a:rPr>
              <a:t>Realiza-tions</a:t>
            </a:r>
            <a:endParaRPr lang="en-GB" sz="1200" b="1" dirty="0">
              <a:solidFill>
                <a:srgbClr val="FFFFFF"/>
              </a:solidFill>
            </a:endParaRPr>
          </a:p>
        </p:txBody>
      </p:sp>
      <p:sp>
        <p:nvSpPr>
          <p:cNvPr id="60" name="Rounded Rectangle 59">
            <a:hlinkClick r:id="rId6" action="ppaction://hlinksldjump"/>
          </p:cNvPr>
          <p:cNvSpPr/>
          <p:nvPr/>
        </p:nvSpPr>
        <p:spPr>
          <a:xfrm>
            <a:off x="7488992" y="2226799"/>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en-GB" sz="2400" b="1" dirty="0" smtClean="0">
                <a:solidFill>
                  <a:srgbClr val="FFFFFF"/>
                </a:solidFill>
              </a:rPr>
              <a:t>V</a:t>
            </a:r>
          </a:p>
          <a:p>
            <a:pPr lvl="0" algn="ctr"/>
            <a:r>
              <a:rPr lang="en-GB" sz="1200" b="1" dirty="0" smtClean="0">
                <a:solidFill>
                  <a:srgbClr val="FFFFFF"/>
                </a:solidFill>
              </a:rPr>
              <a:t>Visualizations</a:t>
            </a:r>
            <a:endParaRPr lang="en-GB" sz="1200" b="1" dirty="0">
              <a:solidFill>
                <a:srgbClr val="FFFFFF"/>
              </a:solidFill>
            </a:endParaRPr>
          </a:p>
        </p:txBody>
      </p:sp>
      <p:sp>
        <p:nvSpPr>
          <p:cNvPr id="70" name="Rounded Rectangle 69"/>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71" name="Group 70"/>
          <p:cNvGrpSpPr/>
          <p:nvPr/>
        </p:nvGrpSpPr>
        <p:grpSpPr>
          <a:xfrm>
            <a:off x="5935645" y="217886"/>
            <a:ext cx="2124883" cy="420956"/>
            <a:chOff x="-2562225" y="1146174"/>
            <a:chExt cx="2124883" cy="420956"/>
          </a:xfrm>
        </p:grpSpPr>
        <p:sp>
          <p:nvSpPr>
            <p:cNvPr id="72" name="Rounded Rectangle 71">
              <a:hlinkClick r:id="rId7"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73" name="Rounded Rectangle 72">
              <a:hlinkClick r:id="rId8"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grpSp>
        <p:nvGrpSpPr>
          <p:cNvPr id="77" name="Group 76"/>
          <p:cNvGrpSpPr/>
          <p:nvPr/>
        </p:nvGrpSpPr>
        <p:grpSpPr>
          <a:xfrm>
            <a:off x="5165888" y="215263"/>
            <a:ext cx="732049" cy="693711"/>
            <a:chOff x="5165888" y="215263"/>
            <a:chExt cx="732049" cy="693711"/>
          </a:xfrm>
        </p:grpSpPr>
        <p:sp>
          <p:nvSpPr>
            <p:cNvPr id="78" name="Rounded Rectangle 77">
              <a:hlinkClick r:id="rId9"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79" name="Picture 9" descr="Image result for home button no background">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782" y="3407787"/>
            <a:ext cx="3033642" cy="263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4288" y="3387041"/>
            <a:ext cx="2152647" cy="175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3211" y="3387041"/>
            <a:ext cx="2765315" cy="175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899" y="1156374"/>
            <a:ext cx="7532671" cy="5108470"/>
          </a:xfrm>
          <a:prstGeom prst="rect">
            <a:avLst/>
          </a:prstGeom>
          <a:blipFill>
            <a:blip r:embed="rId15"/>
            <a:tile tx="0" ty="0" sx="100000" sy="100000" flip="none" algn="tl"/>
          </a:blipFill>
          <a:ln w="15875">
            <a:solidFill>
              <a:schemeClr val="tx1"/>
            </a:solidFill>
            <a:miter lim="800000"/>
            <a:headEnd/>
            <a:tailEnd/>
          </a:ln>
        </p:spPr>
      </p:pic>
      <p:sp>
        <p:nvSpPr>
          <p:cNvPr id="5" name="Rounded Rectangle 4">
            <a:hlinkClick r:id="rId16" action="ppaction://hlinksldjump"/>
          </p:cNvPr>
          <p:cNvSpPr/>
          <p:nvPr/>
        </p:nvSpPr>
        <p:spPr>
          <a:xfrm>
            <a:off x="7816389" y="1118666"/>
            <a:ext cx="601073" cy="430212"/>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6" name="Multiply 5">
            <a:hlinkClick r:id="rId16" action="ppaction://hlinksldjump"/>
          </p:cNvPr>
          <p:cNvSpPr/>
          <p:nvPr/>
        </p:nvSpPr>
        <p:spPr>
          <a:xfrm>
            <a:off x="7871047" y="1156374"/>
            <a:ext cx="508207" cy="382269"/>
          </a:xfrm>
          <a:prstGeom prst="mathMultipl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29" name="Rounded Rectangle 28">
            <a:hlinkClick r:id="rId17"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30" name="Rounded Rectangle 29">
            <a:hlinkClick r:id="rId18"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4225929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1353086"/>
          </a:xfrm>
          <a:ln>
            <a:noFill/>
          </a:ln>
        </p:spPr>
        <p:txBody>
          <a:bodyPr/>
          <a:lstStyle/>
          <a:p>
            <a:r>
              <a:rPr lang="en-GB" sz="4000" b="1" dirty="0" smtClean="0">
                <a:solidFill>
                  <a:srgbClr val="0070C0"/>
                </a:solidFill>
                <a:latin typeface="Calibri" panose="020F0502020204030204" pitchFamily="34" charset="0"/>
              </a:rPr>
              <a:t>Monte Carlo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sampling</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6</a:t>
            </a:fld>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4" name="Rounded Rectangle 53"/>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55" name="Group 54"/>
          <p:cNvGrpSpPr/>
          <p:nvPr/>
        </p:nvGrpSpPr>
        <p:grpSpPr>
          <a:xfrm>
            <a:off x="5935645" y="217886"/>
            <a:ext cx="2124883" cy="420956"/>
            <a:chOff x="-2562225" y="1146174"/>
            <a:chExt cx="2124883" cy="420956"/>
          </a:xfrm>
        </p:grpSpPr>
        <p:sp>
          <p:nvSpPr>
            <p:cNvPr id="56" name="Rounded Rectangle 55">
              <a:hlinkClick r:id="rId3"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57" name="Rounded Rectangle 56">
              <a:hlinkClick r:id="rId4"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70" name="Right Arrow 69"/>
          <p:cNvSpPr/>
          <p:nvPr/>
        </p:nvSpPr>
        <p:spPr>
          <a:xfrm>
            <a:off x="1834820" y="2005319"/>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1" name="Right Arrow 70"/>
          <p:cNvSpPr/>
          <p:nvPr/>
        </p:nvSpPr>
        <p:spPr>
          <a:xfrm>
            <a:off x="4053345" y="1999491"/>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2" name="Right Arrow 71"/>
          <p:cNvSpPr/>
          <p:nvPr/>
        </p:nvSpPr>
        <p:spPr>
          <a:xfrm>
            <a:off x="6182241" y="19922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Rounded Rectangle 72">
            <a:hlinkClick r:id="rId5"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74" name="Rounded Rectangle 73">
            <a:hlinkClick r:id="rId6" action="ppaction://hlinksldjump"/>
          </p:cNvPr>
          <p:cNvSpPr/>
          <p:nvPr/>
        </p:nvSpPr>
        <p:spPr>
          <a:xfrm>
            <a:off x="2733675" y="1551639"/>
            <a:ext cx="1262170" cy="1219433"/>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75" name="Rounded Rectangle 74">
            <a:hlinkClick r:id="rId7" action="ppaction://hlinksldjump"/>
          </p:cNvPr>
          <p:cNvSpPr/>
          <p:nvPr/>
        </p:nvSpPr>
        <p:spPr>
          <a:xfrm>
            <a:off x="5099683" y="1691117"/>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76" name="Rounded Rectangle 75">
            <a:hlinkClick r:id="rId8" action="ppaction://hlinksldjump"/>
          </p:cNvPr>
          <p:cNvSpPr/>
          <p:nvPr/>
        </p:nvSpPr>
        <p:spPr>
          <a:xfrm>
            <a:off x="7179476" y="1121428"/>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77" name="Rounded Rectangle 76">
            <a:hlinkClick r:id="rId8" action="ppaction://hlinksldjump"/>
          </p:cNvPr>
          <p:cNvSpPr/>
          <p:nvPr/>
        </p:nvSpPr>
        <p:spPr>
          <a:xfrm>
            <a:off x="7186984" y="2191853"/>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nvGrpSpPr>
          <p:cNvPr id="78" name="Group 77"/>
          <p:cNvGrpSpPr/>
          <p:nvPr/>
        </p:nvGrpSpPr>
        <p:grpSpPr>
          <a:xfrm>
            <a:off x="5165888" y="215263"/>
            <a:ext cx="732049" cy="693711"/>
            <a:chOff x="5165888" y="215263"/>
            <a:chExt cx="732049" cy="693711"/>
          </a:xfrm>
        </p:grpSpPr>
        <p:sp>
          <p:nvSpPr>
            <p:cNvPr id="79" name="Rounded Rectangle 78">
              <a:hlinkClick r:id="rId9"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80" name="Picture 9" descr="Image result for home button no background">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4099"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672" y="3409262"/>
            <a:ext cx="4795892" cy="261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80767" y="3447088"/>
            <a:ext cx="3252247" cy="54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S3 methods for MC sampling from uncertain inputs</a:t>
            </a:r>
          </a:p>
        </p:txBody>
      </p:sp>
      <p:sp>
        <p:nvSpPr>
          <p:cNvPr id="83" name="Rounded Rectangle 82"/>
          <p:cNvSpPr/>
          <p:nvPr/>
        </p:nvSpPr>
        <p:spPr>
          <a:xfrm>
            <a:off x="947017" y="4800341"/>
            <a:ext cx="2319746" cy="36987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More details</a:t>
            </a:r>
          </a:p>
        </p:txBody>
      </p:sp>
      <p:sp>
        <p:nvSpPr>
          <p:cNvPr id="26" name="Rounded Rectangle 25">
            <a:hlinkClick r:id="rId12"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27" name="Rounded Rectangle 26">
            <a:hlinkClick r:id="rId13"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1353086"/>
          </a:xfrm>
          <a:ln>
            <a:noFill/>
          </a:ln>
        </p:spPr>
        <p:txBody>
          <a:bodyPr/>
          <a:lstStyle/>
          <a:p>
            <a:r>
              <a:rPr lang="en-GB" sz="4000" b="1" dirty="0" smtClean="0">
                <a:solidFill>
                  <a:srgbClr val="0070C0"/>
                </a:solidFill>
                <a:latin typeface="Calibri" panose="020F0502020204030204" pitchFamily="34" charset="0"/>
              </a:rPr>
              <a:t>Monte Carlo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sampling</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7</a:t>
            </a:fld>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4" name="Rounded Rectangle 53"/>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55" name="Group 54"/>
          <p:cNvGrpSpPr/>
          <p:nvPr/>
        </p:nvGrpSpPr>
        <p:grpSpPr>
          <a:xfrm>
            <a:off x="5935645" y="217886"/>
            <a:ext cx="2124883" cy="420956"/>
            <a:chOff x="-2562225" y="1146174"/>
            <a:chExt cx="2124883" cy="420956"/>
          </a:xfrm>
        </p:grpSpPr>
        <p:sp>
          <p:nvSpPr>
            <p:cNvPr id="56" name="Rounded Rectangle 55">
              <a:hlinkClick r:id="rId3"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57" name="Rounded Rectangle 56">
              <a:hlinkClick r:id="rId4"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70" name="Right Arrow 69"/>
          <p:cNvSpPr/>
          <p:nvPr/>
        </p:nvSpPr>
        <p:spPr>
          <a:xfrm>
            <a:off x="1834820" y="2005319"/>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1" name="Right Arrow 70"/>
          <p:cNvSpPr/>
          <p:nvPr/>
        </p:nvSpPr>
        <p:spPr>
          <a:xfrm>
            <a:off x="4053345" y="1999491"/>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2" name="Right Arrow 71"/>
          <p:cNvSpPr/>
          <p:nvPr/>
        </p:nvSpPr>
        <p:spPr>
          <a:xfrm>
            <a:off x="6182241" y="19922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Rounded Rectangle 72">
            <a:hlinkClick r:id="rId5"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74" name="Rounded Rectangle 73">
            <a:hlinkClick r:id="rId6" action="ppaction://hlinksldjump"/>
          </p:cNvPr>
          <p:cNvSpPr/>
          <p:nvPr/>
        </p:nvSpPr>
        <p:spPr>
          <a:xfrm>
            <a:off x="2733675" y="1551639"/>
            <a:ext cx="1262170" cy="1219433"/>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75" name="Rounded Rectangle 74">
            <a:hlinkClick r:id="rId7" action="ppaction://hlinksldjump"/>
          </p:cNvPr>
          <p:cNvSpPr/>
          <p:nvPr/>
        </p:nvSpPr>
        <p:spPr>
          <a:xfrm>
            <a:off x="5099683" y="1691117"/>
            <a:ext cx="897770" cy="940467"/>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76" name="Rounded Rectangle 75">
            <a:hlinkClick r:id="rId8" action="ppaction://hlinksldjump"/>
          </p:cNvPr>
          <p:cNvSpPr/>
          <p:nvPr/>
        </p:nvSpPr>
        <p:spPr>
          <a:xfrm>
            <a:off x="7179476" y="1121428"/>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77" name="Rounded Rectangle 76">
            <a:hlinkClick r:id="rId8" action="ppaction://hlinksldjump"/>
          </p:cNvPr>
          <p:cNvSpPr/>
          <p:nvPr/>
        </p:nvSpPr>
        <p:spPr>
          <a:xfrm>
            <a:off x="7186984" y="2191853"/>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nvGrpSpPr>
          <p:cNvPr id="78" name="Group 77"/>
          <p:cNvGrpSpPr/>
          <p:nvPr/>
        </p:nvGrpSpPr>
        <p:grpSpPr>
          <a:xfrm>
            <a:off x="5165888" y="215263"/>
            <a:ext cx="732049" cy="693711"/>
            <a:chOff x="5165888" y="215263"/>
            <a:chExt cx="732049" cy="693711"/>
          </a:xfrm>
        </p:grpSpPr>
        <p:sp>
          <p:nvSpPr>
            <p:cNvPr id="79" name="Rounded Rectangle 78">
              <a:hlinkClick r:id="rId9"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80" name="Picture 9" descr="Image result for home button no background">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4099"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672" y="3409262"/>
            <a:ext cx="4795892" cy="261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80767" y="3447088"/>
            <a:ext cx="3252247" cy="54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S3 methods for MC sampling from uncertain inputs</a:t>
            </a:r>
          </a:p>
        </p:txBody>
      </p:sp>
      <p:sp>
        <p:nvSpPr>
          <p:cNvPr id="83" name="Rounded Rectangle 82"/>
          <p:cNvSpPr/>
          <p:nvPr/>
        </p:nvSpPr>
        <p:spPr>
          <a:xfrm>
            <a:off x="947017" y="4800341"/>
            <a:ext cx="2319746" cy="36987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More details</a:t>
            </a:r>
          </a:p>
        </p:txBody>
      </p:sp>
      <p:sp>
        <p:nvSpPr>
          <p:cNvPr id="8" name="Rectangle 7"/>
          <p:cNvSpPr/>
          <p:nvPr/>
        </p:nvSpPr>
        <p:spPr>
          <a:xfrm>
            <a:off x="846177" y="1182319"/>
            <a:ext cx="7722558" cy="238174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grpSp>
        <p:nvGrpSpPr>
          <p:cNvPr id="6" name="Group 5"/>
          <p:cNvGrpSpPr/>
          <p:nvPr/>
        </p:nvGrpSpPr>
        <p:grpSpPr>
          <a:xfrm>
            <a:off x="887852" y="1265903"/>
            <a:ext cx="7639129" cy="2268521"/>
            <a:chOff x="752396" y="3252788"/>
            <a:chExt cx="7639129" cy="2268521"/>
          </a:xfrm>
        </p:grpSpPr>
        <p:sp>
          <p:nvSpPr>
            <p:cNvPr id="5" name="Rectangle 4"/>
            <p:cNvSpPr/>
            <p:nvPr/>
          </p:nvSpPr>
          <p:spPr>
            <a:xfrm>
              <a:off x="8084754" y="3597259"/>
              <a:ext cx="306771" cy="1924050"/>
            </a:xfrm>
            <a:prstGeom prst="rect">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410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 y="3252788"/>
              <a:ext cx="7639050" cy="352425"/>
            </a:xfrm>
            <a:prstGeom prst="rect">
              <a:avLst/>
            </a:prstGeom>
            <a:noFill/>
            <a:ln w="15875">
              <a:noFill/>
              <a:miter lim="800000"/>
              <a:headEnd/>
              <a:tailEnd/>
            </a:ln>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396" y="3597259"/>
              <a:ext cx="7429500" cy="1924050"/>
            </a:xfrm>
            <a:prstGeom prst="rect">
              <a:avLst/>
            </a:prstGeom>
            <a:noFill/>
            <a:ln w="15875">
              <a:noFill/>
              <a:miter lim="800000"/>
              <a:headEnd/>
              <a:tailEnd/>
            </a:ln>
            <a:extLst>
              <a:ext uri="{909E8E84-426E-40DD-AFC4-6F175D3DCCD1}">
                <a14:hiddenFill xmlns:a14="http://schemas.microsoft.com/office/drawing/2010/main">
                  <a:solidFill>
                    <a:schemeClr val="accent1"/>
                  </a:solidFill>
                </a14:hiddenFill>
              </a:ext>
            </a:extLst>
          </p:spPr>
        </p:pic>
      </p:grpSp>
      <p:sp>
        <p:nvSpPr>
          <p:cNvPr id="31" name="Rounded Rectangle 30">
            <a:hlinkClick r:id="rId6" action="ppaction://hlinksldjump"/>
          </p:cNvPr>
          <p:cNvSpPr/>
          <p:nvPr/>
        </p:nvSpPr>
        <p:spPr>
          <a:xfrm>
            <a:off x="8088681" y="1118666"/>
            <a:ext cx="601073" cy="430212"/>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32" name="Multiply 31">
            <a:hlinkClick r:id="rId6" action="ppaction://hlinksldjump"/>
          </p:cNvPr>
          <p:cNvSpPr/>
          <p:nvPr/>
        </p:nvSpPr>
        <p:spPr>
          <a:xfrm>
            <a:off x="8143339" y="1156374"/>
            <a:ext cx="508207" cy="382269"/>
          </a:xfrm>
          <a:prstGeom prst="mathMultipl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33" name="Rounded Rectangle 32">
            <a:hlinkClick r:id="rId14"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34" name="Rounded Rectangle 33">
            <a:hlinkClick r:id="rId15"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1783424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969379"/>
          </a:xfrm>
          <a:ln>
            <a:noFill/>
          </a:ln>
        </p:spPr>
        <p:txBody>
          <a:bodyPr/>
          <a:lstStyle/>
          <a:p>
            <a:r>
              <a:rPr lang="en-GB" sz="4000" b="1" dirty="0" smtClean="0">
                <a:solidFill>
                  <a:srgbClr val="0070C0"/>
                </a:solidFill>
                <a:latin typeface="Calibri" panose="020F0502020204030204" pitchFamily="34" charset="0"/>
              </a:rPr>
              <a:t>Propagation through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the model</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8</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2" name="Rounded Rectangle 51"/>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53" name="Group 52"/>
          <p:cNvGrpSpPr/>
          <p:nvPr/>
        </p:nvGrpSpPr>
        <p:grpSpPr>
          <a:xfrm>
            <a:off x="5935645" y="217886"/>
            <a:ext cx="2124883" cy="420956"/>
            <a:chOff x="-2562225" y="1146174"/>
            <a:chExt cx="2124883" cy="420956"/>
          </a:xfrm>
        </p:grpSpPr>
        <p:sp>
          <p:nvSpPr>
            <p:cNvPr id="54" name="Rounded Rectangle 53">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55" name="Rounded Rectangle 54">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68" name="Right Arrow 67"/>
          <p:cNvSpPr/>
          <p:nvPr/>
        </p:nvSpPr>
        <p:spPr>
          <a:xfrm>
            <a:off x="1834820" y="2005319"/>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Right Arrow 68"/>
          <p:cNvSpPr/>
          <p:nvPr/>
        </p:nvSpPr>
        <p:spPr>
          <a:xfrm>
            <a:off x="4053345" y="1999491"/>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Right Arrow 69"/>
          <p:cNvSpPr/>
          <p:nvPr/>
        </p:nvSpPr>
        <p:spPr>
          <a:xfrm>
            <a:off x="6182241" y="19922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1" name="Rounded Rectangle 70">
            <a:hlinkClick r:id="rId6"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72" name="Rounded Rectangle 71">
            <a:hlinkClick r:id="rId7" action="ppaction://hlinksldjump"/>
          </p:cNvPr>
          <p:cNvSpPr/>
          <p:nvPr/>
        </p:nvSpPr>
        <p:spPr>
          <a:xfrm>
            <a:off x="2964725" y="1691118"/>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73" name="Rounded Rectangle 72">
            <a:hlinkClick r:id="rId8" action="ppaction://hlinksldjump"/>
          </p:cNvPr>
          <p:cNvSpPr/>
          <p:nvPr/>
        </p:nvSpPr>
        <p:spPr>
          <a:xfrm>
            <a:off x="4943475" y="1551637"/>
            <a:ext cx="1177803" cy="1219433"/>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74" name="Rounded Rectangle 73">
            <a:hlinkClick r:id="rId9" action="ppaction://hlinksldjump"/>
          </p:cNvPr>
          <p:cNvSpPr/>
          <p:nvPr/>
        </p:nvSpPr>
        <p:spPr>
          <a:xfrm>
            <a:off x="7179476" y="1121428"/>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75" name="Rounded Rectangle 74">
            <a:hlinkClick r:id="rId9" action="ppaction://hlinksldjump"/>
          </p:cNvPr>
          <p:cNvSpPr/>
          <p:nvPr/>
        </p:nvSpPr>
        <p:spPr>
          <a:xfrm>
            <a:off x="7186984" y="2191853"/>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nvGrpSpPr>
          <p:cNvPr id="76" name="Group 75"/>
          <p:cNvGrpSpPr/>
          <p:nvPr/>
        </p:nvGrpSpPr>
        <p:grpSpPr>
          <a:xfrm>
            <a:off x="5165888" y="215263"/>
            <a:ext cx="732049" cy="693711"/>
            <a:chOff x="5165888" y="215263"/>
            <a:chExt cx="732049" cy="693711"/>
          </a:xfrm>
        </p:grpSpPr>
        <p:sp>
          <p:nvSpPr>
            <p:cNvPr id="77" name="Rounded Rectangle 76">
              <a:hlinkClick r:id="rId10"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78" name="Picture 9" descr="Image result for home button no background">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614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2612" y="3445791"/>
            <a:ext cx="5571913" cy="2538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Rectangle 79"/>
          <p:cNvSpPr/>
          <p:nvPr/>
        </p:nvSpPr>
        <p:spPr>
          <a:xfrm>
            <a:off x="480768" y="3453868"/>
            <a:ext cx="2554664" cy="1196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Run any model written as R function with a MC sample of uncertain input and additional parameters/inputs</a:t>
            </a:r>
          </a:p>
        </p:txBody>
      </p:sp>
      <p:sp>
        <p:nvSpPr>
          <p:cNvPr id="81" name="Rounded Rectangle 80">
            <a:hlinkClick r:id="rId13" action="ppaction://hlinksldjump"/>
          </p:cNvPr>
          <p:cNvSpPr/>
          <p:nvPr/>
        </p:nvSpPr>
        <p:spPr>
          <a:xfrm>
            <a:off x="598227" y="5134609"/>
            <a:ext cx="2319746" cy="36987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More details</a:t>
            </a:r>
          </a:p>
        </p:txBody>
      </p:sp>
      <p:sp>
        <p:nvSpPr>
          <p:cNvPr id="26" name="Rounded Rectangle 25">
            <a:hlinkClick r:id="rId14"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27" name="Rounded Rectangle 26">
            <a:hlinkClick r:id="rId15"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2009173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304186" y="3257550"/>
            <a:ext cx="8611214" cy="2914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4" name="Titel 3"/>
          <p:cNvSpPr>
            <a:spLocks noGrp="1"/>
          </p:cNvSpPr>
          <p:nvPr>
            <p:ph type="title"/>
          </p:nvPr>
        </p:nvSpPr>
        <p:spPr>
          <a:xfrm>
            <a:off x="491642" y="230188"/>
            <a:ext cx="8442796" cy="969379"/>
          </a:xfrm>
          <a:ln>
            <a:noFill/>
          </a:ln>
        </p:spPr>
        <p:txBody>
          <a:bodyPr/>
          <a:lstStyle/>
          <a:p>
            <a:r>
              <a:rPr lang="en-GB" sz="4000" b="1" dirty="0" smtClean="0">
                <a:solidFill>
                  <a:srgbClr val="0070C0"/>
                </a:solidFill>
                <a:latin typeface="Calibri" panose="020F0502020204030204" pitchFamily="34" charset="0"/>
              </a:rPr>
              <a:t>Propagation through </a:t>
            </a:r>
            <a:br>
              <a:rPr lang="en-GB" sz="4000" b="1" dirty="0" smtClean="0">
                <a:solidFill>
                  <a:srgbClr val="0070C0"/>
                </a:solidFill>
                <a:latin typeface="Calibri" panose="020F0502020204030204" pitchFamily="34" charset="0"/>
              </a:rPr>
            </a:br>
            <a:r>
              <a:rPr lang="en-GB" sz="4000" b="1" dirty="0" smtClean="0">
                <a:solidFill>
                  <a:srgbClr val="0070C0"/>
                </a:solidFill>
                <a:latin typeface="Calibri" panose="020F0502020204030204" pitchFamily="34" charset="0"/>
              </a:rPr>
              <a:t>the model</a:t>
            </a:r>
            <a:endParaRPr lang="en-GB" sz="4000" b="1" dirty="0">
              <a:solidFill>
                <a:srgbClr val="0070C0"/>
              </a:solidFill>
              <a:latin typeface="Calibri" panose="020F0502020204030204" pitchFamily="34" charset="0"/>
            </a:endParaRPr>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9</a:t>
            </a:fld>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725" y="6172200"/>
            <a:ext cx="1285875" cy="560303"/>
          </a:xfrm>
          <a:prstGeom prst="rect">
            <a:avLst/>
          </a:prstGeom>
        </p:spPr>
      </p:pic>
      <p:sp>
        <p:nvSpPr>
          <p:cNvPr id="52" name="Rounded Rectangle 51"/>
          <p:cNvSpPr/>
          <p:nvPr/>
        </p:nvSpPr>
        <p:spPr>
          <a:xfrm>
            <a:off x="8116926" y="109944"/>
            <a:ext cx="903619" cy="812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000" b="1" dirty="0" smtClean="0">
                <a:solidFill>
                  <a:schemeClr val="tx1"/>
                </a:solidFill>
              </a:rPr>
              <a:t>Oval shapes are clickable</a:t>
            </a:r>
          </a:p>
        </p:txBody>
      </p:sp>
      <p:grpSp>
        <p:nvGrpSpPr>
          <p:cNvPr id="53" name="Group 52"/>
          <p:cNvGrpSpPr/>
          <p:nvPr/>
        </p:nvGrpSpPr>
        <p:grpSpPr>
          <a:xfrm>
            <a:off x="5935645" y="217886"/>
            <a:ext cx="2124883" cy="420956"/>
            <a:chOff x="-2562225" y="1146174"/>
            <a:chExt cx="2124883" cy="420956"/>
          </a:xfrm>
        </p:grpSpPr>
        <p:sp>
          <p:nvSpPr>
            <p:cNvPr id="54" name="Rounded Rectangle 53">
              <a:hlinkClick r:id="rId4" action="ppaction://hlinksldjump"/>
            </p:cNvPr>
            <p:cNvSpPr/>
            <p:nvPr/>
          </p:nvSpPr>
          <p:spPr>
            <a:xfrm>
              <a:off x="-2562225" y="1146174"/>
              <a:ext cx="1051207" cy="4209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Underlying methodology</a:t>
              </a:r>
              <a:endParaRPr lang="en-GB" sz="1000" b="1" dirty="0" smtClean="0">
                <a:solidFill>
                  <a:srgbClr val="FFFF00"/>
                </a:solidFill>
              </a:endParaRPr>
            </a:p>
          </p:txBody>
        </p:sp>
        <p:sp>
          <p:nvSpPr>
            <p:cNvPr id="55" name="Rounded Rectangle 54">
              <a:hlinkClick r:id="rId5" action="ppaction://hlinksldjump"/>
            </p:cNvPr>
            <p:cNvSpPr/>
            <p:nvPr/>
          </p:nvSpPr>
          <p:spPr>
            <a:xfrm>
              <a:off x="-1507458" y="1146174"/>
              <a:ext cx="1070116" cy="255080"/>
            </a:xfrm>
            <a:prstGeom prst="roundRect">
              <a:avLst>
                <a:gd name="adj" fmla="val 19354"/>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Functionality</a:t>
              </a:r>
              <a:endParaRPr lang="en-GB" sz="1000" b="1" dirty="0" smtClean="0">
                <a:solidFill>
                  <a:srgbClr val="FFFF00"/>
                </a:solidFill>
              </a:endParaRPr>
            </a:p>
          </p:txBody>
        </p:sp>
      </p:grpSp>
      <p:sp>
        <p:nvSpPr>
          <p:cNvPr id="68" name="Right Arrow 67"/>
          <p:cNvSpPr/>
          <p:nvPr/>
        </p:nvSpPr>
        <p:spPr>
          <a:xfrm>
            <a:off x="1834820" y="2005319"/>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Right Arrow 68"/>
          <p:cNvSpPr/>
          <p:nvPr/>
        </p:nvSpPr>
        <p:spPr>
          <a:xfrm>
            <a:off x="4053345" y="1999491"/>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Right Arrow 69"/>
          <p:cNvSpPr/>
          <p:nvPr/>
        </p:nvSpPr>
        <p:spPr>
          <a:xfrm>
            <a:off x="6182241" y="1992228"/>
            <a:ext cx="846456" cy="314463"/>
          </a:xfrm>
          <a:prstGeom prst="rightArrow">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1" name="Rounded Rectangle 70">
            <a:hlinkClick r:id="rId6" action="ppaction://hlinksldjump"/>
          </p:cNvPr>
          <p:cNvSpPr/>
          <p:nvPr/>
        </p:nvSpPr>
        <p:spPr>
          <a:xfrm>
            <a:off x="784825" y="1691119"/>
            <a:ext cx="897770" cy="940467"/>
          </a:xfrm>
          <a:prstGeom prst="roundRect">
            <a:avLst/>
          </a:prstGeom>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D</a:t>
            </a:r>
          </a:p>
          <a:p>
            <a:pPr algn="ctr"/>
            <a:r>
              <a:rPr lang="pl-PL" sz="1200" b="1" dirty="0" smtClean="0">
                <a:solidFill>
                  <a:schemeClr val="bg1"/>
                </a:solidFill>
              </a:rPr>
              <a:t>Define UM</a:t>
            </a:r>
            <a:endParaRPr lang="en-GB" sz="1200" b="1" dirty="0" smtClean="0">
              <a:solidFill>
                <a:schemeClr val="bg1"/>
              </a:solidFill>
            </a:endParaRPr>
          </a:p>
        </p:txBody>
      </p:sp>
      <p:sp>
        <p:nvSpPr>
          <p:cNvPr id="72" name="Rounded Rectangle 71">
            <a:hlinkClick r:id="rId7" action="ppaction://hlinksldjump"/>
          </p:cNvPr>
          <p:cNvSpPr/>
          <p:nvPr/>
        </p:nvSpPr>
        <p:spPr>
          <a:xfrm>
            <a:off x="2964725" y="1691118"/>
            <a:ext cx="897770" cy="940467"/>
          </a:xfrm>
          <a:prstGeom prst="roundRect">
            <a:avLst/>
          </a:prstGeom>
          <a:gradFill>
            <a:gsLst>
              <a:gs pos="0">
                <a:srgbClr val="C00000"/>
              </a:gs>
              <a:gs pos="80000">
                <a:srgbClr val="FF0000"/>
              </a:gs>
              <a:gs pos="100000">
                <a:srgbClr val="FF5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pl-PL" sz="2400" b="1" dirty="0" smtClean="0">
                <a:solidFill>
                  <a:schemeClr val="bg1"/>
                </a:solidFill>
              </a:rPr>
              <a:t>R</a:t>
            </a:r>
          </a:p>
          <a:p>
            <a:pPr algn="ctr"/>
            <a:r>
              <a:rPr lang="pl-PL" sz="1200" b="1" dirty="0" smtClean="0">
                <a:solidFill>
                  <a:schemeClr val="bg1"/>
                </a:solidFill>
              </a:rPr>
              <a:t>Realiza-tions</a:t>
            </a:r>
            <a:endParaRPr lang="en-GB" sz="1200" b="1" dirty="0" smtClean="0">
              <a:solidFill>
                <a:schemeClr val="bg1"/>
              </a:solidFill>
            </a:endParaRPr>
          </a:p>
        </p:txBody>
      </p:sp>
      <p:sp>
        <p:nvSpPr>
          <p:cNvPr id="73" name="Rounded Rectangle 72">
            <a:hlinkClick r:id="rId8" action="ppaction://hlinksldjump"/>
          </p:cNvPr>
          <p:cNvSpPr/>
          <p:nvPr/>
        </p:nvSpPr>
        <p:spPr>
          <a:xfrm>
            <a:off x="4943475" y="1551637"/>
            <a:ext cx="1177803" cy="1219433"/>
          </a:xfrm>
          <a:prstGeom prst="round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spAutoFit/>
          </a:bodyPr>
          <a:lstStyle/>
          <a:p>
            <a:pPr lvl="0" algn="ctr"/>
            <a:r>
              <a:rPr lang="pl-PL" sz="2400" b="1" dirty="0" smtClean="0">
                <a:solidFill>
                  <a:srgbClr val="FFFFFF"/>
                </a:solidFill>
              </a:rPr>
              <a:t>P</a:t>
            </a:r>
            <a:endParaRPr lang="pl-PL" sz="2400" b="1" dirty="0">
              <a:solidFill>
                <a:srgbClr val="FFFFFF"/>
              </a:solidFill>
            </a:endParaRPr>
          </a:p>
          <a:p>
            <a:pPr lvl="0" algn="ctr"/>
            <a:r>
              <a:rPr lang="pl-PL" sz="1200" b="1" dirty="0" smtClean="0">
                <a:solidFill>
                  <a:srgbClr val="FFFFFF"/>
                </a:solidFill>
              </a:rPr>
              <a:t>Propag-ation</a:t>
            </a:r>
            <a:endParaRPr lang="en-GB" sz="1200" b="1" dirty="0">
              <a:solidFill>
                <a:srgbClr val="FFFFFF"/>
              </a:solidFill>
            </a:endParaRPr>
          </a:p>
        </p:txBody>
      </p:sp>
      <p:sp>
        <p:nvSpPr>
          <p:cNvPr id="74" name="Rounded Rectangle 73">
            <a:hlinkClick r:id="rId9" action="ppaction://hlinksldjump"/>
          </p:cNvPr>
          <p:cNvSpPr/>
          <p:nvPr/>
        </p:nvSpPr>
        <p:spPr>
          <a:xfrm>
            <a:off x="7179476" y="1121428"/>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a:solidFill>
                  <a:srgbClr val="FFFFFF"/>
                </a:solidFill>
              </a:rPr>
              <a:t>R</a:t>
            </a:r>
          </a:p>
          <a:p>
            <a:pPr lvl="0" algn="ctr"/>
            <a:r>
              <a:rPr lang="pl-PL" sz="1200" b="1" dirty="0">
                <a:solidFill>
                  <a:srgbClr val="FFFFFF"/>
                </a:solidFill>
              </a:rPr>
              <a:t>Realiza-tions</a:t>
            </a:r>
            <a:endParaRPr lang="en-GB" sz="1200" b="1" dirty="0">
              <a:solidFill>
                <a:srgbClr val="FFFFFF"/>
              </a:solidFill>
            </a:endParaRPr>
          </a:p>
        </p:txBody>
      </p:sp>
      <p:sp>
        <p:nvSpPr>
          <p:cNvPr id="75" name="Rounded Rectangle 74">
            <a:hlinkClick r:id="rId9" action="ppaction://hlinksldjump"/>
          </p:cNvPr>
          <p:cNvSpPr/>
          <p:nvPr/>
        </p:nvSpPr>
        <p:spPr>
          <a:xfrm>
            <a:off x="7186984" y="2191853"/>
            <a:ext cx="897770" cy="940467"/>
          </a:xfrm>
          <a:prstGeom prst="roundRect">
            <a:avLst/>
          </a:prstGeom>
          <a:gradFill>
            <a:gsLst>
              <a:gs pos="0">
                <a:schemeClr val="tx2">
                  <a:lumMod val="75000"/>
                </a:schemeClr>
              </a:gs>
              <a:gs pos="80000">
                <a:srgbClr val="00B050"/>
              </a:gs>
              <a:gs pos="100000">
                <a:srgbClr val="92D050"/>
              </a:gs>
            </a:gsLst>
          </a:gradFill>
          <a:ln>
            <a:noFill/>
          </a:ln>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lvl="0" algn="ctr"/>
            <a:r>
              <a:rPr lang="pl-PL" sz="2400" b="1" dirty="0" smtClean="0">
                <a:solidFill>
                  <a:srgbClr val="FFFFFF"/>
                </a:solidFill>
              </a:rPr>
              <a:t>V</a:t>
            </a:r>
            <a:endParaRPr lang="pl-PL" sz="2400" b="1" dirty="0">
              <a:solidFill>
                <a:srgbClr val="FFFFFF"/>
              </a:solidFill>
            </a:endParaRPr>
          </a:p>
          <a:p>
            <a:pPr lvl="0" algn="ctr"/>
            <a:r>
              <a:rPr lang="pl-PL" sz="1200" b="1" dirty="0" smtClean="0">
                <a:solidFill>
                  <a:srgbClr val="FFFFFF"/>
                </a:solidFill>
              </a:rPr>
              <a:t>Visualizations</a:t>
            </a:r>
            <a:endParaRPr lang="en-GB" sz="1200" b="1" dirty="0">
              <a:solidFill>
                <a:srgbClr val="FFFFFF"/>
              </a:solidFill>
            </a:endParaRPr>
          </a:p>
        </p:txBody>
      </p:sp>
      <p:grpSp>
        <p:nvGrpSpPr>
          <p:cNvPr id="76" name="Group 75"/>
          <p:cNvGrpSpPr/>
          <p:nvPr/>
        </p:nvGrpSpPr>
        <p:grpSpPr>
          <a:xfrm>
            <a:off x="5165888" y="215263"/>
            <a:ext cx="732049" cy="693711"/>
            <a:chOff x="5165888" y="215263"/>
            <a:chExt cx="732049" cy="693711"/>
          </a:xfrm>
        </p:grpSpPr>
        <p:sp>
          <p:nvSpPr>
            <p:cNvPr id="77" name="Rounded Rectangle 76">
              <a:hlinkClick r:id="rId10" action="ppaction://hlinksldjump"/>
            </p:cNvPr>
            <p:cNvSpPr/>
            <p:nvPr/>
          </p:nvSpPr>
          <p:spPr>
            <a:xfrm>
              <a:off x="5165888" y="215263"/>
              <a:ext cx="732049" cy="693711"/>
            </a:xfrm>
            <a:prstGeom prst="roundRect">
              <a:avLst/>
            </a:prstGeom>
            <a:gradFill>
              <a:gsLst>
                <a:gs pos="0">
                  <a:schemeClr val="bg1">
                    <a:lumMod val="50000"/>
                  </a:schemeClr>
                </a:gs>
                <a:gs pos="80000">
                  <a:schemeClr val="bg1">
                    <a:lumMod val="65000"/>
                  </a:schemeClr>
                </a:gs>
                <a:gs pos="100000">
                  <a:schemeClr val="bg1">
                    <a:lumMod val="75000"/>
                  </a:schemeClr>
                </a:gs>
              </a:gsLst>
            </a:gra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78" name="Picture 9" descr="Image result for home button no background">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31874" y="345426"/>
              <a:ext cx="433387" cy="433387"/>
            </a:xfrm>
            <a:prstGeom prst="rect">
              <a:avLst/>
            </a:prstGeom>
            <a:noFill/>
            <a:extLst>
              <a:ext uri="{909E8E84-426E-40DD-AFC4-6F175D3DCCD1}">
                <a14:hiddenFill xmlns:a14="http://schemas.microsoft.com/office/drawing/2010/main">
                  <a:solidFill>
                    <a:srgbClr val="FFFFFF"/>
                  </a:solidFill>
                </a14:hiddenFill>
              </a:ext>
            </a:extLst>
          </p:spPr>
        </p:pic>
      </p:grpSp>
      <p:pic>
        <p:nvPicPr>
          <p:cNvPr id="614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2612" y="3445791"/>
            <a:ext cx="5571913" cy="2538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Rectangle 79"/>
          <p:cNvSpPr/>
          <p:nvPr/>
        </p:nvSpPr>
        <p:spPr>
          <a:xfrm>
            <a:off x="480768" y="3453868"/>
            <a:ext cx="2554664" cy="1196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Run any model written as R function with a MC sample of uncertain input and additional parameters/inputs</a:t>
            </a:r>
          </a:p>
        </p:txBody>
      </p:sp>
      <p:sp>
        <p:nvSpPr>
          <p:cNvPr id="25" name="Rounded Rectangle 24">
            <a:hlinkClick r:id="rId13" action="ppaction://hlinksldjump"/>
          </p:cNvPr>
          <p:cNvSpPr/>
          <p:nvPr/>
        </p:nvSpPr>
        <p:spPr>
          <a:xfrm>
            <a:off x="598227" y="5134609"/>
            <a:ext cx="2319746" cy="36987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r>
              <a:rPr lang="en-GB" sz="1400" dirty="0" smtClean="0">
                <a:solidFill>
                  <a:schemeClr val="tx1"/>
                </a:solidFill>
              </a:rPr>
              <a:t>More details</a:t>
            </a:r>
          </a:p>
        </p:txBody>
      </p:sp>
      <p:sp>
        <p:nvSpPr>
          <p:cNvPr id="33" name="Rectangle 32"/>
          <p:cNvSpPr/>
          <p:nvPr/>
        </p:nvSpPr>
        <p:spPr>
          <a:xfrm>
            <a:off x="846177" y="1182319"/>
            <a:ext cx="7722558" cy="238174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grpSp>
        <p:nvGrpSpPr>
          <p:cNvPr id="34" name="Group 33"/>
          <p:cNvGrpSpPr/>
          <p:nvPr/>
        </p:nvGrpSpPr>
        <p:grpSpPr>
          <a:xfrm>
            <a:off x="887931" y="1265903"/>
            <a:ext cx="7639050" cy="2268521"/>
            <a:chOff x="752475" y="3252788"/>
            <a:chExt cx="7639050" cy="2268521"/>
          </a:xfrm>
        </p:grpSpPr>
        <p:sp>
          <p:nvSpPr>
            <p:cNvPr id="35" name="Rectangle 34"/>
            <p:cNvSpPr/>
            <p:nvPr/>
          </p:nvSpPr>
          <p:spPr>
            <a:xfrm>
              <a:off x="8084754" y="3597259"/>
              <a:ext cx="306771" cy="1924050"/>
            </a:xfrm>
            <a:prstGeom prst="rect">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36"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475" y="3252788"/>
              <a:ext cx="7639050" cy="352425"/>
            </a:xfrm>
            <a:prstGeom prst="rect">
              <a:avLst/>
            </a:prstGeom>
            <a:noFill/>
            <a:ln w="15875">
              <a:noFill/>
              <a:miter lim="800000"/>
              <a:headEnd/>
              <a:tailEnd/>
            </a:ln>
            <a:extLst>
              <a:ext uri="{909E8E84-426E-40DD-AFC4-6F175D3DCCD1}">
                <a14:hiddenFill xmlns:a14="http://schemas.microsoft.com/office/drawing/2010/main">
                  <a:solidFill>
                    <a:schemeClr val="accent1"/>
                  </a:solidFill>
                </a14:hiddenFill>
              </a:ext>
            </a:extLst>
          </p:spPr>
        </p:pic>
      </p:grpSp>
      <p:sp>
        <p:nvSpPr>
          <p:cNvPr id="38" name="Rounded Rectangle 37">
            <a:hlinkClick r:id="rId7" action="ppaction://hlinksldjump"/>
          </p:cNvPr>
          <p:cNvSpPr/>
          <p:nvPr/>
        </p:nvSpPr>
        <p:spPr>
          <a:xfrm>
            <a:off x="8088681" y="1118666"/>
            <a:ext cx="601073" cy="430212"/>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sp>
        <p:nvSpPr>
          <p:cNvPr id="39" name="Multiply 38">
            <a:hlinkClick r:id="rId8" action="ppaction://hlinksldjump"/>
          </p:cNvPr>
          <p:cNvSpPr/>
          <p:nvPr/>
        </p:nvSpPr>
        <p:spPr>
          <a:xfrm>
            <a:off x="8143339" y="1156374"/>
            <a:ext cx="508207" cy="382269"/>
          </a:xfrm>
          <a:prstGeom prst="mathMultipl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smtClean="0">
              <a:solidFill>
                <a:schemeClr val="tx1"/>
              </a:solidFill>
            </a:endParaRPr>
          </a:p>
        </p:txBody>
      </p:sp>
      <p:pic>
        <p:nvPicPr>
          <p:cNvPr id="717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3575" y="1691118"/>
            <a:ext cx="74580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ounded Rectangle 36">
            <a:hlinkClick r:id="rId16" action="ppaction://hlinksldjump"/>
          </p:cNvPr>
          <p:cNvSpPr/>
          <p:nvPr/>
        </p:nvSpPr>
        <p:spPr>
          <a:xfrm>
            <a:off x="5935645" y="656517"/>
            <a:ext cx="1054767" cy="255080"/>
          </a:xfrm>
          <a:prstGeom prst="roundRect">
            <a:avLst>
              <a:gd name="adj" fmla="val 19354"/>
            </a:avLst>
          </a:prstGeom>
          <a:gradFill>
            <a:gsLst>
              <a:gs pos="0">
                <a:srgbClr val="C00000"/>
              </a:gs>
              <a:gs pos="80000">
                <a:srgbClr val="FF0000"/>
              </a:gs>
              <a:gs pos="100000">
                <a:srgbClr val="FF5050"/>
              </a:gs>
            </a:gsLst>
          </a:gra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Examples</a:t>
            </a:r>
            <a:endParaRPr lang="en-GB" sz="1000" b="1" dirty="0" smtClean="0">
              <a:solidFill>
                <a:srgbClr val="FFFF00"/>
              </a:solidFill>
            </a:endParaRPr>
          </a:p>
        </p:txBody>
      </p:sp>
      <p:sp>
        <p:nvSpPr>
          <p:cNvPr id="40" name="Rounded Rectangle 39">
            <a:hlinkClick r:id="rId17" action="ppaction://hlinksldjump"/>
          </p:cNvPr>
          <p:cNvSpPr/>
          <p:nvPr/>
        </p:nvSpPr>
        <p:spPr>
          <a:xfrm>
            <a:off x="7007096" y="492016"/>
            <a:ext cx="1053432" cy="420956"/>
          </a:xfrm>
          <a:prstGeom prst="round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pl-PL" sz="1000" b="1" dirty="0" smtClean="0">
                <a:solidFill>
                  <a:srgbClr val="FFFF00"/>
                </a:solidFill>
              </a:rPr>
              <a:t>Planned applications</a:t>
            </a:r>
            <a:endParaRPr lang="en-GB" sz="1000" b="1" dirty="0" smtClean="0">
              <a:solidFill>
                <a:srgbClr val="FFFF00"/>
              </a:solidFill>
            </a:endParaRPr>
          </a:p>
        </p:txBody>
      </p:sp>
    </p:spTree>
    <p:extLst>
      <p:ext uri="{BB962C8B-B14F-4D97-AF65-F5344CB8AC3E}">
        <p14:creationId xmlns:p14="http://schemas.microsoft.com/office/powerpoint/2010/main" val="3790988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ageningen UR">
  <a:themeElements>
    <a:clrScheme name="Wageningen UR witte achtergrond">
      <a:dk1>
        <a:srgbClr val="005172"/>
      </a:dk1>
      <a:lt1>
        <a:srgbClr val="FFFFFF"/>
      </a:lt1>
      <a:dk2>
        <a:srgbClr val="34B233"/>
      </a:dk2>
      <a:lt2>
        <a:srgbClr val="005172"/>
      </a:lt2>
      <a:accent1>
        <a:srgbClr val="519FD7"/>
      </a:accent1>
      <a:accent2>
        <a:srgbClr val="A59D95"/>
      </a:accent2>
      <a:accent3>
        <a:srgbClr val="D5D2CA"/>
      </a:accent3>
      <a:accent4>
        <a:srgbClr val="FF7900"/>
      </a:accent4>
      <a:accent5>
        <a:srgbClr val="00549F"/>
      </a:accent5>
      <a:accent6>
        <a:srgbClr val="000000"/>
      </a:accent6>
      <a:hlink>
        <a:srgbClr val="00549F"/>
      </a:hlink>
      <a:folHlink>
        <a:srgbClr val="000000"/>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ts val="1800"/>
          </a:lnSpc>
          <a:defRPr sz="1400" dirty="0" err="1" smtClean="0">
            <a:latin typeface="Verdana" pitchFamily="34" charset="0"/>
          </a:defRPr>
        </a:defPPr>
      </a:lstStyle>
    </a:tx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3852</TotalTime>
  <Words>1389</Words>
  <Application>Microsoft Office PowerPoint</Application>
  <PresentationFormat>On-screen Show (4:3)</PresentationFormat>
  <Paragraphs>357</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Wageningen UR</vt:lpstr>
      <vt:lpstr>spup – an R package for uncertainty propagation analysis in spatial environmental modelling</vt:lpstr>
      <vt:lpstr>Underlying  methodology</vt:lpstr>
      <vt:lpstr>spup functionality</vt:lpstr>
      <vt:lpstr>Defining uncertainty  model (UM)</vt:lpstr>
      <vt:lpstr>Defining uncertainty  model (UM)</vt:lpstr>
      <vt:lpstr>Monte Carlo  sampling</vt:lpstr>
      <vt:lpstr>Monte Carlo  sampling</vt:lpstr>
      <vt:lpstr>Propagation through  the model</vt:lpstr>
      <vt:lpstr>Propagation through  the model</vt:lpstr>
      <vt:lpstr>Visualization of  the results</vt:lpstr>
      <vt:lpstr>Examples</vt:lpstr>
      <vt:lpstr>Examples (1) –  uncertainty propagation with cross-correlated vars.</vt:lpstr>
      <vt:lpstr>Examples (2) –  uncertainty propagation  with ‚external’ models</vt:lpstr>
      <vt:lpstr>Examples (2) –  uncertainty propagation  with ‚external’ models</vt:lpstr>
      <vt:lpstr>Planned applications</vt:lpstr>
      <vt:lpstr>Acknowledments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Sawicka, Kasia</cp:lastModifiedBy>
  <cp:revision>584</cp:revision>
  <dcterms:created xsi:type="dcterms:W3CDTF">2011-09-29T08:30:03Z</dcterms:created>
  <dcterms:modified xsi:type="dcterms:W3CDTF">2017-04-24T22:22:16Z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WHUK.pptx</vt:lpwstr>
  </property>
</Properties>
</file>