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0" r:id="rId3"/>
    <p:sldId id="263" r:id="rId4"/>
    <p:sldId id="264" r:id="rId5"/>
    <p:sldId id="266" r:id="rId6"/>
    <p:sldId id="267" r:id="rId7"/>
    <p:sldId id="268" r:id="rId8"/>
    <p:sldId id="269" r:id="rId9"/>
    <p:sldId id="271" r:id="rId10"/>
    <p:sldId id="273" r:id="rId11"/>
    <p:sldId id="274" r:id="rId12"/>
    <p:sldId id="272" r:id="rId1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85324" autoAdjust="0"/>
  </p:normalViewPr>
  <p:slideViewPr>
    <p:cSldViewPr snapToGrid="0">
      <p:cViewPr>
        <p:scale>
          <a:sx n="75" d="100"/>
          <a:sy n="75" d="100"/>
        </p:scale>
        <p:origin x="-1140" y="-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7B6E9-0198-4F4E-A3F7-66B0CC002BB7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7D35E-EE1B-469D-A2EB-46DC37E304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953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Recap that we learnt that a computer was a machine that followed instructions.</a:t>
            </a:r>
            <a:r>
              <a:rPr lang="en-GB" baseline="0" dirty="0" smtClean="0"/>
              <a:t>  Instructions and data are stored in the computer’s memory.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7D35E-EE1B-469D-A2EB-46DC37E3044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77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Point out: tugboat,</a:t>
            </a:r>
            <a:r>
              <a:rPr lang="en-GB" baseline="0" dirty="0" smtClean="0"/>
              <a:t> island, rocks, crab, whirlpool, the house.</a:t>
            </a:r>
          </a:p>
          <a:p>
            <a:r>
              <a:rPr lang="en-GB" baseline="0" dirty="0" smtClean="0"/>
              <a:t>Refer students to the instruction set. Emphasise that the instructions go in the tugboat’s memory.</a:t>
            </a:r>
          </a:p>
          <a:p>
            <a:r>
              <a:rPr lang="en-GB" baseline="0" dirty="0" smtClean="0"/>
              <a:t>Discuss the angles through which the tug can turn, and agree on the direction it is facing to start with.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7D35E-EE1B-469D-A2EB-46DC37E304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81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Note:</a:t>
            </a:r>
            <a:r>
              <a:rPr lang="en-GB" baseline="0" dirty="0" smtClean="0"/>
              <a:t> there will likely be a lot of repetition in their flowcharts. Draw this out later when decisions are introduced to look at the notion </a:t>
            </a:r>
            <a:r>
              <a:rPr lang="en-GB" baseline="0" smtClean="0"/>
              <a:t>of efficiency.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7D35E-EE1B-469D-A2EB-46DC37E3044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12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decision shape is new. Draw out an understanding of how this works through questioning. </a:t>
            </a:r>
            <a:r>
              <a:rPr lang="en-GB" baseline="0" dirty="0" smtClean="0"/>
              <a:t>Point out the decision through questioning and give examples of decisions that computers make (through comparisons). Remind students that computers are machines so they don’t make emotional decisions: they should give the same response for the same inputs. Also emphasis </a:t>
            </a:r>
            <a:r>
              <a:rPr lang="en-GB" baseline="0" dirty="0" smtClean="0"/>
              <a:t>that the decision should be phrased so that the answer is either yes or no — i.e. there are only two possible outcomes. No other shape has two arrows coming out of 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7D35E-EE1B-469D-A2EB-46DC37E304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81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AEC2-F76F-4DE6-A6C0-9301FBD65C2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866-AD2E-4B2C-9078-1A6193CFC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63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AEC2-F76F-4DE6-A6C0-9301FBD65C2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866-AD2E-4B2C-9078-1A6193CFC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47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AEC2-F76F-4DE6-A6C0-9301FBD65C2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866-AD2E-4B2C-9078-1A6193CFC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12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AEC2-F76F-4DE6-A6C0-9301FBD65C2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866-AD2E-4B2C-9078-1A6193CFC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93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AEC2-F76F-4DE6-A6C0-9301FBD65C2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866-AD2E-4B2C-9078-1A6193CFC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70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AEC2-F76F-4DE6-A6C0-9301FBD65C2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866-AD2E-4B2C-9078-1A6193CFC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05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AEC2-F76F-4DE6-A6C0-9301FBD65C2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866-AD2E-4B2C-9078-1A6193CFC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72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AEC2-F76F-4DE6-A6C0-9301FBD65C2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866-AD2E-4B2C-9078-1A6193CFC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01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AEC2-F76F-4DE6-A6C0-9301FBD65C2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866-AD2E-4B2C-9078-1A6193CFC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17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AEC2-F76F-4DE6-A6C0-9301FBD65C2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866-AD2E-4B2C-9078-1A6193CFC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48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AEC2-F76F-4DE6-A6C0-9301FBD65C2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866-AD2E-4B2C-9078-1A6193CFC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6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0AEC2-F76F-4DE6-A6C0-9301FBD65C2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D6866-AD2E-4B2C-9078-1A6193CFCFC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/>
          <p:cNvSpPr txBox="1"/>
          <p:nvPr userDrawn="1"/>
        </p:nvSpPr>
        <p:spPr>
          <a:xfrm>
            <a:off x="9372600" y="6591300"/>
            <a:ext cx="458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7.3.2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46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.uk/url?sa=i&amp;rct=j&amp;q=&amp;esrc=s&amp;source=images&amp;cd=&amp;cad=rja&amp;uact=8&amp;ved=0CAcQjRw&amp;url=http://www.bgcelsobrante.org/main.asp?id%3D57&amp;ei=9UUIVbuBL9LbasTzgugO&amp;bvm=bv.88198703,d.d24&amp;psig=AFQjCNFJZnlTIESe7l8WCpzQjLfoXN8sag&amp;ust=1426691951854710" TargetMode="External"/><Relationship Id="rId13" Type="http://schemas.openxmlformats.org/officeDocument/2006/relationships/image" Target="../media/image11.png"/><Relationship Id="rId3" Type="http://schemas.openxmlformats.org/officeDocument/2006/relationships/hyperlink" Target="http://www.co2partners.com/blog/wp-content/uploads/2013/07/Compass-Points.jpg" TargetMode="External"/><Relationship Id="rId7" Type="http://schemas.openxmlformats.org/officeDocument/2006/relationships/image" Target="../media/image8.jpeg"/><Relationship Id="rId12" Type="http://schemas.openxmlformats.org/officeDocument/2006/relationships/hyperlink" Target="http://www.google.co.uk/url?sa=i&amp;rct=j&amp;q=&amp;esrc=s&amp;source=images&amp;cd=&amp;cad=rja&amp;uact=8&amp;ved=0CAcQjRw&amp;url=http://www.123rf.com/stock-photo/whirlpool_maelstrom.html&amp;ei=WlMIVYGSOMbhaKKrgsAD&amp;bvm=bv.88198703,d.d24&amp;psig=AFQjCNGh4wjr7oB8Tv3tnUV3eEJNGoW9mw&amp;ust=1426695364986250" TargetMode="External"/><Relationship Id="rId17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google.co.uk/url?sa=i&amp;rct=j&amp;q=&amp;esrc=s&amp;source=images&amp;cd=&amp;cad=rja&amp;uact=8&amp;ved=0CAcQjRw&amp;url=http://www.clipartpanda.com/categories/tugboat-clipart&amp;ei=VkUIVcX2GIflaKj2gsgN&amp;bvm=bv.88198703,d.d24&amp;psig=AFQjCNE0ZicvgqgBKelrkZcVkuwjb-ixIg&amp;ust=1426691777320906" TargetMode="External"/><Relationship Id="rId11" Type="http://schemas.openxmlformats.org/officeDocument/2006/relationships/image" Target="../media/image10.jpeg"/><Relationship Id="rId5" Type="http://schemas.openxmlformats.org/officeDocument/2006/relationships/image" Target="../media/image7.png"/><Relationship Id="rId15" Type="http://schemas.openxmlformats.org/officeDocument/2006/relationships/image" Target="../media/image12.jpeg"/><Relationship Id="rId10" Type="http://schemas.openxmlformats.org/officeDocument/2006/relationships/hyperlink" Target="http://www.google.co.uk/url?sa=i&amp;rct=j&amp;q=&amp;esrc=s&amp;source=images&amp;cd=&amp;cad=rja&amp;uact=8&amp;ved=0CAcQjRw&amp;url=http://funny-pictures.picphotos.net/illustration-of-rocks-on-island-tropical-beach-retro-styled-tropical/thumb9.shutterstock.com*display_pic_with_logo*730471*730471,1323527734,2*stock-vector-illustration-of-rocks-on-island-in-night-view-in-sea-90507334.jpg/&amp;ei=kUYIVZ-KE9OVar7-gOAB&amp;bvm=bv.88198703,d.d24&amp;psig=AFQjCNENGHS4wUiG-uJibMq0LndBFpqpVA&amp;ust=1426692084695624" TargetMode="External"/><Relationship Id="rId4" Type="http://schemas.openxmlformats.org/officeDocument/2006/relationships/image" Target="../media/image6.jpeg"/><Relationship Id="rId9" Type="http://schemas.openxmlformats.org/officeDocument/2006/relationships/image" Target="../media/image9.png"/><Relationship Id="rId1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google.co.uk/url?sa=i&amp;rct=j&amp;q=&amp;esrc=s&amp;source=images&amp;cd=&amp;cad=rja&amp;uact=8&amp;ved=0CAcQjRw&amp;url=http://www.clipartpanda.com/categories/tugboat-clipart&amp;ei=VkUIVcX2GIflaKj2gsgN&amp;bvm=bv.88198703,d.d24&amp;psig=AFQjCNE0ZicvgqgBKelrkZcVkuwjb-ixIg&amp;ust=142669177732090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Computers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Are machines that follow instructions and process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15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513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Old slides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634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65127"/>
            <a:ext cx="4271962" cy="1325563"/>
          </a:xfrm>
        </p:spPr>
        <p:txBody>
          <a:bodyPr/>
          <a:lstStyle/>
          <a:p>
            <a:pPr algn="r"/>
            <a:r>
              <a:rPr lang="en-GB" dirty="0" smtClean="0"/>
              <a:t>Look at this flow chart</a:t>
            </a:r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5266" y="365127"/>
            <a:ext cx="3691155" cy="6317908"/>
            <a:chOff x="382081" y="365127"/>
            <a:chExt cx="3691155" cy="6317908"/>
          </a:xfrm>
        </p:grpSpPr>
        <p:sp>
          <p:nvSpPr>
            <p:cNvPr id="3" name="Flowchart: Terminator 2"/>
            <p:cNvSpPr/>
            <p:nvPr/>
          </p:nvSpPr>
          <p:spPr>
            <a:xfrm>
              <a:off x="665450" y="365127"/>
              <a:ext cx="1158153" cy="345928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endParaRPr lang="en-GB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" name="Flowchart: Terminator 3"/>
            <p:cNvSpPr/>
            <p:nvPr/>
          </p:nvSpPr>
          <p:spPr>
            <a:xfrm>
              <a:off x="665450" y="6319354"/>
              <a:ext cx="1158153" cy="363681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endParaRPr lang="en-GB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501576" y="1098016"/>
              <a:ext cx="1485900" cy="35329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Get out of bed</a:t>
              </a:r>
              <a:endParaRPr lang="en-GB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501576" y="1838268"/>
              <a:ext cx="1485900" cy="35329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Get dressed</a:t>
              </a:r>
              <a:endParaRPr lang="en-GB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501576" y="3318772"/>
              <a:ext cx="1485900" cy="35329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Brush teeth</a:t>
              </a:r>
              <a:endParaRPr lang="en-GB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501576" y="2578520"/>
              <a:ext cx="1485900" cy="35329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Eat breakfast</a:t>
              </a:r>
              <a:endParaRPr lang="en-GB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Flowchart: Decision 8"/>
            <p:cNvSpPr/>
            <p:nvPr/>
          </p:nvSpPr>
          <p:spPr>
            <a:xfrm>
              <a:off x="382081" y="4059024"/>
              <a:ext cx="1724891" cy="96635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Running late?</a:t>
              </a:r>
              <a:endParaRPr lang="en-GB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2587336" y="5301975"/>
              <a:ext cx="1485900" cy="35329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Get bus</a:t>
              </a:r>
              <a:endParaRPr lang="en-GB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501576" y="5267433"/>
              <a:ext cx="1485900" cy="35329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Walk to school</a:t>
              </a:r>
              <a:endParaRPr lang="en-GB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1244526" y="720252"/>
              <a:ext cx="1" cy="3685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244526" y="1460504"/>
              <a:ext cx="0" cy="3685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244526" y="2200756"/>
              <a:ext cx="0" cy="3685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244526" y="2941008"/>
              <a:ext cx="0" cy="3685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Straight Arrow Connector 20"/>
            <p:cNvCxnSpPr>
              <a:endCxn id="9" idx="0"/>
            </p:cNvCxnSpPr>
            <p:nvPr/>
          </p:nvCxnSpPr>
          <p:spPr>
            <a:xfrm>
              <a:off x="1244526" y="3681260"/>
              <a:ext cx="1" cy="37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>
              <a:stCxn id="9" idx="2"/>
              <a:endCxn id="11" idx="0"/>
            </p:cNvCxnSpPr>
            <p:nvPr/>
          </p:nvCxnSpPr>
          <p:spPr>
            <a:xfrm flipH="1">
              <a:off x="1244526" y="5025379"/>
              <a:ext cx="1" cy="2420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7" name="Flowchart: Connector 26"/>
            <p:cNvSpPr/>
            <p:nvPr/>
          </p:nvSpPr>
          <p:spPr>
            <a:xfrm>
              <a:off x="1130226" y="5933020"/>
              <a:ext cx="228600" cy="242054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Straight Arrow Connector 31"/>
            <p:cNvCxnSpPr>
              <a:stCxn id="27" idx="4"/>
              <a:endCxn id="4" idx="0"/>
            </p:cNvCxnSpPr>
            <p:nvPr/>
          </p:nvCxnSpPr>
          <p:spPr>
            <a:xfrm>
              <a:off x="1244526" y="6175074"/>
              <a:ext cx="1" cy="1442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Straight Arrow Connector 35"/>
            <p:cNvCxnSpPr>
              <a:stCxn id="11" idx="2"/>
              <a:endCxn id="27" idx="0"/>
            </p:cNvCxnSpPr>
            <p:nvPr/>
          </p:nvCxnSpPr>
          <p:spPr>
            <a:xfrm>
              <a:off x="1244526" y="5620724"/>
              <a:ext cx="0" cy="3122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Elbow Connector 37"/>
            <p:cNvCxnSpPr>
              <a:stCxn id="9" idx="3"/>
              <a:endCxn id="10" idx="0"/>
            </p:cNvCxnSpPr>
            <p:nvPr/>
          </p:nvCxnSpPr>
          <p:spPr>
            <a:xfrm>
              <a:off x="2106972" y="4542202"/>
              <a:ext cx="1223314" cy="75977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Elbow Connector 39"/>
            <p:cNvCxnSpPr>
              <a:stCxn id="10" idx="2"/>
              <a:endCxn id="27" idx="6"/>
            </p:cNvCxnSpPr>
            <p:nvPr/>
          </p:nvCxnSpPr>
          <p:spPr>
            <a:xfrm rot="5400000">
              <a:off x="2145166" y="4868926"/>
              <a:ext cx="398781" cy="197146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033133" y="418089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Y</a:t>
              </a:r>
              <a:endParaRPr lang="en-GB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347583" y="492135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N</a:t>
              </a:r>
              <a:endParaRPr lang="en-GB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953001" y="1451307"/>
            <a:ext cx="469100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What does it describe?</a:t>
            </a:r>
          </a:p>
          <a:p>
            <a:endParaRPr lang="en-GB" dirty="0"/>
          </a:p>
          <a:p>
            <a:r>
              <a:rPr lang="en-GB" dirty="0" smtClean="0"/>
              <a:t>What new shape is there? What does this new shape do?</a:t>
            </a:r>
          </a:p>
          <a:p>
            <a:endParaRPr lang="en-GB" dirty="0"/>
          </a:p>
          <a:p>
            <a:r>
              <a:rPr lang="en-GB" dirty="0" smtClean="0"/>
              <a:t>What else is new about this flow chart?</a:t>
            </a:r>
          </a:p>
          <a:p>
            <a:endParaRPr lang="en-GB" dirty="0"/>
          </a:p>
          <a:p>
            <a:r>
              <a:rPr lang="en-GB" sz="2400" b="1" dirty="0" smtClean="0"/>
              <a:t>Task</a:t>
            </a:r>
          </a:p>
          <a:p>
            <a:r>
              <a:rPr lang="en-GB" dirty="0" smtClean="0"/>
              <a:t>Make a flow chart for: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You go to the canteen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You choose a hot meal or pasta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You choose a veggie or a meat option if a hot meal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You choose a tomato or pesto option if having pasta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You pay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972022" y="-12879"/>
            <a:ext cx="119773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Hand out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2179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Think of something that can be done by following a set of rules or steps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 example: tying shoe laces, getting from the school canteen to the library, building a wall in Minecraft, or buying a drink from a vending machine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2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1052553"/>
            <a:ext cx="2857500" cy="28575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06401" y="1800535"/>
            <a:ext cx="2044937" cy="1655522"/>
            <a:chOff x="198674" y="1492802"/>
            <a:chExt cx="2044937" cy="165552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42718" y="2253890"/>
              <a:ext cx="874677" cy="89443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74" y="1492802"/>
              <a:ext cx="2044937" cy="1655521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78" y="1684267"/>
            <a:ext cx="1886476" cy="15940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691" y="1222602"/>
            <a:ext cx="1989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smtClean="0">
                <a:ln w="28575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INPUT</a:t>
            </a:r>
            <a:endParaRPr lang="en-GB" b="1" dirty="0">
              <a:ln w="28575">
                <a:solidFill>
                  <a:srgbClr val="C00000"/>
                </a:solidFill>
                <a:prstDash val="solid"/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18310" y="1222602"/>
            <a:ext cx="2611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smtClean="0">
                <a:ln w="28575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OUTPUT</a:t>
            </a:r>
            <a:endParaRPr lang="en-GB" b="1" dirty="0">
              <a:ln w="28575">
                <a:solidFill>
                  <a:srgbClr val="C00000"/>
                </a:solidFill>
                <a:prstDash val="solid"/>
              </a:ln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483687" y="4432185"/>
            <a:ext cx="2938625" cy="2313178"/>
            <a:chOff x="3483687" y="4265135"/>
            <a:chExt cx="2938625" cy="2313178"/>
          </a:xfrm>
        </p:grpSpPr>
        <p:grpSp>
          <p:nvGrpSpPr>
            <p:cNvPr id="9" name="Group 8"/>
            <p:cNvGrpSpPr/>
            <p:nvPr/>
          </p:nvGrpSpPr>
          <p:grpSpPr>
            <a:xfrm>
              <a:off x="3968628" y="4437592"/>
              <a:ext cx="1968744" cy="2140721"/>
              <a:chOff x="4027243" y="4437592"/>
              <a:chExt cx="1968744" cy="2140721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7243" y="4437592"/>
                <a:ext cx="1851513" cy="1851513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4474" y="4726800"/>
                <a:ext cx="1851513" cy="1851513"/>
              </a:xfrm>
              <a:prstGeom prst="rect">
                <a:avLst/>
              </a:prstGeom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3483687" y="4265135"/>
              <a:ext cx="29386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b="1" dirty="0" smtClean="0">
                  <a:ln w="28575">
                    <a:solidFill>
                      <a:srgbClr val="C000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MEMORY</a:t>
              </a:r>
              <a:endParaRPr lang="en-GB" b="1" dirty="0">
                <a:ln w="28575">
                  <a:solidFill>
                    <a:srgbClr val="C00000"/>
                  </a:solidFill>
                  <a:prstDash val="solid"/>
                </a:ln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74576" y="1222602"/>
            <a:ext cx="2756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smtClean="0">
                <a:ln w="28575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PROCESS</a:t>
            </a:r>
            <a:endParaRPr lang="en-GB" b="1" dirty="0">
              <a:ln w="28575">
                <a:solidFill>
                  <a:srgbClr val="C00000"/>
                </a:solidFill>
                <a:prstDash val="solid"/>
              </a:ln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643751" y="2179887"/>
            <a:ext cx="1202977" cy="89681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6151685" y="2179887"/>
            <a:ext cx="1202977" cy="89681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 rot="5400000">
            <a:off x="3879655" y="3499363"/>
            <a:ext cx="1202977" cy="89681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7"/>
          <p:cNvSpPr/>
          <p:nvPr/>
        </p:nvSpPr>
        <p:spPr>
          <a:xfrm rot="16200000">
            <a:off x="4793062" y="3446070"/>
            <a:ext cx="1202977" cy="89681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8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804940" y="1211283"/>
            <a:ext cx="6600318" cy="4904509"/>
          </a:xfrm>
          <a:custGeom>
            <a:avLst/>
            <a:gdLst>
              <a:gd name="connsiteX0" fmla="*/ 4023372 w 6600318"/>
              <a:gd name="connsiteY0" fmla="*/ 261257 h 4904509"/>
              <a:gd name="connsiteX1" fmla="*/ 4023372 w 6600318"/>
              <a:gd name="connsiteY1" fmla="*/ 261257 h 4904509"/>
              <a:gd name="connsiteX2" fmla="*/ 3667112 w 6600318"/>
              <a:gd name="connsiteY2" fmla="*/ 320634 h 4904509"/>
              <a:gd name="connsiteX3" fmla="*/ 3595860 w 6600318"/>
              <a:gd name="connsiteY3" fmla="*/ 332509 h 4904509"/>
              <a:gd name="connsiteX4" fmla="*/ 3346479 w 6600318"/>
              <a:gd name="connsiteY4" fmla="*/ 344384 h 4904509"/>
              <a:gd name="connsiteX5" fmla="*/ 3298977 w 6600318"/>
              <a:gd name="connsiteY5" fmla="*/ 356260 h 4904509"/>
              <a:gd name="connsiteX6" fmla="*/ 3108972 w 6600318"/>
              <a:gd name="connsiteY6" fmla="*/ 380010 h 4904509"/>
              <a:gd name="connsiteX7" fmla="*/ 2966468 w 6600318"/>
              <a:gd name="connsiteY7" fmla="*/ 403761 h 4904509"/>
              <a:gd name="connsiteX8" fmla="*/ 2099570 w 6600318"/>
              <a:gd name="connsiteY8" fmla="*/ 391885 h 4904509"/>
              <a:gd name="connsiteX9" fmla="*/ 2028318 w 6600318"/>
              <a:gd name="connsiteY9" fmla="*/ 368135 h 4904509"/>
              <a:gd name="connsiteX10" fmla="*/ 1921440 w 6600318"/>
              <a:gd name="connsiteY10" fmla="*/ 344384 h 4904509"/>
              <a:gd name="connsiteX11" fmla="*/ 1885814 w 6600318"/>
              <a:gd name="connsiteY11" fmla="*/ 332509 h 4904509"/>
              <a:gd name="connsiteX12" fmla="*/ 1778936 w 6600318"/>
              <a:gd name="connsiteY12" fmla="*/ 320634 h 4904509"/>
              <a:gd name="connsiteX13" fmla="*/ 1695808 w 6600318"/>
              <a:gd name="connsiteY13" fmla="*/ 308758 h 4904509"/>
              <a:gd name="connsiteX14" fmla="*/ 1624557 w 6600318"/>
              <a:gd name="connsiteY14" fmla="*/ 296883 h 4904509"/>
              <a:gd name="connsiteX15" fmla="*/ 1446427 w 6600318"/>
              <a:gd name="connsiteY15" fmla="*/ 285008 h 4904509"/>
              <a:gd name="connsiteX16" fmla="*/ 1315798 w 6600318"/>
              <a:gd name="connsiteY16" fmla="*/ 261257 h 4904509"/>
              <a:gd name="connsiteX17" fmla="*/ 1125793 w 6600318"/>
              <a:gd name="connsiteY17" fmla="*/ 273132 h 4904509"/>
              <a:gd name="connsiteX18" fmla="*/ 1054541 w 6600318"/>
              <a:gd name="connsiteY18" fmla="*/ 285008 h 4904509"/>
              <a:gd name="connsiteX19" fmla="*/ 983289 w 6600318"/>
              <a:gd name="connsiteY19" fmla="*/ 308758 h 4904509"/>
              <a:gd name="connsiteX20" fmla="*/ 935788 w 6600318"/>
              <a:gd name="connsiteY20" fmla="*/ 320634 h 4904509"/>
              <a:gd name="connsiteX21" fmla="*/ 900162 w 6600318"/>
              <a:gd name="connsiteY21" fmla="*/ 344384 h 4904509"/>
              <a:gd name="connsiteX22" fmla="*/ 864536 w 6600318"/>
              <a:gd name="connsiteY22" fmla="*/ 356260 h 4904509"/>
              <a:gd name="connsiteX23" fmla="*/ 805159 w 6600318"/>
              <a:gd name="connsiteY23" fmla="*/ 380010 h 4904509"/>
              <a:gd name="connsiteX24" fmla="*/ 686406 w 6600318"/>
              <a:gd name="connsiteY24" fmla="*/ 439387 h 4904509"/>
              <a:gd name="connsiteX25" fmla="*/ 650780 w 6600318"/>
              <a:gd name="connsiteY25" fmla="*/ 463137 h 4904509"/>
              <a:gd name="connsiteX26" fmla="*/ 591403 w 6600318"/>
              <a:gd name="connsiteY26" fmla="*/ 486888 h 4904509"/>
              <a:gd name="connsiteX27" fmla="*/ 543902 w 6600318"/>
              <a:gd name="connsiteY27" fmla="*/ 522514 h 4904509"/>
              <a:gd name="connsiteX28" fmla="*/ 460775 w 6600318"/>
              <a:gd name="connsiteY28" fmla="*/ 558140 h 4904509"/>
              <a:gd name="connsiteX29" fmla="*/ 377647 w 6600318"/>
              <a:gd name="connsiteY29" fmla="*/ 641267 h 4904509"/>
              <a:gd name="connsiteX30" fmla="*/ 294520 w 6600318"/>
              <a:gd name="connsiteY30" fmla="*/ 724395 h 4904509"/>
              <a:gd name="connsiteX31" fmla="*/ 258894 w 6600318"/>
              <a:gd name="connsiteY31" fmla="*/ 760021 h 4904509"/>
              <a:gd name="connsiteX32" fmla="*/ 223268 w 6600318"/>
              <a:gd name="connsiteY32" fmla="*/ 795647 h 4904509"/>
              <a:gd name="connsiteX33" fmla="*/ 187642 w 6600318"/>
              <a:gd name="connsiteY33" fmla="*/ 902524 h 4904509"/>
              <a:gd name="connsiteX34" fmla="*/ 175767 w 6600318"/>
              <a:gd name="connsiteY34" fmla="*/ 938150 h 4904509"/>
              <a:gd name="connsiteX35" fmla="*/ 163892 w 6600318"/>
              <a:gd name="connsiteY35" fmla="*/ 985652 h 4904509"/>
              <a:gd name="connsiteX36" fmla="*/ 175767 w 6600318"/>
              <a:gd name="connsiteY36" fmla="*/ 1175657 h 4904509"/>
              <a:gd name="connsiteX37" fmla="*/ 187642 w 6600318"/>
              <a:gd name="connsiteY37" fmla="*/ 1211283 h 4904509"/>
              <a:gd name="connsiteX38" fmla="*/ 235144 w 6600318"/>
              <a:gd name="connsiteY38" fmla="*/ 1294410 h 4904509"/>
              <a:gd name="connsiteX39" fmla="*/ 258894 w 6600318"/>
              <a:gd name="connsiteY39" fmla="*/ 1365662 h 4904509"/>
              <a:gd name="connsiteX40" fmla="*/ 270770 w 6600318"/>
              <a:gd name="connsiteY40" fmla="*/ 1401288 h 4904509"/>
              <a:gd name="connsiteX41" fmla="*/ 306395 w 6600318"/>
              <a:gd name="connsiteY41" fmla="*/ 1567543 h 4904509"/>
              <a:gd name="connsiteX42" fmla="*/ 377647 w 6600318"/>
              <a:gd name="connsiteY42" fmla="*/ 1615044 h 4904509"/>
              <a:gd name="connsiteX43" fmla="*/ 413273 w 6600318"/>
              <a:gd name="connsiteY43" fmla="*/ 1650670 h 4904509"/>
              <a:gd name="connsiteX44" fmla="*/ 460775 w 6600318"/>
              <a:gd name="connsiteY44" fmla="*/ 1721922 h 4904509"/>
              <a:gd name="connsiteX45" fmla="*/ 472650 w 6600318"/>
              <a:gd name="connsiteY45" fmla="*/ 1769423 h 4904509"/>
              <a:gd name="connsiteX46" fmla="*/ 520151 w 6600318"/>
              <a:gd name="connsiteY46" fmla="*/ 1876301 h 4904509"/>
              <a:gd name="connsiteX47" fmla="*/ 532027 w 6600318"/>
              <a:gd name="connsiteY47" fmla="*/ 1935678 h 4904509"/>
              <a:gd name="connsiteX48" fmla="*/ 543902 w 6600318"/>
              <a:gd name="connsiteY48" fmla="*/ 1983179 h 4904509"/>
              <a:gd name="connsiteX49" fmla="*/ 508276 w 6600318"/>
              <a:gd name="connsiteY49" fmla="*/ 2173184 h 4904509"/>
              <a:gd name="connsiteX50" fmla="*/ 496401 w 6600318"/>
              <a:gd name="connsiteY50" fmla="*/ 2208810 h 4904509"/>
              <a:gd name="connsiteX51" fmla="*/ 413273 w 6600318"/>
              <a:gd name="connsiteY51" fmla="*/ 2339439 h 4904509"/>
              <a:gd name="connsiteX52" fmla="*/ 353897 w 6600318"/>
              <a:gd name="connsiteY52" fmla="*/ 2410691 h 4904509"/>
              <a:gd name="connsiteX53" fmla="*/ 282645 w 6600318"/>
              <a:gd name="connsiteY53" fmla="*/ 2493818 h 4904509"/>
              <a:gd name="connsiteX54" fmla="*/ 258894 w 6600318"/>
              <a:gd name="connsiteY54" fmla="*/ 2541319 h 4904509"/>
              <a:gd name="connsiteX55" fmla="*/ 163892 w 6600318"/>
              <a:gd name="connsiteY55" fmla="*/ 2671948 h 4904509"/>
              <a:gd name="connsiteX56" fmla="*/ 128266 w 6600318"/>
              <a:gd name="connsiteY56" fmla="*/ 2695698 h 4904509"/>
              <a:gd name="connsiteX57" fmla="*/ 57014 w 6600318"/>
              <a:gd name="connsiteY57" fmla="*/ 2802576 h 4904509"/>
              <a:gd name="connsiteX58" fmla="*/ 33263 w 6600318"/>
              <a:gd name="connsiteY58" fmla="*/ 2838202 h 4904509"/>
              <a:gd name="connsiteX59" fmla="*/ 21388 w 6600318"/>
              <a:gd name="connsiteY59" fmla="*/ 2873828 h 4904509"/>
              <a:gd name="connsiteX60" fmla="*/ 21388 w 6600318"/>
              <a:gd name="connsiteY60" fmla="*/ 3277589 h 4904509"/>
              <a:gd name="connsiteX61" fmla="*/ 33263 w 6600318"/>
              <a:gd name="connsiteY61" fmla="*/ 3313215 h 4904509"/>
              <a:gd name="connsiteX62" fmla="*/ 152016 w 6600318"/>
              <a:gd name="connsiteY62" fmla="*/ 3455719 h 4904509"/>
              <a:gd name="connsiteX63" fmla="*/ 187642 w 6600318"/>
              <a:gd name="connsiteY63" fmla="*/ 3491345 h 4904509"/>
              <a:gd name="connsiteX64" fmla="*/ 187642 w 6600318"/>
              <a:gd name="connsiteY64" fmla="*/ 3645724 h 4904509"/>
              <a:gd name="connsiteX65" fmla="*/ 175767 w 6600318"/>
              <a:gd name="connsiteY65" fmla="*/ 3693226 h 4904509"/>
              <a:gd name="connsiteX66" fmla="*/ 152016 w 6600318"/>
              <a:gd name="connsiteY66" fmla="*/ 3728852 h 4904509"/>
              <a:gd name="connsiteX67" fmla="*/ 163892 w 6600318"/>
              <a:gd name="connsiteY67" fmla="*/ 3942608 h 4904509"/>
              <a:gd name="connsiteX68" fmla="*/ 175767 w 6600318"/>
              <a:gd name="connsiteY68" fmla="*/ 4108862 h 4904509"/>
              <a:gd name="connsiteX69" fmla="*/ 223268 w 6600318"/>
              <a:gd name="connsiteY69" fmla="*/ 4215740 h 4904509"/>
              <a:gd name="connsiteX70" fmla="*/ 258894 w 6600318"/>
              <a:gd name="connsiteY70" fmla="*/ 4263241 h 4904509"/>
              <a:gd name="connsiteX71" fmla="*/ 294520 w 6600318"/>
              <a:gd name="connsiteY71" fmla="*/ 4286992 h 4904509"/>
              <a:gd name="connsiteX72" fmla="*/ 365772 w 6600318"/>
              <a:gd name="connsiteY72" fmla="*/ 4334493 h 4904509"/>
              <a:gd name="connsiteX73" fmla="*/ 437024 w 6600318"/>
              <a:gd name="connsiteY73" fmla="*/ 4381995 h 4904509"/>
              <a:gd name="connsiteX74" fmla="*/ 484525 w 6600318"/>
              <a:gd name="connsiteY74" fmla="*/ 4417621 h 4904509"/>
              <a:gd name="connsiteX75" fmla="*/ 532027 w 6600318"/>
              <a:gd name="connsiteY75" fmla="*/ 4429496 h 4904509"/>
              <a:gd name="connsiteX76" fmla="*/ 662655 w 6600318"/>
              <a:gd name="connsiteY76" fmla="*/ 4476997 h 4904509"/>
              <a:gd name="connsiteX77" fmla="*/ 840785 w 6600318"/>
              <a:gd name="connsiteY77" fmla="*/ 4488873 h 4904509"/>
              <a:gd name="connsiteX78" fmla="*/ 900162 w 6600318"/>
              <a:gd name="connsiteY78" fmla="*/ 4500748 h 4904509"/>
              <a:gd name="connsiteX79" fmla="*/ 1030790 w 6600318"/>
              <a:gd name="connsiteY79" fmla="*/ 4536374 h 4904509"/>
              <a:gd name="connsiteX80" fmla="*/ 1220795 w 6600318"/>
              <a:gd name="connsiteY80" fmla="*/ 4548249 h 4904509"/>
              <a:gd name="connsiteX81" fmla="*/ 1517679 w 6600318"/>
              <a:gd name="connsiteY81" fmla="*/ 4524498 h 4904509"/>
              <a:gd name="connsiteX82" fmla="*/ 1648307 w 6600318"/>
              <a:gd name="connsiteY82" fmla="*/ 4476997 h 4904509"/>
              <a:gd name="connsiteX83" fmla="*/ 1790811 w 6600318"/>
              <a:gd name="connsiteY83" fmla="*/ 4453247 h 4904509"/>
              <a:gd name="connsiteX84" fmla="*/ 2135195 w 6600318"/>
              <a:gd name="connsiteY84" fmla="*/ 4465122 h 4904509"/>
              <a:gd name="connsiteX85" fmla="*/ 2170821 w 6600318"/>
              <a:gd name="connsiteY85" fmla="*/ 4476997 h 4904509"/>
              <a:gd name="connsiteX86" fmla="*/ 2277699 w 6600318"/>
              <a:gd name="connsiteY86" fmla="*/ 4500748 h 4904509"/>
              <a:gd name="connsiteX87" fmla="*/ 2313325 w 6600318"/>
              <a:gd name="connsiteY87" fmla="*/ 4524498 h 4904509"/>
              <a:gd name="connsiteX88" fmla="*/ 2384577 w 6600318"/>
              <a:gd name="connsiteY88" fmla="*/ 4548249 h 4904509"/>
              <a:gd name="connsiteX89" fmla="*/ 2550832 w 6600318"/>
              <a:gd name="connsiteY89" fmla="*/ 4595750 h 4904509"/>
              <a:gd name="connsiteX90" fmla="*/ 2645834 w 6600318"/>
              <a:gd name="connsiteY90" fmla="*/ 4631376 h 4904509"/>
              <a:gd name="connsiteX91" fmla="*/ 2752712 w 6600318"/>
              <a:gd name="connsiteY91" fmla="*/ 4690753 h 4904509"/>
              <a:gd name="connsiteX92" fmla="*/ 2788338 w 6600318"/>
              <a:gd name="connsiteY92" fmla="*/ 4702628 h 4904509"/>
              <a:gd name="connsiteX93" fmla="*/ 2859590 w 6600318"/>
              <a:gd name="connsiteY93" fmla="*/ 4750130 h 4904509"/>
              <a:gd name="connsiteX94" fmla="*/ 2895216 w 6600318"/>
              <a:gd name="connsiteY94" fmla="*/ 4773880 h 4904509"/>
              <a:gd name="connsiteX95" fmla="*/ 3002094 w 6600318"/>
              <a:gd name="connsiteY95" fmla="*/ 4809506 h 4904509"/>
              <a:gd name="connsiteX96" fmla="*/ 3049595 w 6600318"/>
              <a:gd name="connsiteY96" fmla="*/ 4821382 h 4904509"/>
              <a:gd name="connsiteX97" fmla="*/ 3108972 w 6600318"/>
              <a:gd name="connsiteY97" fmla="*/ 4845132 h 4904509"/>
              <a:gd name="connsiteX98" fmla="*/ 3358354 w 6600318"/>
              <a:gd name="connsiteY98" fmla="*/ 4880758 h 4904509"/>
              <a:gd name="connsiteX99" fmla="*/ 3465232 w 6600318"/>
              <a:gd name="connsiteY99" fmla="*/ 4904509 h 4904509"/>
              <a:gd name="connsiteX100" fmla="*/ 3619611 w 6600318"/>
              <a:gd name="connsiteY100" fmla="*/ 4880758 h 4904509"/>
              <a:gd name="connsiteX101" fmla="*/ 3773990 w 6600318"/>
              <a:gd name="connsiteY101" fmla="*/ 4845132 h 4904509"/>
              <a:gd name="connsiteX102" fmla="*/ 4225253 w 6600318"/>
              <a:gd name="connsiteY102" fmla="*/ 4833257 h 4904509"/>
              <a:gd name="connsiteX103" fmla="*/ 4260879 w 6600318"/>
              <a:gd name="connsiteY103" fmla="*/ 4785756 h 4904509"/>
              <a:gd name="connsiteX104" fmla="*/ 4296505 w 6600318"/>
              <a:gd name="connsiteY104" fmla="*/ 4762005 h 4904509"/>
              <a:gd name="connsiteX105" fmla="*/ 4344006 w 6600318"/>
              <a:gd name="connsiteY105" fmla="*/ 4726379 h 4904509"/>
              <a:gd name="connsiteX106" fmla="*/ 4379632 w 6600318"/>
              <a:gd name="connsiteY106" fmla="*/ 4702628 h 4904509"/>
              <a:gd name="connsiteX107" fmla="*/ 4450884 w 6600318"/>
              <a:gd name="connsiteY107" fmla="*/ 4690753 h 4904509"/>
              <a:gd name="connsiteX108" fmla="*/ 4510260 w 6600318"/>
              <a:gd name="connsiteY108" fmla="*/ 4678878 h 4904509"/>
              <a:gd name="connsiteX109" fmla="*/ 4629014 w 6600318"/>
              <a:gd name="connsiteY109" fmla="*/ 4643252 h 4904509"/>
              <a:gd name="connsiteX110" fmla="*/ 4830894 w 6600318"/>
              <a:gd name="connsiteY110" fmla="*/ 4631376 h 4904509"/>
              <a:gd name="connsiteX111" fmla="*/ 4866520 w 6600318"/>
              <a:gd name="connsiteY111" fmla="*/ 4619501 h 4904509"/>
              <a:gd name="connsiteX112" fmla="*/ 5234655 w 6600318"/>
              <a:gd name="connsiteY112" fmla="*/ 4619501 h 4904509"/>
              <a:gd name="connsiteX113" fmla="*/ 5365284 w 6600318"/>
              <a:gd name="connsiteY113" fmla="*/ 4643252 h 4904509"/>
              <a:gd name="connsiteX114" fmla="*/ 5531538 w 6600318"/>
              <a:gd name="connsiteY114" fmla="*/ 4619501 h 4904509"/>
              <a:gd name="connsiteX115" fmla="*/ 5638416 w 6600318"/>
              <a:gd name="connsiteY115" fmla="*/ 4607626 h 4904509"/>
              <a:gd name="connsiteX116" fmla="*/ 5780920 w 6600318"/>
              <a:gd name="connsiteY116" fmla="*/ 4583875 h 4904509"/>
              <a:gd name="connsiteX117" fmla="*/ 5864047 w 6600318"/>
              <a:gd name="connsiteY117" fmla="*/ 4548249 h 4904509"/>
              <a:gd name="connsiteX118" fmla="*/ 5970925 w 6600318"/>
              <a:gd name="connsiteY118" fmla="*/ 4524498 h 4904509"/>
              <a:gd name="connsiteX119" fmla="*/ 6042177 w 6600318"/>
              <a:gd name="connsiteY119" fmla="*/ 4500748 h 4904509"/>
              <a:gd name="connsiteX120" fmla="*/ 6137180 w 6600318"/>
              <a:gd name="connsiteY120" fmla="*/ 4441371 h 4904509"/>
              <a:gd name="connsiteX121" fmla="*/ 6172806 w 6600318"/>
              <a:gd name="connsiteY121" fmla="*/ 4429496 h 4904509"/>
              <a:gd name="connsiteX122" fmla="*/ 6232183 w 6600318"/>
              <a:gd name="connsiteY122" fmla="*/ 4405745 h 4904509"/>
              <a:gd name="connsiteX123" fmla="*/ 6267808 w 6600318"/>
              <a:gd name="connsiteY123" fmla="*/ 4381995 h 4904509"/>
              <a:gd name="connsiteX124" fmla="*/ 6327185 w 6600318"/>
              <a:gd name="connsiteY124" fmla="*/ 4358244 h 4904509"/>
              <a:gd name="connsiteX125" fmla="*/ 6374686 w 6600318"/>
              <a:gd name="connsiteY125" fmla="*/ 4322618 h 4904509"/>
              <a:gd name="connsiteX126" fmla="*/ 6493440 w 6600318"/>
              <a:gd name="connsiteY126" fmla="*/ 4215740 h 4904509"/>
              <a:gd name="connsiteX127" fmla="*/ 6517190 w 6600318"/>
              <a:gd name="connsiteY127" fmla="*/ 4168239 h 4904509"/>
              <a:gd name="connsiteX128" fmla="*/ 6529066 w 6600318"/>
              <a:gd name="connsiteY128" fmla="*/ 4096987 h 4904509"/>
              <a:gd name="connsiteX129" fmla="*/ 6481564 w 6600318"/>
              <a:gd name="connsiteY129" fmla="*/ 3835730 h 4904509"/>
              <a:gd name="connsiteX130" fmla="*/ 6410312 w 6600318"/>
              <a:gd name="connsiteY130" fmla="*/ 3693226 h 4904509"/>
              <a:gd name="connsiteX131" fmla="*/ 6386562 w 6600318"/>
              <a:gd name="connsiteY131" fmla="*/ 3657600 h 4904509"/>
              <a:gd name="connsiteX132" fmla="*/ 6350936 w 6600318"/>
              <a:gd name="connsiteY132" fmla="*/ 3526971 h 4904509"/>
              <a:gd name="connsiteX133" fmla="*/ 6362811 w 6600318"/>
              <a:gd name="connsiteY133" fmla="*/ 3253839 h 4904509"/>
              <a:gd name="connsiteX134" fmla="*/ 6398437 w 6600318"/>
              <a:gd name="connsiteY134" fmla="*/ 3182587 h 4904509"/>
              <a:gd name="connsiteX135" fmla="*/ 6457814 w 6600318"/>
              <a:gd name="connsiteY135" fmla="*/ 3028208 h 4904509"/>
              <a:gd name="connsiteX136" fmla="*/ 6481564 w 6600318"/>
              <a:gd name="connsiteY136" fmla="*/ 2956956 h 4904509"/>
              <a:gd name="connsiteX137" fmla="*/ 6540941 w 6600318"/>
              <a:gd name="connsiteY137" fmla="*/ 2850078 h 4904509"/>
              <a:gd name="connsiteX138" fmla="*/ 6576567 w 6600318"/>
              <a:gd name="connsiteY138" fmla="*/ 2731324 h 4904509"/>
              <a:gd name="connsiteX139" fmla="*/ 6600318 w 6600318"/>
              <a:gd name="connsiteY139" fmla="*/ 2565070 h 4904509"/>
              <a:gd name="connsiteX140" fmla="*/ 6576567 w 6600318"/>
              <a:gd name="connsiteY140" fmla="*/ 1971304 h 4904509"/>
              <a:gd name="connsiteX141" fmla="*/ 6529066 w 6600318"/>
              <a:gd name="connsiteY141" fmla="*/ 1745673 h 4904509"/>
              <a:gd name="connsiteX142" fmla="*/ 6481564 w 6600318"/>
              <a:gd name="connsiteY142" fmla="*/ 1531917 h 4904509"/>
              <a:gd name="connsiteX143" fmla="*/ 6469689 w 6600318"/>
              <a:gd name="connsiteY143" fmla="*/ 1460665 h 4904509"/>
              <a:gd name="connsiteX144" fmla="*/ 6457814 w 6600318"/>
              <a:gd name="connsiteY144" fmla="*/ 1377537 h 4904509"/>
              <a:gd name="connsiteX145" fmla="*/ 6398437 w 6600318"/>
              <a:gd name="connsiteY145" fmla="*/ 1270660 h 4904509"/>
              <a:gd name="connsiteX146" fmla="*/ 6350936 w 6600318"/>
              <a:gd name="connsiteY146" fmla="*/ 1223158 h 4904509"/>
              <a:gd name="connsiteX147" fmla="*/ 6279684 w 6600318"/>
              <a:gd name="connsiteY147" fmla="*/ 1140031 h 4904509"/>
              <a:gd name="connsiteX148" fmla="*/ 6065928 w 6600318"/>
              <a:gd name="connsiteY148" fmla="*/ 973776 h 4904509"/>
              <a:gd name="connsiteX149" fmla="*/ 5970925 w 6600318"/>
              <a:gd name="connsiteY149" fmla="*/ 890649 h 4904509"/>
              <a:gd name="connsiteX150" fmla="*/ 5864047 w 6600318"/>
              <a:gd name="connsiteY150" fmla="*/ 819397 h 4904509"/>
              <a:gd name="connsiteX151" fmla="*/ 5780920 w 6600318"/>
              <a:gd name="connsiteY151" fmla="*/ 771896 h 4904509"/>
              <a:gd name="connsiteX152" fmla="*/ 5697793 w 6600318"/>
              <a:gd name="connsiteY152" fmla="*/ 688769 h 4904509"/>
              <a:gd name="connsiteX153" fmla="*/ 5662167 w 6600318"/>
              <a:gd name="connsiteY153" fmla="*/ 534389 h 4904509"/>
              <a:gd name="connsiteX154" fmla="*/ 5626541 w 6600318"/>
              <a:gd name="connsiteY154" fmla="*/ 403761 h 4904509"/>
              <a:gd name="connsiteX155" fmla="*/ 5602790 w 6600318"/>
              <a:gd name="connsiteY155" fmla="*/ 320634 h 4904509"/>
              <a:gd name="connsiteX156" fmla="*/ 5472162 w 6600318"/>
              <a:gd name="connsiteY156" fmla="*/ 225631 h 4904509"/>
              <a:gd name="connsiteX157" fmla="*/ 5365284 w 6600318"/>
              <a:gd name="connsiteY157" fmla="*/ 154379 h 4904509"/>
              <a:gd name="connsiteX158" fmla="*/ 5305907 w 6600318"/>
              <a:gd name="connsiteY158" fmla="*/ 118753 h 4904509"/>
              <a:gd name="connsiteX159" fmla="*/ 5175279 w 6600318"/>
              <a:gd name="connsiteY159" fmla="*/ 71252 h 4904509"/>
              <a:gd name="connsiteX160" fmla="*/ 5127777 w 6600318"/>
              <a:gd name="connsiteY160" fmla="*/ 47501 h 4904509"/>
              <a:gd name="connsiteX161" fmla="*/ 5080276 w 6600318"/>
              <a:gd name="connsiteY161" fmla="*/ 35626 h 4904509"/>
              <a:gd name="connsiteX162" fmla="*/ 5044650 w 6600318"/>
              <a:gd name="connsiteY162" fmla="*/ 23750 h 4904509"/>
              <a:gd name="connsiteX163" fmla="*/ 4949647 w 6600318"/>
              <a:gd name="connsiteY163" fmla="*/ 0 h 4904509"/>
              <a:gd name="connsiteX164" fmla="*/ 4771518 w 6600318"/>
              <a:gd name="connsiteY164" fmla="*/ 23750 h 4904509"/>
              <a:gd name="connsiteX165" fmla="*/ 4735892 w 6600318"/>
              <a:gd name="connsiteY165" fmla="*/ 35626 h 4904509"/>
              <a:gd name="connsiteX166" fmla="*/ 4617138 w 6600318"/>
              <a:gd name="connsiteY166" fmla="*/ 95002 h 4904509"/>
              <a:gd name="connsiteX167" fmla="*/ 4569637 w 6600318"/>
              <a:gd name="connsiteY167" fmla="*/ 118753 h 4904509"/>
              <a:gd name="connsiteX168" fmla="*/ 4427133 w 6600318"/>
              <a:gd name="connsiteY168" fmla="*/ 142504 h 4904509"/>
              <a:gd name="connsiteX169" fmla="*/ 4118375 w 6600318"/>
              <a:gd name="connsiteY169" fmla="*/ 166254 h 4904509"/>
              <a:gd name="connsiteX170" fmla="*/ 4070873 w 6600318"/>
              <a:gd name="connsiteY170" fmla="*/ 237506 h 4904509"/>
              <a:gd name="connsiteX171" fmla="*/ 4023372 w 6600318"/>
              <a:gd name="connsiteY171" fmla="*/ 261257 h 490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6600318" h="4904509">
                <a:moveTo>
                  <a:pt x="4023372" y="261257"/>
                </a:moveTo>
                <a:lnTo>
                  <a:pt x="4023372" y="261257"/>
                </a:lnTo>
                <a:cubicBezTo>
                  <a:pt x="3727921" y="316654"/>
                  <a:pt x="3940964" y="279556"/>
                  <a:pt x="3667112" y="320634"/>
                </a:cubicBezTo>
                <a:cubicBezTo>
                  <a:pt x="3643300" y="324206"/>
                  <a:pt x="3619872" y="330730"/>
                  <a:pt x="3595860" y="332509"/>
                </a:cubicBezTo>
                <a:cubicBezTo>
                  <a:pt x="3512866" y="338657"/>
                  <a:pt x="3429606" y="340426"/>
                  <a:pt x="3346479" y="344384"/>
                </a:cubicBezTo>
                <a:cubicBezTo>
                  <a:pt x="3330645" y="348343"/>
                  <a:pt x="3315035" y="353340"/>
                  <a:pt x="3298977" y="356260"/>
                </a:cubicBezTo>
                <a:cubicBezTo>
                  <a:pt x="3245727" y="365942"/>
                  <a:pt x="3159964" y="374344"/>
                  <a:pt x="3108972" y="380010"/>
                </a:cubicBezTo>
                <a:cubicBezTo>
                  <a:pt x="3053231" y="398590"/>
                  <a:pt x="3046011" y="403761"/>
                  <a:pt x="2966468" y="403761"/>
                </a:cubicBezTo>
                <a:cubicBezTo>
                  <a:pt x="2677475" y="403761"/>
                  <a:pt x="2388536" y="395844"/>
                  <a:pt x="2099570" y="391885"/>
                </a:cubicBezTo>
                <a:cubicBezTo>
                  <a:pt x="2075819" y="383968"/>
                  <a:pt x="2052298" y="375329"/>
                  <a:pt x="2028318" y="368135"/>
                </a:cubicBezTo>
                <a:cubicBezTo>
                  <a:pt x="1967376" y="349853"/>
                  <a:pt x="1989225" y="361331"/>
                  <a:pt x="1921440" y="344384"/>
                </a:cubicBezTo>
                <a:cubicBezTo>
                  <a:pt x="1909296" y="341348"/>
                  <a:pt x="1898161" y="334567"/>
                  <a:pt x="1885814" y="332509"/>
                </a:cubicBezTo>
                <a:cubicBezTo>
                  <a:pt x="1850456" y="326616"/>
                  <a:pt x="1814504" y="325080"/>
                  <a:pt x="1778936" y="320634"/>
                </a:cubicBezTo>
                <a:cubicBezTo>
                  <a:pt x="1751161" y="317162"/>
                  <a:pt x="1723473" y="313014"/>
                  <a:pt x="1695808" y="308758"/>
                </a:cubicBezTo>
                <a:cubicBezTo>
                  <a:pt x="1672010" y="305097"/>
                  <a:pt x="1648526" y="299166"/>
                  <a:pt x="1624557" y="296883"/>
                </a:cubicBezTo>
                <a:cubicBezTo>
                  <a:pt x="1565317" y="291241"/>
                  <a:pt x="1505804" y="288966"/>
                  <a:pt x="1446427" y="285008"/>
                </a:cubicBezTo>
                <a:cubicBezTo>
                  <a:pt x="1427117" y="281146"/>
                  <a:pt x="1330998" y="261257"/>
                  <a:pt x="1315798" y="261257"/>
                </a:cubicBezTo>
                <a:cubicBezTo>
                  <a:pt x="1252339" y="261257"/>
                  <a:pt x="1189128" y="269174"/>
                  <a:pt x="1125793" y="273132"/>
                </a:cubicBezTo>
                <a:cubicBezTo>
                  <a:pt x="1102042" y="277091"/>
                  <a:pt x="1077900" y="279168"/>
                  <a:pt x="1054541" y="285008"/>
                </a:cubicBezTo>
                <a:cubicBezTo>
                  <a:pt x="1030253" y="291080"/>
                  <a:pt x="1007577" y="302686"/>
                  <a:pt x="983289" y="308758"/>
                </a:cubicBezTo>
                <a:lnTo>
                  <a:pt x="935788" y="320634"/>
                </a:lnTo>
                <a:cubicBezTo>
                  <a:pt x="923913" y="328551"/>
                  <a:pt x="912927" y="338001"/>
                  <a:pt x="900162" y="344384"/>
                </a:cubicBezTo>
                <a:cubicBezTo>
                  <a:pt x="888966" y="349982"/>
                  <a:pt x="876257" y="351865"/>
                  <a:pt x="864536" y="356260"/>
                </a:cubicBezTo>
                <a:cubicBezTo>
                  <a:pt x="844576" y="363745"/>
                  <a:pt x="824476" y="370995"/>
                  <a:pt x="805159" y="380010"/>
                </a:cubicBezTo>
                <a:cubicBezTo>
                  <a:pt x="765054" y="398725"/>
                  <a:pt x="723230" y="414838"/>
                  <a:pt x="686406" y="439387"/>
                </a:cubicBezTo>
                <a:cubicBezTo>
                  <a:pt x="674531" y="447304"/>
                  <a:pt x="663546" y="456754"/>
                  <a:pt x="650780" y="463137"/>
                </a:cubicBezTo>
                <a:cubicBezTo>
                  <a:pt x="631713" y="472670"/>
                  <a:pt x="610037" y="476535"/>
                  <a:pt x="591403" y="486888"/>
                </a:cubicBezTo>
                <a:cubicBezTo>
                  <a:pt x="574102" y="496500"/>
                  <a:pt x="561086" y="512694"/>
                  <a:pt x="543902" y="522514"/>
                </a:cubicBezTo>
                <a:cubicBezTo>
                  <a:pt x="494417" y="550791"/>
                  <a:pt x="515321" y="513511"/>
                  <a:pt x="460775" y="558140"/>
                </a:cubicBezTo>
                <a:cubicBezTo>
                  <a:pt x="430446" y="582954"/>
                  <a:pt x="405356" y="613558"/>
                  <a:pt x="377647" y="641267"/>
                </a:cubicBezTo>
                <a:lnTo>
                  <a:pt x="294520" y="724395"/>
                </a:lnTo>
                <a:lnTo>
                  <a:pt x="258894" y="760021"/>
                </a:lnTo>
                <a:lnTo>
                  <a:pt x="223268" y="795647"/>
                </a:lnTo>
                <a:lnTo>
                  <a:pt x="187642" y="902524"/>
                </a:lnTo>
                <a:cubicBezTo>
                  <a:pt x="183684" y="914399"/>
                  <a:pt x="178803" y="926006"/>
                  <a:pt x="175767" y="938150"/>
                </a:cubicBezTo>
                <a:lnTo>
                  <a:pt x="163892" y="985652"/>
                </a:lnTo>
                <a:cubicBezTo>
                  <a:pt x="167850" y="1048987"/>
                  <a:pt x="169124" y="1112547"/>
                  <a:pt x="175767" y="1175657"/>
                </a:cubicBezTo>
                <a:cubicBezTo>
                  <a:pt x="177077" y="1188106"/>
                  <a:pt x="182711" y="1199777"/>
                  <a:pt x="187642" y="1211283"/>
                </a:cubicBezTo>
                <a:cubicBezTo>
                  <a:pt x="205721" y="1253468"/>
                  <a:pt x="211292" y="1258633"/>
                  <a:pt x="235144" y="1294410"/>
                </a:cubicBezTo>
                <a:lnTo>
                  <a:pt x="258894" y="1365662"/>
                </a:lnTo>
                <a:lnTo>
                  <a:pt x="270770" y="1401288"/>
                </a:lnTo>
                <a:cubicBezTo>
                  <a:pt x="274859" y="1446273"/>
                  <a:pt x="261356" y="1528134"/>
                  <a:pt x="306395" y="1567543"/>
                </a:cubicBezTo>
                <a:cubicBezTo>
                  <a:pt x="327877" y="1586340"/>
                  <a:pt x="357463" y="1594860"/>
                  <a:pt x="377647" y="1615044"/>
                </a:cubicBezTo>
                <a:cubicBezTo>
                  <a:pt x="389522" y="1626919"/>
                  <a:pt x="402962" y="1637413"/>
                  <a:pt x="413273" y="1650670"/>
                </a:cubicBezTo>
                <a:cubicBezTo>
                  <a:pt x="430798" y="1673202"/>
                  <a:pt x="460775" y="1721922"/>
                  <a:pt x="460775" y="1721922"/>
                </a:cubicBezTo>
                <a:cubicBezTo>
                  <a:pt x="464733" y="1737756"/>
                  <a:pt x="467489" y="1753940"/>
                  <a:pt x="472650" y="1769423"/>
                </a:cubicBezTo>
                <a:cubicBezTo>
                  <a:pt x="487812" y="1814908"/>
                  <a:pt x="499461" y="1834920"/>
                  <a:pt x="520151" y="1876301"/>
                </a:cubicBezTo>
                <a:cubicBezTo>
                  <a:pt x="524110" y="1896093"/>
                  <a:pt x="527648" y="1915974"/>
                  <a:pt x="532027" y="1935678"/>
                </a:cubicBezTo>
                <a:cubicBezTo>
                  <a:pt x="535568" y="1951610"/>
                  <a:pt x="543902" y="1966858"/>
                  <a:pt x="543902" y="1983179"/>
                </a:cubicBezTo>
                <a:cubicBezTo>
                  <a:pt x="543902" y="2083747"/>
                  <a:pt x="535566" y="2091313"/>
                  <a:pt x="508276" y="2173184"/>
                </a:cubicBezTo>
                <a:cubicBezTo>
                  <a:pt x="504318" y="2185059"/>
                  <a:pt x="502841" y="2198076"/>
                  <a:pt x="496401" y="2208810"/>
                </a:cubicBezTo>
                <a:cubicBezTo>
                  <a:pt x="470467" y="2252034"/>
                  <a:pt x="443430" y="2299229"/>
                  <a:pt x="413273" y="2339439"/>
                </a:cubicBezTo>
                <a:cubicBezTo>
                  <a:pt x="394723" y="2364172"/>
                  <a:pt x="374437" y="2387584"/>
                  <a:pt x="353897" y="2410691"/>
                </a:cubicBezTo>
                <a:cubicBezTo>
                  <a:pt x="312988" y="2456714"/>
                  <a:pt x="318081" y="2437122"/>
                  <a:pt x="282645" y="2493818"/>
                </a:cubicBezTo>
                <a:cubicBezTo>
                  <a:pt x="273263" y="2508830"/>
                  <a:pt x="267677" y="2525949"/>
                  <a:pt x="258894" y="2541319"/>
                </a:cubicBezTo>
                <a:cubicBezTo>
                  <a:pt x="241442" y="2571859"/>
                  <a:pt x="165340" y="2670983"/>
                  <a:pt x="163892" y="2671948"/>
                </a:cubicBezTo>
                <a:lnTo>
                  <a:pt x="128266" y="2695698"/>
                </a:lnTo>
                <a:lnTo>
                  <a:pt x="57014" y="2802576"/>
                </a:lnTo>
                <a:lnTo>
                  <a:pt x="33263" y="2838202"/>
                </a:lnTo>
                <a:cubicBezTo>
                  <a:pt x="29305" y="2850077"/>
                  <a:pt x="24827" y="2861792"/>
                  <a:pt x="21388" y="2873828"/>
                </a:cubicBezTo>
                <a:cubicBezTo>
                  <a:pt x="-19173" y="3015789"/>
                  <a:pt x="7990" y="3056527"/>
                  <a:pt x="21388" y="3277589"/>
                </a:cubicBezTo>
                <a:cubicBezTo>
                  <a:pt x="22145" y="3290084"/>
                  <a:pt x="28332" y="3301709"/>
                  <a:pt x="33263" y="3313215"/>
                </a:cubicBezTo>
                <a:cubicBezTo>
                  <a:pt x="66097" y="3389828"/>
                  <a:pt x="72185" y="3375888"/>
                  <a:pt x="152016" y="3455719"/>
                </a:cubicBezTo>
                <a:lnTo>
                  <a:pt x="187642" y="3491345"/>
                </a:lnTo>
                <a:cubicBezTo>
                  <a:pt x="210860" y="3560996"/>
                  <a:pt x="204700" y="3526322"/>
                  <a:pt x="187642" y="3645724"/>
                </a:cubicBezTo>
                <a:cubicBezTo>
                  <a:pt x="185334" y="3661881"/>
                  <a:pt x="182196" y="3678224"/>
                  <a:pt x="175767" y="3693226"/>
                </a:cubicBezTo>
                <a:cubicBezTo>
                  <a:pt x="170145" y="3706344"/>
                  <a:pt x="159933" y="3716977"/>
                  <a:pt x="152016" y="3728852"/>
                </a:cubicBezTo>
                <a:cubicBezTo>
                  <a:pt x="155975" y="3800104"/>
                  <a:pt x="159440" y="3871385"/>
                  <a:pt x="163892" y="3942608"/>
                </a:cubicBezTo>
                <a:cubicBezTo>
                  <a:pt x="167358" y="3998059"/>
                  <a:pt x="167525" y="4053918"/>
                  <a:pt x="175767" y="4108862"/>
                </a:cubicBezTo>
                <a:cubicBezTo>
                  <a:pt x="183099" y="4157745"/>
                  <a:pt x="197564" y="4179754"/>
                  <a:pt x="223268" y="4215740"/>
                </a:cubicBezTo>
                <a:cubicBezTo>
                  <a:pt x="234772" y="4231846"/>
                  <a:pt x="244899" y="4249246"/>
                  <a:pt x="258894" y="4263241"/>
                </a:cubicBezTo>
                <a:cubicBezTo>
                  <a:pt x="268986" y="4273333"/>
                  <a:pt x="283556" y="4277855"/>
                  <a:pt x="294520" y="4286992"/>
                </a:cubicBezTo>
                <a:cubicBezTo>
                  <a:pt x="353822" y="4336411"/>
                  <a:pt x="303164" y="4313624"/>
                  <a:pt x="365772" y="4334493"/>
                </a:cubicBezTo>
                <a:cubicBezTo>
                  <a:pt x="389523" y="4350327"/>
                  <a:pt x="414188" y="4364868"/>
                  <a:pt x="437024" y="4381995"/>
                </a:cubicBezTo>
                <a:cubicBezTo>
                  <a:pt x="452858" y="4393870"/>
                  <a:pt x="466822" y="4408770"/>
                  <a:pt x="484525" y="4417621"/>
                </a:cubicBezTo>
                <a:cubicBezTo>
                  <a:pt x="499123" y="4424920"/>
                  <a:pt x="516543" y="4424335"/>
                  <a:pt x="532027" y="4429496"/>
                </a:cubicBezTo>
                <a:cubicBezTo>
                  <a:pt x="557421" y="4437961"/>
                  <a:pt x="638389" y="4475379"/>
                  <a:pt x="662655" y="4476997"/>
                </a:cubicBezTo>
                <a:lnTo>
                  <a:pt x="840785" y="4488873"/>
                </a:lnTo>
                <a:cubicBezTo>
                  <a:pt x="860577" y="4492831"/>
                  <a:pt x="880689" y="4495437"/>
                  <a:pt x="900162" y="4500748"/>
                </a:cubicBezTo>
                <a:cubicBezTo>
                  <a:pt x="1065917" y="4545953"/>
                  <a:pt x="886112" y="4507436"/>
                  <a:pt x="1030790" y="4536374"/>
                </a:cubicBezTo>
                <a:cubicBezTo>
                  <a:pt x="1108961" y="4588487"/>
                  <a:pt x="1053627" y="4562179"/>
                  <a:pt x="1220795" y="4548249"/>
                </a:cubicBezTo>
                <a:cubicBezTo>
                  <a:pt x="1525149" y="4522887"/>
                  <a:pt x="1157367" y="4550236"/>
                  <a:pt x="1517679" y="4524498"/>
                </a:cubicBezTo>
                <a:cubicBezTo>
                  <a:pt x="1548371" y="4512221"/>
                  <a:pt x="1617821" y="4483094"/>
                  <a:pt x="1648307" y="4476997"/>
                </a:cubicBezTo>
                <a:cubicBezTo>
                  <a:pt x="1735131" y="4459633"/>
                  <a:pt x="1687703" y="4467976"/>
                  <a:pt x="1790811" y="4453247"/>
                </a:cubicBezTo>
                <a:cubicBezTo>
                  <a:pt x="1905606" y="4457205"/>
                  <a:pt x="2020556" y="4457957"/>
                  <a:pt x="2135195" y="4465122"/>
                </a:cubicBezTo>
                <a:cubicBezTo>
                  <a:pt x="2147688" y="4465903"/>
                  <a:pt x="2158601" y="4474282"/>
                  <a:pt x="2170821" y="4476997"/>
                </a:cubicBezTo>
                <a:cubicBezTo>
                  <a:pt x="2203657" y="4484294"/>
                  <a:pt x="2245621" y="4484709"/>
                  <a:pt x="2277699" y="4500748"/>
                </a:cubicBezTo>
                <a:cubicBezTo>
                  <a:pt x="2290465" y="4507131"/>
                  <a:pt x="2300283" y="4518702"/>
                  <a:pt x="2313325" y="4524498"/>
                </a:cubicBezTo>
                <a:cubicBezTo>
                  <a:pt x="2336203" y="4534666"/>
                  <a:pt x="2360597" y="4541055"/>
                  <a:pt x="2384577" y="4548249"/>
                </a:cubicBezTo>
                <a:cubicBezTo>
                  <a:pt x="2439782" y="4564811"/>
                  <a:pt x="2496866" y="4575513"/>
                  <a:pt x="2550832" y="4595750"/>
                </a:cubicBezTo>
                <a:cubicBezTo>
                  <a:pt x="2582499" y="4607625"/>
                  <a:pt x="2614615" y="4618368"/>
                  <a:pt x="2645834" y="4631376"/>
                </a:cubicBezTo>
                <a:cubicBezTo>
                  <a:pt x="2714460" y="4659970"/>
                  <a:pt x="2677530" y="4653162"/>
                  <a:pt x="2752712" y="4690753"/>
                </a:cubicBezTo>
                <a:cubicBezTo>
                  <a:pt x="2763908" y="4696351"/>
                  <a:pt x="2776463" y="4698670"/>
                  <a:pt x="2788338" y="4702628"/>
                </a:cubicBezTo>
                <a:lnTo>
                  <a:pt x="2859590" y="4750130"/>
                </a:lnTo>
                <a:cubicBezTo>
                  <a:pt x="2871465" y="4758047"/>
                  <a:pt x="2881676" y="4769367"/>
                  <a:pt x="2895216" y="4773880"/>
                </a:cubicBezTo>
                <a:cubicBezTo>
                  <a:pt x="2930842" y="4785755"/>
                  <a:pt x="2965662" y="4800397"/>
                  <a:pt x="3002094" y="4809506"/>
                </a:cubicBezTo>
                <a:cubicBezTo>
                  <a:pt x="3017928" y="4813465"/>
                  <a:pt x="3034112" y="4816221"/>
                  <a:pt x="3049595" y="4821382"/>
                </a:cubicBezTo>
                <a:cubicBezTo>
                  <a:pt x="3069818" y="4828123"/>
                  <a:pt x="3088112" y="4840741"/>
                  <a:pt x="3108972" y="4845132"/>
                </a:cubicBezTo>
                <a:cubicBezTo>
                  <a:pt x="3154158" y="4854645"/>
                  <a:pt x="3294197" y="4870065"/>
                  <a:pt x="3358354" y="4880758"/>
                </a:cubicBezTo>
                <a:cubicBezTo>
                  <a:pt x="3441953" y="4894692"/>
                  <a:pt x="3406763" y="4885020"/>
                  <a:pt x="3465232" y="4904509"/>
                </a:cubicBezTo>
                <a:cubicBezTo>
                  <a:pt x="3540514" y="4896145"/>
                  <a:pt x="3559107" y="4898909"/>
                  <a:pt x="3619611" y="4880758"/>
                </a:cubicBezTo>
                <a:cubicBezTo>
                  <a:pt x="3692999" y="4858742"/>
                  <a:pt x="3693380" y="4848715"/>
                  <a:pt x="3773990" y="4845132"/>
                </a:cubicBezTo>
                <a:cubicBezTo>
                  <a:pt x="3924315" y="4838451"/>
                  <a:pt x="4074832" y="4837215"/>
                  <a:pt x="4225253" y="4833257"/>
                </a:cubicBezTo>
                <a:cubicBezTo>
                  <a:pt x="4237128" y="4817423"/>
                  <a:pt x="4246884" y="4799751"/>
                  <a:pt x="4260879" y="4785756"/>
                </a:cubicBezTo>
                <a:cubicBezTo>
                  <a:pt x="4270971" y="4775664"/>
                  <a:pt x="4284891" y="4770301"/>
                  <a:pt x="4296505" y="4762005"/>
                </a:cubicBezTo>
                <a:cubicBezTo>
                  <a:pt x="4312610" y="4750501"/>
                  <a:pt x="4327901" y="4737883"/>
                  <a:pt x="4344006" y="4726379"/>
                </a:cubicBezTo>
                <a:cubicBezTo>
                  <a:pt x="4355620" y="4718083"/>
                  <a:pt x="4366092" y="4707141"/>
                  <a:pt x="4379632" y="4702628"/>
                </a:cubicBezTo>
                <a:cubicBezTo>
                  <a:pt x="4402475" y="4695014"/>
                  <a:pt x="4427194" y="4695060"/>
                  <a:pt x="4450884" y="4690753"/>
                </a:cubicBezTo>
                <a:cubicBezTo>
                  <a:pt x="4470742" y="4687142"/>
                  <a:pt x="4490787" y="4684189"/>
                  <a:pt x="4510260" y="4678878"/>
                </a:cubicBezTo>
                <a:cubicBezTo>
                  <a:pt x="4530603" y="4673330"/>
                  <a:pt x="4600507" y="4645967"/>
                  <a:pt x="4629014" y="4643252"/>
                </a:cubicBezTo>
                <a:cubicBezTo>
                  <a:pt x="4696120" y="4636861"/>
                  <a:pt x="4763601" y="4635335"/>
                  <a:pt x="4830894" y="4631376"/>
                </a:cubicBezTo>
                <a:cubicBezTo>
                  <a:pt x="4842769" y="4627418"/>
                  <a:pt x="4854484" y="4622940"/>
                  <a:pt x="4866520" y="4619501"/>
                </a:cubicBezTo>
                <a:cubicBezTo>
                  <a:pt x="5001042" y="4581067"/>
                  <a:pt x="5007391" y="4611084"/>
                  <a:pt x="5234655" y="4619501"/>
                </a:cubicBezTo>
                <a:cubicBezTo>
                  <a:pt x="5276227" y="4629893"/>
                  <a:pt x="5322739" y="4643252"/>
                  <a:pt x="5365284" y="4643252"/>
                </a:cubicBezTo>
                <a:cubicBezTo>
                  <a:pt x="5460634" y="4643252"/>
                  <a:pt x="5454800" y="4630463"/>
                  <a:pt x="5531538" y="4619501"/>
                </a:cubicBezTo>
                <a:cubicBezTo>
                  <a:pt x="5567023" y="4614432"/>
                  <a:pt x="5602931" y="4612695"/>
                  <a:pt x="5638416" y="4607626"/>
                </a:cubicBezTo>
                <a:cubicBezTo>
                  <a:pt x="5686089" y="4600816"/>
                  <a:pt x="5780920" y="4583875"/>
                  <a:pt x="5780920" y="4583875"/>
                </a:cubicBezTo>
                <a:cubicBezTo>
                  <a:pt x="5808629" y="4572000"/>
                  <a:pt x="5835715" y="4558551"/>
                  <a:pt x="5864047" y="4548249"/>
                </a:cubicBezTo>
                <a:cubicBezTo>
                  <a:pt x="5896024" y="4536621"/>
                  <a:pt x="5938959" y="4533216"/>
                  <a:pt x="5970925" y="4524498"/>
                </a:cubicBezTo>
                <a:cubicBezTo>
                  <a:pt x="5995078" y="4517911"/>
                  <a:pt x="6019386" y="4511108"/>
                  <a:pt x="6042177" y="4500748"/>
                </a:cubicBezTo>
                <a:cubicBezTo>
                  <a:pt x="6209759" y="4424575"/>
                  <a:pt x="6023008" y="4498457"/>
                  <a:pt x="6137180" y="4441371"/>
                </a:cubicBezTo>
                <a:cubicBezTo>
                  <a:pt x="6148376" y="4435773"/>
                  <a:pt x="6161085" y="4433891"/>
                  <a:pt x="6172806" y="4429496"/>
                </a:cubicBezTo>
                <a:cubicBezTo>
                  <a:pt x="6192766" y="4422011"/>
                  <a:pt x="6213116" y="4415278"/>
                  <a:pt x="6232183" y="4405745"/>
                </a:cubicBezTo>
                <a:cubicBezTo>
                  <a:pt x="6244948" y="4399362"/>
                  <a:pt x="6255043" y="4388378"/>
                  <a:pt x="6267808" y="4381995"/>
                </a:cubicBezTo>
                <a:cubicBezTo>
                  <a:pt x="6286875" y="4372462"/>
                  <a:pt x="6308551" y="4368597"/>
                  <a:pt x="6327185" y="4358244"/>
                </a:cubicBezTo>
                <a:cubicBezTo>
                  <a:pt x="6344486" y="4348632"/>
                  <a:pt x="6358472" y="4333968"/>
                  <a:pt x="6374686" y="4322618"/>
                </a:cubicBezTo>
                <a:cubicBezTo>
                  <a:pt x="6447882" y="4271381"/>
                  <a:pt x="6445107" y="4288240"/>
                  <a:pt x="6493440" y="4215740"/>
                </a:cubicBezTo>
                <a:cubicBezTo>
                  <a:pt x="6503260" y="4201011"/>
                  <a:pt x="6509273" y="4184073"/>
                  <a:pt x="6517190" y="4168239"/>
                </a:cubicBezTo>
                <a:cubicBezTo>
                  <a:pt x="6521149" y="4144488"/>
                  <a:pt x="6530159" y="4121040"/>
                  <a:pt x="6529066" y="4096987"/>
                </a:cubicBezTo>
                <a:cubicBezTo>
                  <a:pt x="6525501" y="4018551"/>
                  <a:pt x="6516364" y="3914029"/>
                  <a:pt x="6481564" y="3835730"/>
                </a:cubicBezTo>
                <a:cubicBezTo>
                  <a:pt x="6459995" y="3787199"/>
                  <a:pt x="6439771" y="3737415"/>
                  <a:pt x="6410312" y="3693226"/>
                </a:cubicBezTo>
                <a:cubicBezTo>
                  <a:pt x="6402395" y="3681351"/>
                  <a:pt x="6392358" y="3670642"/>
                  <a:pt x="6386562" y="3657600"/>
                </a:cubicBezTo>
                <a:cubicBezTo>
                  <a:pt x="6364645" y="3608287"/>
                  <a:pt x="6361096" y="3577771"/>
                  <a:pt x="6350936" y="3526971"/>
                </a:cubicBezTo>
                <a:cubicBezTo>
                  <a:pt x="6354894" y="3435927"/>
                  <a:pt x="6355822" y="3344701"/>
                  <a:pt x="6362811" y="3253839"/>
                </a:cubicBezTo>
                <a:cubicBezTo>
                  <a:pt x="6365878" y="3213970"/>
                  <a:pt x="6382931" y="3218028"/>
                  <a:pt x="6398437" y="3182587"/>
                </a:cubicBezTo>
                <a:cubicBezTo>
                  <a:pt x="6420536" y="3132075"/>
                  <a:pt x="6440379" y="3080514"/>
                  <a:pt x="6457814" y="3028208"/>
                </a:cubicBezTo>
                <a:cubicBezTo>
                  <a:pt x="6465731" y="3004457"/>
                  <a:pt x="6470368" y="2979348"/>
                  <a:pt x="6481564" y="2956956"/>
                </a:cubicBezTo>
                <a:cubicBezTo>
                  <a:pt x="6594548" y="2730983"/>
                  <a:pt x="6440298" y="3101679"/>
                  <a:pt x="6540941" y="2850078"/>
                </a:cubicBezTo>
                <a:cubicBezTo>
                  <a:pt x="6571376" y="2667466"/>
                  <a:pt x="6530542" y="2869399"/>
                  <a:pt x="6576567" y="2731324"/>
                </a:cubicBezTo>
                <a:cubicBezTo>
                  <a:pt x="6589169" y="2693517"/>
                  <a:pt x="6597405" y="2591281"/>
                  <a:pt x="6600318" y="2565070"/>
                </a:cubicBezTo>
                <a:cubicBezTo>
                  <a:pt x="6592401" y="2367148"/>
                  <a:pt x="6589320" y="2168973"/>
                  <a:pt x="6576567" y="1971304"/>
                </a:cubicBezTo>
                <a:cubicBezTo>
                  <a:pt x="6569797" y="1866376"/>
                  <a:pt x="6553048" y="1835607"/>
                  <a:pt x="6529066" y="1745673"/>
                </a:cubicBezTo>
                <a:cubicBezTo>
                  <a:pt x="6505953" y="1658999"/>
                  <a:pt x="6498819" y="1623945"/>
                  <a:pt x="6481564" y="1531917"/>
                </a:cubicBezTo>
                <a:cubicBezTo>
                  <a:pt x="6477127" y="1508251"/>
                  <a:pt x="6473350" y="1484463"/>
                  <a:pt x="6469689" y="1460665"/>
                </a:cubicBezTo>
                <a:cubicBezTo>
                  <a:pt x="6465433" y="1433000"/>
                  <a:pt x="6465179" y="1404541"/>
                  <a:pt x="6457814" y="1377537"/>
                </a:cubicBezTo>
                <a:cubicBezTo>
                  <a:pt x="6453082" y="1360186"/>
                  <a:pt x="6404915" y="1278989"/>
                  <a:pt x="6398437" y="1270660"/>
                </a:cubicBezTo>
                <a:cubicBezTo>
                  <a:pt x="6384689" y="1252984"/>
                  <a:pt x="6365999" y="1239727"/>
                  <a:pt x="6350936" y="1223158"/>
                </a:cubicBezTo>
                <a:cubicBezTo>
                  <a:pt x="6326387" y="1196154"/>
                  <a:pt x="6307149" y="1164063"/>
                  <a:pt x="6279684" y="1140031"/>
                </a:cubicBezTo>
                <a:cubicBezTo>
                  <a:pt x="6211752" y="1080590"/>
                  <a:pt x="6133861" y="1033217"/>
                  <a:pt x="6065928" y="973776"/>
                </a:cubicBezTo>
                <a:cubicBezTo>
                  <a:pt x="6034260" y="946067"/>
                  <a:pt x="6004351" y="916210"/>
                  <a:pt x="5970925" y="890649"/>
                </a:cubicBezTo>
                <a:cubicBezTo>
                  <a:pt x="5936913" y="864640"/>
                  <a:pt x="5900356" y="842090"/>
                  <a:pt x="5864047" y="819397"/>
                </a:cubicBezTo>
                <a:cubicBezTo>
                  <a:pt x="5836984" y="802483"/>
                  <a:pt x="5806014" y="791613"/>
                  <a:pt x="5780920" y="771896"/>
                </a:cubicBezTo>
                <a:cubicBezTo>
                  <a:pt x="5750107" y="747686"/>
                  <a:pt x="5697793" y="688769"/>
                  <a:pt x="5697793" y="688769"/>
                </a:cubicBezTo>
                <a:cubicBezTo>
                  <a:pt x="5671587" y="557740"/>
                  <a:pt x="5686807" y="608312"/>
                  <a:pt x="5662167" y="534389"/>
                </a:cubicBezTo>
                <a:cubicBezTo>
                  <a:pt x="5638966" y="371979"/>
                  <a:pt x="5668390" y="515357"/>
                  <a:pt x="5626541" y="403761"/>
                </a:cubicBezTo>
                <a:cubicBezTo>
                  <a:pt x="5625033" y="399740"/>
                  <a:pt x="5609548" y="329081"/>
                  <a:pt x="5602790" y="320634"/>
                </a:cubicBezTo>
                <a:cubicBezTo>
                  <a:pt x="5531788" y="231882"/>
                  <a:pt x="5547823" y="244546"/>
                  <a:pt x="5472162" y="225631"/>
                </a:cubicBezTo>
                <a:cubicBezTo>
                  <a:pt x="5411698" y="145013"/>
                  <a:pt x="5467730" y="200945"/>
                  <a:pt x="5365284" y="154379"/>
                </a:cubicBezTo>
                <a:cubicBezTo>
                  <a:pt x="5344271" y="144828"/>
                  <a:pt x="5326552" y="129075"/>
                  <a:pt x="5305907" y="118753"/>
                </a:cubicBezTo>
                <a:cubicBezTo>
                  <a:pt x="5253971" y="92785"/>
                  <a:pt x="5230717" y="93427"/>
                  <a:pt x="5175279" y="71252"/>
                </a:cubicBezTo>
                <a:cubicBezTo>
                  <a:pt x="5158842" y="64677"/>
                  <a:pt x="5144353" y="53717"/>
                  <a:pt x="5127777" y="47501"/>
                </a:cubicBezTo>
                <a:cubicBezTo>
                  <a:pt x="5112495" y="41770"/>
                  <a:pt x="5095969" y="40110"/>
                  <a:pt x="5080276" y="35626"/>
                </a:cubicBezTo>
                <a:cubicBezTo>
                  <a:pt x="5068240" y="32187"/>
                  <a:pt x="5056794" y="26786"/>
                  <a:pt x="5044650" y="23750"/>
                </a:cubicBezTo>
                <a:lnTo>
                  <a:pt x="4949647" y="0"/>
                </a:lnTo>
                <a:cubicBezTo>
                  <a:pt x="4875456" y="7419"/>
                  <a:pt x="4837104" y="7353"/>
                  <a:pt x="4771518" y="23750"/>
                </a:cubicBezTo>
                <a:cubicBezTo>
                  <a:pt x="4759374" y="26786"/>
                  <a:pt x="4746834" y="29547"/>
                  <a:pt x="4735892" y="35626"/>
                </a:cubicBezTo>
                <a:cubicBezTo>
                  <a:pt x="4620215" y="99891"/>
                  <a:pt x="4709969" y="71795"/>
                  <a:pt x="4617138" y="95002"/>
                </a:cubicBezTo>
                <a:cubicBezTo>
                  <a:pt x="4601304" y="102919"/>
                  <a:pt x="4586431" y="113155"/>
                  <a:pt x="4569637" y="118753"/>
                </a:cubicBezTo>
                <a:cubicBezTo>
                  <a:pt x="4544759" y="127046"/>
                  <a:pt x="4444338" y="140353"/>
                  <a:pt x="4427133" y="142504"/>
                </a:cubicBezTo>
                <a:cubicBezTo>
                  <a:pt x="4289761" y="159676"/>
                  <a:pt x="4287390" y="156312"/>
                  <a:pt x="4118375" y="166254"/>
                </a:cubicBezTo>
                <a:cubicBezTo>
                  <a:pt x="4102541" y="190005"/>
                  <a:pt x="4094624" y="221672"/>
                  <a:pt x="4070873" y="237506"/>
                </a:cubicBezTo>
                <a:cubicBezTo>
                  <a:pt x="4031953" y="263453"/>
                  <a:pt x="4031289" y="257298"/>
                  <a:pt x="4023372" y="26125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5" name="Picture 11" descr="Compass Points">
            <a:hlinkClick r:id="rId3" tooltip="open the full-size image in a new window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650" y="165252"/>
            <a:ext cx="1394708" cy="104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64" y="151378"/>
            <a:ext cx="5225143" cy="1059906"/>
          </a:xfrm>
        </p:spPr>
        <p:txBody>
          <a:bodyPr/>
          <a:lstStyle/>
          <a:p>
            <a:r>
              <a:rPr lang="en-GB" dirty="0" smtClean="0"/>
              <a:t>Instructions and data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26906"/>
              </p:ext>
            </p:extLst>
          </p:nvPr>
        </p:nvGraphicFramePr>
        <p:xfrm>
          <a:off x="2726236" y="1187527"/>
          <a:ext cx="6828976" cy="49876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53622"/>
                <a:gridCol w="853622"/>
                <a:gridCol w="853622"/>
                <a:gridCol w="853622"/>
                <a:gridCol w="853622"/>
                <a:gridCol w="853622"/>
                <a:gridCol w="853622"/>
                <a:gridCol w="853622"/>
              </a:tblGrid>
              <a:tr h="62345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2345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2345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2345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2345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62345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2345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2345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567701" y="3702174"/>
            <a:ext cx="579573" cy="586158"/>
            <a:chOff x="4847450" y="2395007"/>
            <a:chExt cx="1030836" cy="1601206"/>
          </a:xfrm>
        </p:grpSpPr>
        <p:sp>
          <p:nvSpPr>
            <p:cNvPr id="4" name="Freeform 3"/>
            <p:cNvSpPr/>
            <p:nvPr/>
          </p:nvSpPr>
          <p:spPr>
            <a:xfrm>
              <a:off x="4847450" y="3687287"/>
              <a:ext cx="872201" cy="308926"/>
            </a:xfrm>
            <a:custGeom>
              <a:avLst/>
              <a:gdLst>
                <a:gd name="connsiteX0" fmla="*/ 17177 w 872201"/>
                <a:gd name="connsiteY0" fmla="*/ 391886 h 427680"/>
                <a:gd name="connsiteX1" fmla="*/ 17177 w 872201"/>
                <a:gd name="connsiteY1" fmla="*/ 391886 h 427680"/>
                <a:gd name="connsiteX2" fmla="*/ 135930 w 872201"/>
                <a:gd name="connsiteY2" fmla="*/ 356260 h 427680"/>
                <a:gd name="connsiteX3" fmla="*/ 171556 w 872201"/>
                <a:gd name="connsiteY3" fmla="*/ 344385 h 427680"/>
                <a:gd name="connsiteX4" fmla="*/ 337811 w 872201"/>
                <a:gd name="connsiteY4" fmla="*/ 320634 h 427680"/>
                <a:gd name="connsiteX5" fmla="*/ 432814 w 872201"/>
                <a:gd name="connsiteY5" fmla="*/ 308759 h 427680"/>
                <a:gd name="connsiteX6" fmla="*/ 765323 w 872201"/>
                <a:gd name="connsiteY6" fmla="*/ 285008 h 427680"/>
                <a:gd name="connsiteX7" fmla="*/ 872201 w 872201"/>
                <a:gd name="connsiteY7" fmla="*/ 285008 h 427680"/>
                <a:gd name="connsiteX8" fmla="*/ 872201 w 872201"/>
                <a:gd name="connsiteY8" fmla="*/ 285008 h 427680"/>
                <a:gd name="connsiteX9" fmla="*/ 848450 w 872201"/>
                <a:gd name="connsiteY9" fmla="*/ 106878 h 427680"/>
                <a:gd name="connsiteX10" fmla="*/ 753447 w 872201"/>
                <a:gd name="connsiteY10" fmla="*/ 47502 h 427680"/>
                <a:gd name="connsiteX11" fmla="*/ 682195 w 872201"/>
                <a:gd name="connsiteY11" fmla="*/ 23751 h 427680"/>
                <a:gd name="connsiteX12" fmla="*/ 599068 w 872201"/>
                <a:gd name="connsiteY12" fmla="*/ 11876 h 427680"/>
                <a:gd name="connsiteX13" fmla="*/ 432814 w 872201"/>
                <a:gd name="connsiteY13" fmla="*/ 0 h 427680"/>
                <a:gd name="connsiteX14" fmla="*/ 349686 w 872201"/>
                <a:gd name="connsiteY14" fmla="*/ 11876 h 427680"/>
                <a:gd name="connsiteX15" fmla="*/ 266559 w 872201"/>
                <a:gd name="connsiteY15" fmla="*/ 35626 h 427680"/>
                <a:gd name="connsiteX16" fmla="*/ 230933 w 872201"/>
                <a:gd name="connsiteY16" fmla="*/ 59377 h 427680"/>
                <a:gd name="connsiteX17" fmla="*/ 159681 w 872201"/>
                <a:gd name="connsiteY17" fmla="*/ 83128 h 427680"/>
                <a:gd name="connsiteX18" fmla="*/ 52803 w 872201"/>
                <a:gd name="connsiteY18" fmla="*/ 166255 h 427680"/>
                <a:gd name="connsiteX19" fmla="*/ 17177 w 872201"/>
                <a:gd name="connsiteY19" fmla="*/ 190006 h 427680"/>
                <a:gd name="connsiteX20" fmla="*/ 17177 w 872201"/>
                <a:gd name="connsiteY20" fmla="*/ 380011 h 427680"/>
                <a:gd name="connsiteX21" fmla="*/ 17177 w 872201"/>
                <a:gd name="connsiteY21" fmla="*/ 391886 h 42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72201" h="427680">
                  <a:moveTo>
                    <a:pt x="17177" y="391886"/>
                  </a:moveTo>
                  <a:lnTo>
                    <a:pt x="17177" y="391886"/>
                  </a:lnTo>
                  <a:lnTo>
                    <a:pt x="135930" y="356260"/>
                  </a:lnTo>
                  <a:cubicBezTo>
                    <a:pt x="147894" y="352579"/>
                    <a:pt x="159412" y="347421"/>
                    <a:pt x="171556" y="344385"/>
                  </a:cubicBezTo>
                  <a:cubicBezTo>
                    <a:pt x="233909" y="328797"/>
                    <a:pt x="268009" y="328846"/>
                    <a:pt x="337811" y="320634"/>
                  </a:cubicBezTo>
                  <a:lnTo>
                    <a:pt x="432814" y="308759"/>
                  </a:lnTo>
                  <a:cubicBezTo>
                    <a:pt x="539556" y="297523"/>
                    <a:pt x="660126" y="289054"/>
                    <a:pt x="765323" y="285008"/>
                  </a:cubicBezTo>
                  <a:cubicBezTo>
                    <a:pt x="800923" y="283639"/>
                    <a:pt x="836575" y="285008"/>
                    <a:pt x="872201" y="285008"/>
                  </a:cubicBezTo>
                  <a:lnTo>
                    <a:pt x="872201" y="285008"/>
                  </a:lnTo>
                  <a:cubicBezTo>
                    <a:pt x="870893" y="273238"/>
                    <a:pt x="857333" y="133526"/>
                    <a:pt x="848450" y="106878"/>
                  </a:cubicBezTo>
                  <a:cubicBezTo>
                    <a:pt x="831983" y="57478"/>
                    <a:pt x="801102" y="63387"/>
                    <a:pt x="753447" y="47502"/>
                  </a:cubicBezTo>
                  <a:lnTo>
                    <a:pt x="682195" y="23751"/>
                  </a:lnTo>
                  <a:cubicBezTo>
                    <a:pt x="654486" y="19793"/>
                    <a:pt x="626932" y="14530"/>
                    <a:pt x="599068" y="11876"/>
                  </a:cubicBezTo>
                  <a:cubicBezTo>
                    <a:pt x="543759" y="6608"/>
                    <a:pt x="488232" y="3959"/>
                    <a:pt x="432814" y="0"/>
                  </a:cubicBezTo>
                  <a:cubicBezTo>
                    <a:pt x="405105" y="3959"/>
                    <a:pt x="377225" y="6869"/>
                    <a:pt x="349686" y="11876"/>
                  </a:cubicBezTo>
                  <a:cubicBezTo>
                    <a:pt x="316880" y="17841"/>
                    <a:pt x="297083" y="25451"/>
                    <a:pt x="266559" y="35626"/>
                  </a:cubicBezTo>
                  <a:cubicBezTo>
                    <a:pt x="254684" y="43543"/>
                    <a:pt x="243975" y="53580"/>
                    <a:pt x="230933" y="59377"/>
                  </a:cubicBezTo>
                  <a:cubicBezTo>
                    <a:pt x="208055" y="69545"/>
                    <a:pt x="159681" y="83128"/>
                    <a:pt x="159681" y="83128"/>
                  </a:cubicBezTo>
                  <a:cubicBezTo>
                    <a:pt x="103870" y="138939"/>
                    <a:pt x="138030" y="109437"/>
                    <a:pt x="52803" y="166255"/>
                  </a:cubicBezTo>
                  <a:lnTo>
                    <a:pt x="17177" y="190006"/>
                  </a:lnTo>
                  <a:cubicBezTo>
                    <a:pt x="-9604" y="270350"/>
                    <a:pt x="-1492" y="230654"/>
                    <a:pt x="17177" y="380011"/>
                  </a:cubicBezTo>
                  <a:cubicBezTo>
                    <a:pt x="30304" y="485027"/>
                    <a:pt x="29052" y="382364"/>
                    <a:pt x="17177" y="391886"/>
                  </a:cubicBez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8" name="Picture 4" descr="C:\Users\egs\AppData\Local\Microsoft\Windows\Temporary Internet Files\Content.IE5\V693ELER\leaning-palm-tree-8729-large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0424" y="2395007"/>
              <a:ext cx="677862" cy="1454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7" name="Picture 13" descr="https://encrypted-tbn3.gstatic.com/images?q=tbn:ANd9GcQ5l-kNcFt62r0dJcDMa28Qvi42YdCEUPgsLu0czkTsbi6touiT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196" y="1817370"/>
            <a:ext cx="1016980" cy="62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6136816" y="4957504"/>
            <a:ext cx="904118" cy="585731"/>
            <a:chOff x="-125402" y="2616821"/>
            <a:chExt cx="2767097" cy="2093432"/>
          </a:xfrm>
        </p:grpSpPr>
        <p:grpSp>
          <p:nvGrpSpPr>
            <p:cNvPr id="8" name="Group 7"/>
            <p:cNvGrpSpPr/>
            <p:nvPr/>
          </p:nvGrpSpPr>
          <p:grpSpPr>
            <a:xfrm>
              <a:off x="368135" y="3201706"/>
              <a:ext cx="1711055" cy="929611"/>
              <a:chOff x="368135" y="3201706"/>
              <a:chExt cx="1711055" cy="929611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8133" y="3251181"/>
                <a:ext cx="747507" cy="729712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179283" y="3201706"/>
                <a:ext cx="747507" cy="729712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68135" y="3663536"/>
                <a:ext cx="1711055" cy="467781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039" name="Picture 15" descr="https://encrypted-tbn2.gstatic.com/images?q=tbn:ANd9GcQxUjQNrYn2Sdc559z8M3qrkNu58-47ytGkreOrGAQXDV140M-B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5402" y="2616821"/>
              <a:ext cx="2767097" cy="209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Picture 17" descr="https://encrypted-tbn1.gstatic.com/images?q=tbn:ANd9GcSJc15TE78ijKdoFmg4lyeVlTyfaR8Y5yQnQscXvDtzwAKL6n-W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3"/>
          <a:stretch/>
        </p:blipFill>
        <p:spPr bwMode="auto">
          <a:xfrm flipH="1">
            <a:off x="3473246" y="5071479"/>
            <a:ext cx="1027807" cy="53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7" descr="https://encrypted-tbn1.gstatic.com/images?q=tbn:ANd9GcSJc15TE78ijKdoFmg4lyeVlTyfaR8Y5yQnQscXvDtzwAKL6n-W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3"/>
          <a:stretch/>
        </p:blipFill>
        <p:spPr bwMode="auto">
          <a:xfrm>
            <a:off x="3549397" y="5381252"/>
            <a:ext cx="1153474" cy="68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s://encrypted-tbn1.gstatic.com/images?q=tbn:ANd9GcSJc15TE78ijKdoFmg4lyeVlTyfaR8Y5yQnQscXvDtzwAKL6n-W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3"/>
          <a:stretch/>
        </p:blipFill>
        <p:spPr bwMode="auto">
          <a:xfrm>
            <a:off x="4364603" y="5071479"/>
            <a:ext cx="896578" cy="53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66566"/>
              </p:ext>
            </p:extLst>
          </p:nvPr>
        </p:nvGraphicFramePr>
        <p:xfrm>
          <a:off x="570017" y="1175657"/>
          <a:ext cx="2066305" cy="50351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66305"/>
              </a:tblGrid>
              <a:tr h="665018">
                <a:tc>
                  <a:txBody>
                    <a:bodyPr/>
                    <a:lstStyle/>
                    <a:p>
                      <a:r>
                        <a:rPr lang="en-GB" dirty="0" smtClean="0"/>
                        <a:t>Tugboat’s </a:t>
                      </a:r>
                    </a:p>
                    <a:p>
                      <a:r>
                        <a:rPr lang="en-GB" dirty="0" smtClean="0"/>
                        <a:t>memory</a:t>
                      </a:r>
                      <a:endParaRPr lang="en-GB" dirty="0"/>
                    </a:p>
                  </a:txBody>
                  <a:tcPr/>
                </a:tc>
              </a:tr>
              <a:tr h="4370121">
                <a:tc>
                  <a:txBody>
                    <a:bodyPr/>
                    <a:lstStyle/>
                    <a:p>
                      <a:r>
                        <a:rPr lang="en-GB" dirty="0" smtClean="0"/>
                        <a:t>________________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________________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________________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________________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________________________________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________________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________________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________________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________________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________________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________________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________________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________________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________________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907843" y="257380"/>
            <a:ext cx="1898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Tugboat instruction set</a:t>
            </a: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forward(steps)</a:t>
            </a:r>
          </a:p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turn_right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(angle)</a:t>
            </a:r>
          </a:p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turn_left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(angle)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43" name="Picture 19" descr="https://encrypted-tbn2.gstatic.com/images?q=tbn:ANd9GcQ-9XsalOCBncap5jO4nNPx2I6CvXsdATKloZ7qWsavEH2DWKXABA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869" y="3080169"/>
            <a:ext cx="765506" cy="58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7" descr="https://encrypted-tbn1.gstatic.com/images?q=tbn:ANd9GcSJc15TE78ijKdoFmg4lyeVlTyfaR8Y5yQnQscXvDtzwAKL6n-W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3"/>
          <a:stretch/>
        </p:blipFill>
        <p:spPr bwMode="auto">
          <a:xfrm>
            <a:off x="8603228" y="5007865"/>
            <a:ext cx="896578" cy="53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7" descr="https://encrypted-tbn1.gstatic.com/images?q=tbn:ANd9GcSJc15TE78ijKdoFmg4lyeVlTyfaR8Y5yQnQscXvDtzwAKL6n-W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3"/>
          <a:stretch/>
        </p:blipFill>
        <p:spPr bwMode="auto">
          <a:xfrm>
            <a:off x="2760082" y="3080169"/>
            <a:ext cx="789315" cy="53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7" descr="https://encrypted-tbn1.gstatic.com/images?q=tbn:ANd9GcSJc15TE78ijKdoFmg4lyeVlTyfaR8Y5yQnQscXvDtzwAKL6n-W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3"/>
          <a:stretch/>
        </p:blipFill>
        <p:spPr bwMode="auto">
          <a:xfrm>
            <a:off x="5363946" y="1402221"/>
            <a:ext cx="772870" cy="46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7" descr="https://encrypted-tbn1.gstatic.com/images?q=tbn:ANd9GcSJc15TE78ijKdoFmg4lyeVlTyfaR8Y5yQnQscXvDtzwAKL6n-W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3"/>
          <a:stretch/>
        </p:blipFill>
        <p:spPr bwMode="auto">
          <a:xfrm flipH="1">
            <a:off x="5261181" y="1816732"/>
            <a:ext cx="896578" cy="62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7" descr="https://encrypted-tbn1.gstatic.com/images?q=tbn:ANd9GcSJc15TE78ijKdoFmg4lyeVlTyfaR8Y5yQnQscXvDtzwAKL6n-W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3"/>
          <a:stretch/>
        </p:blipFill>
        <p:spPr bwMode="auto">
          <a:xfrm>
            <a:off x="4671649" y="1355231"/>
            <a:ext cx="772870" cy="46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7" descr="https://encrypted-tbn1.gstatic.com/images?q=tbn:ANd9GcSJc15TE78ijKdoFmg4lyeVlTyfaR8Y5yQnQscXvDtzwAKL6n-W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3"/>
          <a:stretch/>
        </p:blipFill>
        <p:spPr bwMode="auto">
          <a:xfrm>
            <a:off x="8632388" y="1969092"/>
            <a:ext cx="772870" cy="46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7" descr="https://encrypted-tbn1.gstatic.com/images?q=tbn:ANd9GcSJc15TE78ijKdoFmg4lyeVlTyfaR8Y5yQnQscXvDtzwAKL6n-W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3"/>
          <a:stretch/>
        </p:blipFill>
        <p:spPr bwMode="auto">
          <a:xfrm>
            <a:off x="6120451" y="2304139"/>
            <a:ext cx="552428" cy="32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7" descr="https://encrypted-tbn1.gstatic.com/images?q=tbn:ANd9GcSJc15TE78ijKdoFmg4lyeVlTyfaR8Y5yQnQscXvDtzwAKL6n-W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3"/>
          <a:stretch/>
        </p:blipFill>
        <p:spPr bwMode="auto">
          <a:xfrm>
            <a:off x="6563107" y="2512986"/>
            <a:ext cx="405349" cy="24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7" descr="https://encrypted-tbn1.gstatic.com/images?q=tbn:ANd9GcSJc15TE78ijKdoFmg4lyeVlTyfaR8Y5yQnQscXvDtzwAKL6n-W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3"/>
          <a:stretch/>
        </p:blipFill>
        <p:spPr bwMode="auto">
          <a:xfrm>
            <a:off x="6157758" y="2553890"/>
            <a:ext cx="810697" cy="48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http://thumb7.shutterstock.com/photos/thumb_large/10654/99836249.jpg"/>
          <p:cNvPicPr>
            <a:picLocks noChangeAspect="1" noChangeArrowheads="1"/>
          </p:cNvPicPr>
          <p:nvPr/>
        </p:nvPicPr>
        <p:blipFill rotWithShape="1">
          <a:blip r:embed="rId17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4" r="10439" b="14820"/>
          <a:stretch/>
        </p:blipFill>
        <p:spPr bwMode="auto">
          <a:xfrm>
            <a:off x="7816375" y="958488"/>
            <a:ext cx="904550" cy="89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Tugboat instructions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Write a list of instructions that would guide the boat: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</a:t>
            </a:r>
            <a:r>
              <a:rPr lang="en-GB" dirty="0" smtClean="0"/>
              <a:t>ast the island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</a:t>
            </a:r>
            <a:r>
              <a:rPr lang="en-GB" dirty="0" smtClean="0"/>
              <a:t>ick up the crab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</a:t>
            </a:r>
            <a:r>
              <a:rPr lang="en-GB" dirty="0" smtClean="0"/>
              <a:t>rop it off at the house</a:t>
            </a:r>
            <a:endParaRPr lang="en-GB" dirty="0"/>
          </a:p>
          <a:p>
            <a:pPr marL="0" indent="0">
              <a:buNone/>
            </a:pPr>
            <a:r>
              <a:rPr lang="en-GB" i="1" dirty="0" smtClean="0"/>
              <a:t>(Avoid rocks and the whirlpool. You can only use the instructions in the boat’s </a:t>
            </a:r>
            <a:r>
              <a:rPr lang="en-GB" b="1" i="1" dirty="0" smtClean="0"/>
              <a:t>Instruction Set</a:t>
            </a:r>
            <a:r>
              <a:rPr lang="en-GB" i="1" dirty="0" smtClean="0"/>
              <a:t>.)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Bonus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route takes the shortest number of instructions?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route covers the shortest distance across the sea?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 memory contains </a:t>
            </a:r>
            <a:r>
              <a:rPr lang="en-GB" b="1" dirty="0" smtClean="0"/>
              <a:t>instructions</a:t>
            </a:r>
            <a:r>
              <a:rPr lang="en-GB" dirty="0" smtClean="0"/>
              <a:t> and </a:t>
            </a:r>
            <a:r>
              <a:rPr lang="en-GB" b="1" dirty="0" smtClean="0"/>
              <a:t>data</a:t>
            </a:r>
            <a:r>
              <a:rPr lang="en-GB" dirty="0" smtClean="0"/>
              <a:t>. </a:t>
            </a:r>
            <a:r>
              <a:rPr lang="en-GB" b="1" dirty="0" smtClean="0"/>
              <a:t>Explain</a:t>
            </a:r>
            <a:r>
              <a:rPr lang="en-GB" dirty="0" smtClean="0"/>
              <a:t> the </a:t>
            </a:r>
            <a:r>
              <a:rPr lang="en-GB" b="1" dirty="0" smtClean="0"/>
              <a:t>difference</a:t>
            </a:r>
            <a:r>
              <a:rPr lang="en-GB" dirty="0" smtClean="0"/>
              <a:t> between the two.</a:t>
            </a:r>
            <a:endParaRPr lang="en-GB" dirty="0"/>
          </a:p>
        </p:txBody>
      </p:sp>
      <p:pic>
        <p:nvPicPr>
          <p:cNvPr id="4" name="Picture 13" descr="https://encrypted-tbn3.gstatic.com/images?q=tbn:ANd9GcQ5l-kNcFt62r0dJcDMa28Qvi42YdCEUPgsLu0czkTsbi6touiT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99818" y="419100"/>
            <a:ext cx="1729778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39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 charts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5854700" y="1168400"/>
            <a:ext cx="2133600" cy="4965700"/>
            <a:chOff x="5854700" y="1168400"/>
            <a:chExt cx="1828800" cy="4965700"/>
          </a:xfrm>
        </p:grpSpPr>
        <p:sp>
          <p:nvSpPr>
            <p:cNvPr id="3" name="Flowchart: Terminator 2"/>
            <p:cNvSpPr/>
            <p:nvPr/>
          </p:nvSpPr>
          <p:spPr>
            <a:xfrm>
              <a:off x="5854700" y="1168400"/>
              <a:ext cx="1828800" cy="60960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" name="Flowchart: Process 3"/>
            <p:cNvSpPr/>
            <p:nvPr/>
          </p:nvSpPr>
          <p:spPr>
            <a:xfrm>
              <a:off x="5854700" y="2199513"/>
              <a:ext cx="1828800" cy="72390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orward(4)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5854700" y="3344926"/>
              <a:ext cx="1828800" cy="61264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turn_right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(90)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5854700" y="4379087"/>
              <a:ext cx="1828800" cy="72390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forward(2)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lowchart: Terminator 6"/>
            <p:cNvSpPr/>
            <p:nvPr/>
          </p:nvSpPr>
          <p:spPr>
            <a:xfrm>
              <a:off x="5854700" y="5524500"/>
              <a:ext cx="1828800" cy="60960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3" idx="2"/>
              <a:endCxn id="4" idx="0"/>
            </p:cNvCxnSpPr>
            <p:nvPr/>
          </p:nvCxnSpPr>
          <p:spPr>
            <a:xfrm>
              <a:off x="6769100" y="1778000"/>
              <a:ext cx="0" cy="4215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>
              <a:stCxn id="4" idx="2"/>
              <a:endCxn id="5" idx="0"/>
            </p:cNvCxnSpPr>
            <p:nvPr/>
          </p:nvCxnSpPr>
          <p:spPr>
            <a:xfrm>
              <a:off x="6769100" y="2923413"/>
              <a:ext cx="0" cy="4215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Arrow Connector 12"/>
            <p:cNvCxnSpPr>
              <a:stCxn id="5" idx="2"/>
              <a:endCxn id="6" idx="0"/>
            </p:cNvCxnSpPr>
            <p:nvPr/>
          </p:nvCxnSpPr>
          <p:spPr>
            <a:xfrm>
              <a:off x="6769100" y="3957574"/>
              <a:ext cx="0" cy="4215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Arrow Connector 14"/>
            <p:cNvCxnSpPr>
              <a:stCxn id="6" idx="2"/>
              <a:endCxn id="7" idx="0"/>
            </p:cNvCxnSpPr>
            <p:nvPr/>
          </p:nvCxnSpPr>
          <p:spPr>
            <a:xfrm>
              <a:off x="6769100" y="5102987"/>
              <a:ext cx="0" cy="4215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11200" y="1778000"/>
            <a:ext cx="472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Flow charts have a </a:t>
            </a:r>
            <a:r>
              <a:rPr lang="en-GB" sz="2400" b="1" dirty="0" smtClean="0"/>
              <a:t>start</a:t>
            </a:r>
            <a:r>
              <a:rPr lang="en-GB" sz="2400" dirty="0" smtClean="0"/>
              <a:t> and an </a:t>
            </a:r>
            <a:r>
              <a:rPr lang="en-GB" sz="2400" b="1" dirty="0" smtClean="0"/>
              <a:t>end</a:t>
            </a:r>
            <a:r>
              <a:rPr lang="en-GB" sz="2400" dirty="0"/>
              <a:t> </a:t>
            </a:r>
            <a:r>
              <a:rPr lang="en-GB" sz="2400" dirty="0" smtClean="0"/>
              <a:t>that has a rounded shape.</a:t>
            </a:r>
          </a:p>
          <a:p>
            <a:endParaRPr lang="en-GB" sz="2400" dirty="0"/>
          </a:p>
          <a:p>
            <a:r>
              <a:rPr lang="en-GB" sz="2400" dirty="0" smtClean="0"/>
              <a:t>Processes (individual steps) are in rectangles.</a:t>
            </a:r>
          </a:p>
          <a:p>
            <a:endParaRPr lang="en-GB" sz="2400" dirty="0"/>
          </a:p>
          <a:p>
            <a:r>
              <a:rPr lang="en-GB" sz="2400" b="1" dirty="0" smtClean="0"/>
              <a:t>Task</a:t>
            </a:r>
          </a:p>
          <a:p>
            <a:r>
              <a:rPr lang="en-GB" sz="2400" dirty="0" smtClean="0"/>
              <a:t>Draw a flow chart for one of the tug boat routes you just worked out</a:t>
            </a:r>
          </a:p>
          <a:p>
            <a:endParaRPr lang="en-GB" dirty="0"/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56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65128"/>
            <a:ext cx="4271962" cy="806850"/>
          </a:xfrm>
        </p:spPr>
        <p:txBody>
          <a:bodyPr>
            <a:normAutofit/>
          </a:bodyPr>
          <a:lstStyle/>
          <a:p>
            <a:pPr algn="r"/>
            <a:r>
              <a:rPr lang="en-GB" sz="3600" dirty="0" smtClean="0"/>
              <a:t>Look at this flow chart</a:t>
            </a:r>
            <a:endParaRPr lang="en-GB" sz="3600" dirty="0"/>
          </a:p>
        </p:txBody>
      </p:sp>
      <p:sp>
        <p:nvSpPr>
          <p:cNvPr id="45" name="TextBox 44"/>
          <p:cNvSpPr txBox="1"/>
          <p:nvPr/>
        </p:nvSpPr>
        <p:spPr>
          <a:xfrm>
            <a:off x="6465196" y="1155090"/>
            <a:ext cx="33719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What does it describe?</a:t>
            </a:r>
          </a:p>
          <a:p>
            <a:endParaRPr lang="en-GB" dirty="0"/>
          </a:p>
          <a:p>
            <a:r>
              <a:rPr lang="en-GB" dirty="0" smtClean="0"/>
              <a:t>What new shape is there? What does this new shape do?</a:t>
            </a:r>
          </a:p>
          <a:p>
            <a:endParaRPr lang="en-GB" dirty="0"/>
          </a:p>
          <a:p>
            <a:r>
              <a:rPr lang="en-GB" dirty="0" smtClean="0"/>
              <a:t>What else is new about this flow chart?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281302" y="-21092"/>
            <a:ext cx="734339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Choose the left or right hand side. The right hand side is more challenging</a:t>
            </a:r>
            <a:endParaRPr lang="en-GB" b="1" dirty="0"/>
          </a:p>
        </p:txBody>
      </p:sp>
      <p:sp>
        <p:nvSpPr>
          <p:cNvPr id="16" name="Rectangle 15"/>
          <p:cNvSpPr/>
          <p:nvPr/>
        </p:nvSpPr>
        <p:spPr>
          <a:xfrm>
            <a:off x="7763594" y="3145662"/>
            <a:ext cx="1930441" cy="33547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/>
              <a:t>Task</a:t>
            </a:r>
          </a:p>
          <a:p>
            <a:r>
              <a:rPr lang="en-GB" sz="1200" dirty="0"/>
              <a:t>Make a flow chart for: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You go to the canteen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You choose a hot meal or pasta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You choose a veggie or a meat option if a hot meal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You choose a tomato or pesto option if having pasta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You pay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The end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35" y="1167036"/>
            <a:ext cx="2852029" cy="4860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Connector 19"/>
          <p:cNvCxnSpPr/>
          <p:nvPr/>
        </p:nvCxnSpPr>
        <p:spPr>
          <a:xfrm>
            <a:off x="4953000" y="543304"/>
            <a:ext cx="0" cy="5957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Process 25"/>
          <p:cNvSpPr/>
          <p:nvPr/>
        </p:nvSpPr>
        <p:spPr>
          <a:xfrm>
            <a:off x="461962" y="1826806"/>
            <a:ext cx="1200150" cy="34787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Flowchart: Decision 27"/>
          <p:cNvSpPr/>
          <p:nvPr/>
        </p:nvSpPr>
        <p:spPr>
          <a:xfrm>
            <a:off x="490537" y="2413862"/>
            <a:ext cx="1143000" cy="61611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Wrap?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1662112" y="3253963"/>
            <a:ext cx="914400" cy="42477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Flowchart: Process 29"/>
          <p:cNvSpPr/>
          <p:nvPr/>
        </p:nvSpPr>
        <p:spPr>
          <a:xfrm>
            <a:off x="604837" y="3269158"/>
            <a:ext cx="914400" cy="4095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Flowchart: Process 30"/>
          <p:cNvSpPr/>
          <p:nvPr/>
        </p:nvSpPr>
        <p:spPr>
          <a:xfrm>
            <a:off x="604837" y="4347593"/>
            <a:ext cx="914400" cy="50482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604837" y="5091598"/>
            <a:ext cx="914400" cy="30632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Flowchart: Terminator 33"/>
          <p:cNvSpPr/>
          <p:nvPr/>
        </p:nvSpPr>
        <p:spPr>
          <a:xfrm>
            <a:off x="604837" y="5637103"/>
            <a:ext cx="914400" cy="30175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Flowchart: Terminator 36"/>
          <p:cNvSpPr/>
          <p:nvPr/>
        </p:nvSpPr>
        <p:spPr>
          <a:xfrm>
            <a:off x="604837" y="1285874"/>
            <a:ext cx="914400" cy="30175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228600" y="348240"/>
            <a:ext cx="4271962" cy="80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3600" dirty="0" smtClean="0"/>
              <a:t>Complete this flowchart</a:t>
            </a:r>
            <a:endParaRPr lang="en-GB" sz="3600" dirty="0"/>
          </a:p>
        </p:txBody>
      </p:sp>
      <p:sp>
        <p:nvSpPr>
          <p:cNvPr id="39" name="Flowchart: Connector 38"/>
          <p:cNvSpPr/>
          <p:nvPr/>
        </p:nvSpPr>
        <p:spPr>
          <a:xfrm>
            <a:off x="966787" y="3917913"/>
            <a:ext cx="190500" cy="190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2" name="Straight Arrow Connector 41"/>
          <p:cNvCxnSpPr>
            <a:stCxn id="37" idx="2"/>
            <a:endCxn id="26" idx="0"/>
          </p:cNvCxnSpPr>
          <p:nvPr/>
        </p:nvCxnSpPr>
        <p:spPr>
          <a:xfrm>
            <a:off x="1062037" y="1587626"/>
            <a:ext cx="0" cy="239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2"/>
            <a:endCxn id="28" idx="0"/>
          </p:cNvCxnSpPr>
          <p:nvPr/>
        </p:nvCxnSpPr>
        <p:spPr>
          <a:xfrm>
            <a:off x="1062037" y="2174682"/>
            <a:ext cx="0" cy="239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2"/>
            <a:endCxn id="30" idx="0"/>
          </p:cNvCxnSpPr>
          <p:nvPr/>
        </p:nvCxnSpPr>
        <p:spPr>
          <a:xfrm>
            <a:off x="1062037" y="3029978"/>
            <a:ext cx="0" cy="239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2"/>
            <a:endCxn id="39" idx="0"/>
          </p:cNvCxnSpPr>
          <p:nvPr/>
        </p:nvCxnSpPr>
        <p:spPr>
          <a:xfrm>
            <a:off x="1062037" y="3678733"/>
            <a:ext cx="0" cy="239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9" idx="4"/>
            <a:endCxn id="31" idx="0"/>
          </p:cNvCxnSpPr>
          <p:nvPr/>
        </p:nvCxnSpPr>
        <p:spPr>
          <a:xfrm>
            <a:off x="1062037" y="4108413"/>
            <a:ext cx="0" cy="239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1" idx="2"/>
            <a:endCxn id="33" idx="0"/>
          </p:cNvCxnSpPr>
          <p:nvPr/>
        </p:nvCxnSpPr>
        <p:spPr>
          <a:xfrm>
            <a:off x="1062037" y="4852418"/>
            <a:ext cx="0" cy="239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3" idx="2"/>
            <a:endCxn id="34" idx="0"/>
          </p:cNvCxnSpPr>
          <p:nvPr/>
        </p:nvCxnSpPr>
        <p:spPr>
          <a:xfrm>
            <a:off x="1062037" y="5397922"/>
            <a:ext cx="0" cy="2391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8" idx="3"/>
            <a:endCxn id="29" idx="0"/>
          </p:cNvCxnSpPr>
          <p:nvPr/>
        </p:nvCxnSpPr>
        <p:spPr>
          <a:xfrm>
            <a:off x="1633537" y="2721920"/>
            <a:ext cx="485775" cy="53204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9" idx="2"/>
            <a:endCxn id="39" idx="6"/>
          </p:cNvCxnSpPr>
          <p:nvPr/>
        </p:nvCxnSpPr>
        <p:spPr>
          <a:xfrm rot="5400000">
            <a:off x="1471085" y="3364936"/>
            <a:ext cx="334430" cy="96202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42310" y="2478224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N</a:t>
            </a:r>
            <a:endParaRPr lang="en-GB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05710" y="2948124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Y</a:t>
            </a:r>
            <a:endParaRPr lang="en-GB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220913" y="1209674"/>
            <a:ext cx="25923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Here’s a flowchart for the sandwich bar. You can choose a wrap or a baguette. You then choose your fillings.</a:t>
            </a:r>
          </a:p>
          <a:p>
            <a:endParaRPr lang="en-GB" dirty="0"/>
          </a:p>
        </p:txBody>
      </p:sp>
      <p:sp>
        <p:nvSpPr>
          <p:cNvPr id="66" name="Rectangle 65"/>
          <p:cNvSpPr/>
          <p:nvPr/>
        </p:nvSpPr>
        <p:spPr>
          <a:xfrm>
            <a:off x="2654300" y="3005101"/>
            <a:ext cx="215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Copy the flowchart </a:t>
            </a:r>
            <a:r>
              <a:rPr lang="en-GB" b="1" dirty="0"/>
              <a:t>neatly</a:t>
            </a:r>
            <a:r>
              <a:rPr lang="en-GB" dirty="0"/>
              <a:t> into your books and fill in the blank shapes from the list </a:t>
            </a:r>
            <a:r>
              <a:rPr lang="en-GB" dirty="0" smtClean="0"/>
              <a:t>below</a:t>
            </a:r>
            <a:r>
              <a:rPr lang="en-GB" dirty="0"/>
              <a:t>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146025" y="4662351"/>
            <a:ext cx="2174057" cy="166199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List for blanks 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Get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GB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Choose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fillings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Get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endParaRPr lang="en-GB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Wait in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1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Flow charts and the instructions for the tug boat are examples of algorithms.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An algorithm is a set of steps or rules that do something or solve a problem.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Flow charts and computer programs are examples </a:t>
            </a:r>
            <a:r>
              <a:rPr lang="en-GB" smtClean="0"/>
              <a:t>of algorithms.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75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this algorithm do?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" y="1891578"/>
            <a:ext cx="3645283" cy="357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100" dirty="0" smtClean="0">
            <a:latin typeface="Consolas" panose="020B0609020204030204" pitchFamily="49" charset="0"/>
            <a:cs typeface="Consolas" panose="020B0609020204030204" pitchFamily="49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Words>698</Words>
  <Application>Microsoft Office PowerPoint</Application>
  <PresentationFormat>A4 Paper (210x297 mm)</PresentationFormat>
  <Paragraphs>128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Computers</vt:lpstr>
      <vt:lpstr>Think of something that can be done by following a set of rules or steps</vt:lpstr>
      <vt:lpstr>PowerPoint Presentation</vt:lpstr>
      <vt:lpstr>Instructions and data</vt:lpstr>
      <vt:lpstr>Tugboat instructions</vt:lpstr>
      <vt:lpstr>Flow charts</vt:lpstr>
      <vt:lpstr>Look at this flow chart</vt:lpstr>
      <vt:lpstr>Algorithms</vt:lpstr>
      <vt:lpstr>What does this algorithm do?</vt:lpstr>
      <vt:lpstr>PowerPoint Presentation</vt:lpstr>
      <vt:lpstr>Old slides</vt:lpstr>
      <vt:lpstr>Look at this flow chart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</dc:title>
  <dc:creator>Mr Eaglestone</dc:creator>
  <cp:lastModifiedBy>Mr T Eaglestone</cp:lastModifiedBy>
  <cp:revision>51</cp:revision>
  <dcterms:created xsi:type="dcterms:W3CDTF">2015-03-05T19:27:38Z</dcterms:created>
  <dcterms:modified xsi:type="dcterms:W3CDTF">2016-02-03T09:15:57Z</dcterms:modified>
</cp:coreProperties>
</file>