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58" r:id="rId3"/>
  </p:sldMasterIdLst>
  <p:notesMasterIdLst>
    <p:notesMasterId r:id="rId12"/>
  </p:notesMasterIdLst>
  <p:handoutMasterIdLst>
    <p:handoutMasterId r:id="rId13"/>
  </p:handoutMasterIdLst>
  <p:sldIdLst>
    <p:sldId id="300" r:id="rId4"/>
    <p:sldId id="265" r:id="rId5"/>
    <p:sldId id="264" r:id="rId6"/>
    <p:sldId id="266" r:id="rId7"/>
    <p:sldId id="296" r:id="rId8"/>
    <p:sldId id="298" r:id="rId9"/>
    <p:sldId id="289" r:id="rId10"/>
    <p:sldId id="273" r:id="rId11"/>
  </p:sldIdLst>
  <p:sldSz cx="12192000" cy="6858000"/>
  <p:notesSz cx="6858000" cy="9144000"/>
  <p:custDataLst>
    <p:tags r:id="rId14"/>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FF17"/>
    <a:srgbClr val="0F999C"/>
    <a:srgbClr val="6D64CC"/>
    <a:srgbClr val="CC2980"/>
    <a:srgbClr val="80B8D6"/>
    <a:srgbClr val="88D5ED"/>
    <a:srgbClr val="FF6327"/>
    <a:srgbClr val="860864"/>
    <a:srgbClr val="FF7D82"/>
    <a:srgbClr val="6E6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92" autoAdjust="0"/>
    <p:restoredTop sz="95759" autoAdjust="0"/>
  </p:normalViewPr>
  <p:slideViewPr>
    <p:cSldViewPr>
      <p:cViewPr varScale="1">
        <p:scale>
          <a:sx n="86" d="100"/>
          <a:sy n="86" d="100"/>
        </p:scale>
        <p:origin x="806" y="67"/>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7" d="100"/>
          <a:sy n="77" d="100"/>
        </p:scale>
        <p:origin x="1692" y="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31/10/2020</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31/10/2020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twitter.com/capgemini" TargetMode="External"/><Relationship Id="rId13" Type="http://schemas.openxmlformats.org/officeDocument/2006/relationships/image" Target="../media/image6.png"/><Relationship Id="rId3" Type="http://schemas.openxmlformats.org/officeDocument/2006/relationships/hyperlink" Target="http://www.capgemini.com/in-en" TargetMode="External"/><Relationship Id="rId7" Type="http://schemas.openxmlformats.org/officeDocument/2006/relationships/image" Target="../media/image3.png"/><Relationship Id="rId12" Type="http://schemas.openxmlformats.org/officeDocument/2006/relationships/hyperlink" Target="http://www.facebook.com/capgemini" TargetMode="External"/><Relationship Id="rId2" Type="http://schemas.openxmlformats.org/officeDocument/2006/relationships/hyperlink" Target="http://www.capgemini.com/" TargetMode="External"/><Relationship Id="rId1" Type="http://schemas.openxmlformats.org/officeDocument/2006/relationships/slideMaster" Target="../slideMasters/slideMaster3.xml"/><Relationship Id="rId6" Type="http://schemas.openxmlformats.org/officeDocument/2006/relationships/hyperlink" Target="http://www.slideshare.net/capgemini" TargetMode="External"/><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hyperlink" Target="http://www.capgemini.com/about/how-we-work/rightshorer" TargetMode="External"/><Relationship Id="rId10" Type="http://schemas.openxmlformats.org/officeDocument/2006/relationships/hyperlink" Target="http://www.youtube.com/capgeminimedia" TargetMode="External"/><Relationship Id="rId4" Type="http://schemas.openxmlformats.org/officeDocument/2006/relationships/hyperlink" Target="http://www.linkedin.com/company/capgemini" TargetMode="External"/><Relationship Id="rId9" Type="http://schemas.openxmlformats.org/officeDocument/2006/relationships/image" Target="../media/image4.png"/><Relationship Id="rId14" Type="http://schemas.openxmlformats.org/officeDocument/2006/relationships/hyperlink" Target="http://www.capgemini.com/about/how-we-work/the-collaborative-business-experiencetm" TargetMode="External"/></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5.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4.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3.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6.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43"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693"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1">
            <a:extLst>
              <a:ext uri="{FF2B5EF4-FFF2-40B4-BE49-F238E27FC236}">
                <a16:creationId xmlns:a16="http://schemas.microsoft.com/office/drawing/2014/main" id="{43B02BBC-279B-794A-8061-A698B08658E8}"/>
              </a:ext>
            </a:extLst>
          </p:cNvPr>
          <p:cNvSpPr/>
          <p:nvPr userDrawn="1"/>
        </p:nvSpPr>
        <p:spPr>
          <a:xfrm>
            <a:off x="0" y="-1588"/>
            <a:ext cx="12192000" cy="6859588"/>
          </a:xfrm>
          <a:prstGeom prst="rect">
            <a:avLst/>
          </a:prstGeom>
          <a:solidFill>
            <a:srgbClr val="2B1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7">
            <a:extLst>
              <a:ext uri="{FF2B5EF4-FFF2-40B4-BE49-F238E27FC236}">
                <a16:creationId xmlns:a16="http://schemas.microsoft.com/office/drawing/2014/main" id="{B730DFBE-C80D-DE41-AF8A-FDC4AC427D0C}"/>
              </a:ext>
            </a:extLst>
          </p:cNvPr>
          <p:cNvSpPr>
            <a:spLocks/>
          </p:cNvSpPr>
          <p:nvPr userDrawn="1"/>
        </p:nvSpPr>
        <p:spPr bwMode="auto">
          <a:xfrm>
            <a:off x="7429613" y="1"/>
            <a:ext cx="4790565" cy="4292999"/>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4" name="Group 14">
            <a:extLst>
              <a:ext uri="{FF2B5EF4-FFF2-40B4-BE49-F238E27FC236}">
                <a16:creationId xmlns:a16="http://schemas.microsoft.com/office/drawing/2014/main" id="{74265F70-6418-D241-8FCD-72ABB87AD787}"/>
              </a:ext>
            </a:extLst>
          </p:cNvPr>
          <p:cNvGrpSpPr>
            <a:grpSpLocks noChangeAspect="1"/>
          </p:cNvGrpSpPr>
          <p:nvPr userDrawn="1"/>
        </p:nvGrpSpPr>
        <p:grpSpPr>
          <a:xfrm>
            <a:off x="624000" y="549001"/>
            <a:ext cx="2583573" cy="576000"/>
            <a:chOff x="728663" y="4465638"/>
            <a:chExt cx="5354637" cy="1193800"/>
          </a:xfrm>
        </p:grpSpPr>
        <p:sp>
          <p:nvSpPr>
            <p:cNvPr id="15" name="Freeform 11">
              <a:extLst>
                <a:ext uri="{FF2B5EF4-FFF2-40B4-BE49-F238E27FC236}">
                  <a16:creationId xmlns:a16="http://schemas.microsoft.com/office/drawing/2014/main" id="{4AEAC13C-37A7-9C40-91A0-C1907FE1DB0C}"/>
                </a:ext>
              </a:extLst>
            </p:cNvPr>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a:extLst>
                <a:ext uri="{FF2B5EF4-FFF2-40B4-BE49-F238E27FC236}">
                  <a16:creationId xmlns:a16="http://schemas.microsoft.com/office/drawing/2014/main" id="{DE970ED5-5B7A-D244-B68E-2ED08952304A}"/>
                </a:ext>
              </a:extLst>
            </p:cNvPr>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a:extLst>
                <a:ext uri="{FF2B5EF4-FFF2-40B4-BE49-F238E27FC236}">
                  <a16:creationId xmlns:a16="http://schemas.microsoft.com/office/drawing/2014/main" id="{A44C1369-78E7-1C4A-BD4F-AE258D59EE97}"/>
                </a:ext>
              </a:extLst>
            </p:cNvPr>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C9C692AB-7E80-A34B-84EB-693E289B1640}"/>
                </a:ext>
              </a:extLst>
            </p:cNvPr>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a:extLst>
                <a:ext uri="{FF2B5EF4-FFF2-40B4-BE49-F238E27FC236}">
                  <a16:creationId xmlns:a16="http://schemas.microsoft.com/office/drawing/2014/main" id="{D69D6F1E-615C-2B41-BAC3-21757FD597B8}"/>
                </a:ext>
              </a:extLst>
            </p:cNvPr>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716"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5544"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29821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6DB0F3C9-BBBF-084D-B583-01D999E2CA79}"/>
              </a:ext>
            </a:extLst>
          </p:cNvPr>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4">
            <a:extLst>
              <a:ext uri="{FF2B5EF4-FFF2-40B4-BE49-F238E27FC236}">
                <a16:creationId xmlns:a16="http://schemas.microsoft.com/office/drawing/2014/main" id="{4C9FB2BD-507C-B046-A4A5-61E23389F87B}"/>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58" name="Group 5">
            <a:extLst>
              <a:ext uri="{FF2B5EF4-FFF2-40B4-BE49-F238E27FC236}">
                <a16:creationId xmlns:a16="http://schemas.microsoft.com/office/drawing/2014/main" id="{EF0CA147-E70A-FF4C-8A25-0DBA05D78C99}"/>
              </a:ext>
            </a:extLst>
          </p:cNvPr>
          <p:cNvGrpSpPr/>
          <p:nvPr userDrawn="1"/>
        </p:nvGrpSpPr>
        <p:grpSpPr>
          <a:xfrm>
            <a:off x="4979035" y="2404110"/>
            <a:ext cx="735013" cy="682321"/>
            <a:chOff x="5662614" y="3032124"/>
            <a:chExt cx="863600" cy="801689"/>
          </a:xfrm>
        </p:grpSpPr>
        <p:sp>
          <p:nvSpPr>
            <p:cNvPr id="59" name="Freeform 9">
              <a:extLst>
                <a:ext uri="{FF2B5EF4-FFF2-40B4-BE49-F238E27FC236}">
                  <a16:creationId xmlns:a16="http://schemas.microsoft.com/office/drawing/2014/main" id="{B9058348-02B8-0446-BB2D-8BB854A47B6B}"/>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12">
              <a:extLst>
                <a:ext uri="{FF2B5EF4-FFF2-40B4-BE49-F238E27FC236}">
                  <a16:creationId xmlns:a16="http://schemas.microsoft.com/office/drawing/2014/main" id="{1DB38273-AB52-6047-8688-545EA983341C}"/>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1" name="Rectangle 60">
            <a:extLst>
              <a:ext uri="{FF2B5EF4-FFF2-40B4-BE49-F238E27FC236}">
                <a16:creationId xmlns:a16="http://schemas.microsoft.com/office/drawing/2014/main" id="{93D012D0-D994-C54A-8220-27164F34F09A}"/>
              </a:ext>
            </a:extLst>
          </p:cNvPr>
          <p:cNvSpPr/>
          <p:nvPr userDrawn="1"/>
        </p:nvSpPr>
        <p:spPr>
          <a:xfrm>
            <a:off x="6536184" y="1476446"/>
            <a:ext cx="4899531" cy="2672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GB" sz="1000" kern="1200" dirty="0">
                <a:solidFill>
                  <a:schemeClr val="tx1"/>
                </a:solidFill>
                <a:effectLst/>
                <a:latin typeface="+mn-lt"/>
                <a:ea typeface="+mn-ea"/>
                <a:cs typeface="+mn-cs"/>
              </a:rPr>
              <a:t>Capgemini is a global leader in consulting, digital transformation, technology, and engineering services.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A responsible and multicultural company of 265,000 people in nearly 50 countries, </a:t>
            </a:r>
            <a:r>
              <a:rPr lang="en-GB" sz="1000" kern="1200" dirty="0" err="1">
                <a:solidFill>
                  <a:schemeClr val="tx1"/>
                </a:solidFill>
                <a:effectLst/>
                <a:latin typeface="+mn-lt"/>
                <a:ea typeface="+mn-ea"/>
                <a:cs typeface="+mn-cs"/>
              </a:rPr>
              <a:t>Capgemini’s</a:t>
            </a:r>
            <a:r>
              <a:rPr lang="en-GB" sz="1000" kern="1200" dirty="0">
                <a:solidFill>
                  <a:schemeClr val="tx1"/>
                </a:solidFill>
                <a:effectLst/>
                <a:latin typeface="+mn-lt"/>
                <a:ea typeface="+mn-ea"/>
                <a:cs typeface="+mn-cs"/>
              </a:rPr>
              <a:t> purpose is to unleash human energy through technology for an inclusive and sustainable future. With </a:t>
            </a:r>
            <a:r>
              <a:rPr lang="en-GB" sz="1000" kern="1200" dirty="0" err="1">
                <a:solidFill>
                  <a:schemeClr val="tx1"/>
                </a:solidFill>
                <a:effectLst/>
                <a:latin typeface="+mn-lt"/>
                <a:ea typeface="+mn-ea"/>
                <a:cs typeface="+mn-cs"/>
              </a:rPr>
              <a:t>Altran</a:t>
            </a:r>
            <a:r>
              <a:rPr lang="en-GB" sz="1000" kern="1200" dirty="0">
                <a:solidFill>
                  <a:schemeClr val="tx1"/>
                </a:solidFill>
                <a:effectLst/>
                <a:latin typeface="+mn-lt"/>
                <a:ea typeface="+mn-ea"/>
                <a:cs typeface="+mn-cs"/>
              </a:rPr>
              <a:t>, the Group reported 2019 combined global revenues of €17 billion. Visit us at </a:t>
            </a:r>
            <a:r>
              <a:rPr lang="en-GB" sz="1000" u="sng" kern="1200" dirty="0">
                <a:solidFill>
                  <a:schemeClr val="tx1"/>
                </a:solidFill>
                <a:effectLst/>
                <a:latin typeface="+mn-lt"/>
                <a:ea typeface="+mn-ea"/>
                <a:cs typeface="+mn-cs"/>
                <a:hlinkClick r:id="rId2" tooltip="http://www.capgemini.com/"/>
              </a:rPr>
              <a:t>www.capgemini.com</a:t>
            </a:r>
            <a:r>
              <a:rPr lang="en-GB" sz="1000" kern="1200" dirty="0">
                <a:solidFill>
                  <a:schemeClr val="tx1"/>
                </a:solidFill>
                <a:effectLst/>
                <a:latin typeface="+mn-lt"/>
                <a:ea typeface="+mn-ea"/>
                <a:cs typeface="+mn-cs"/>
              </a:rPr>
              <a:t>.</a:t>
            </a:r>
          </a:p>
          <a:p>
            <a:endParaRPr lang="en-US" sz="1000" kern="1200" dirty="0">
              <a:solidFill>
                <a:schemeClr val="tx1"/>
              </a:solidFill>
              <a:effectLst/>
              <a:latin typeface="+mn-lt"/>
              <a:ea typeface="+mn-ea"/>
              <a:cs typeface="+mn-cs"/>
            </a:endParaRPr>
          </a:p>
          <a:p>
            <a:r>
              <a:rPr lang="en-US" sz="1000" kern="1200" dirty="0">
                <a:solidFill>
                  <a:schemeClr val="tx1"/>
                </a:solidFill>
                <a:effectLst/>
                <a:latin typeface="+mn-lt"/>
                <a:ea typeface="+mn-ea"/>
                <a:cs typeface="+mn-cs"/>
              </a:rPr>
              <a:t>Capgemini in India now comprises over 125,000 team members working across 12 locations: Bangalore, Bhubaneswar, Chennai, Gandhinagar, </a:t>
            </a:r>
            <a:r>
              <a:rPr lang="en-US" sz="1000" kern="1200" dirty="0" err="1">
                <a:solidFill>
                  <a:schemeClr val="tx1"/>
                </a:solidFill>
                <a:effectLst/>
                <a:latin typeface="+mn-lt"/>
                <a:ea typeface="+mn-ea"/>
                <a:cs typeface="+mn-cs"/>
              </a:rPr>
              <a:t>Gurugram</a:t>
            </a:r>
            <a:r>
              <a:rPr lang="en-US" sz="1000" kern="1200" dirty="0">
                <a:solidFill>
                  <a:schemeClr val="tx1"/>
                </a:solidFill>
                <a:effectLst/>
                <a:latin typeface="+mn-lt"/>
                <a:ea typeface="+mn-ea"/>
                <a:cs typeface="+mn-cs"/>
              </a:rPr>
              <a:t>, Hyderabad, Kolkata, Mumbai, Noida, Pune, Salem and Tiruchirappalli. Learn more about Capgemini in India at </a:t>
            </a:r>
            <a:r>
              <a:rPr lang="en-US" sz="1000" u="sng" kern="1200" dirty="0">
                <a:solidFill>
                  <a:schemeClr val="tx1"/>
                </a:solidFill>
                <a:effectLst/>
                <a:latin typeface="+mn-lt"/>
                <a:ea typeface="+mn-ea"/>
                <a:cs typeface="+mn-cs"/>
                <a:hlinkClick r:id="rId3"/>
              </a:rPr>
              <a:t>www.capgemini.com/in-en</a:t>
            </a:r>
            <a:r>
              <a:rPr lang="en-US" sz="1000" kern="1200" dirty="0">
                <a:solidFill>
                  <a:schemeClr val="tx1"/>
                </a:solidFill>
                <a:effectLst/>
                <a:latin typeface="+mn-lt"/>
                <a:ea typeface="+mn-ea"/>
                <a:cs typeface="+mn-cs"/>
              </a:rPr>
              <a:t>. </a:t>
            </a:r>
          </a:p>
        </p:txBody>
      </p:sp>
      <p:sp>
        <p:nvSpPr>
          <p:cNvPr id="62" name="Rectangle 61">
            <a:extLst>
              <a:ext uri="{FF2B5EF4-FFF2-40B4-BE49-F238E27FC236}">
                <a16:creationId xmlns:a16="http://schemas.microsoft.com/office/drawing/2014/main" id="{4DD2A11B-BD97-E34F-B75F-B4451105CF9C}"/>
              </a:ext>
            </a:extLst>
          </p:cNvPr>
          <p:cNvSpPr/>
          <p:nvPr userDrawn="1"/>
        </p:nvSpPr>
        <p:spPr>
          <a:xfrm>
            <a:off x="6536184" y="10971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pic>
        <p:nvPicPr>
          <p:cNvPr id="64" name="Picture 2" descr="D:\My Work\Template\Icons\Social Media\LinkedIN.png">
            <a:hlinkClick r:id="rId4"/>
            <a:extLst>
              <a:ext uri="{FF2B5EF4-FFF2-40B4-BE49-F238E27FC236}">
                <a16:creationId xmlns:a16="http://schemas.microsoft.com/office/drawing/2014/main" id="{AC46209D-4478-1D46-8C77-15C1907AE10E}"/>
              </a:ext>
            </a:extLst>
          </p:cNvPr>
          <p:cNvPicPr>
            <a:picLocks noChangeAspect="1" noChangeArrowheads="1"/>
          </p:cNvPicPr>
          <p:nvPr userDrawn="1"/>
        </p:nvPicPr>
        <p:blipFill>
          <a:blip r:embed="rId5" cstate="print"/>
          <a:srcRect/>
          <a:stretch>
            <a:fillRect/>
          </a:stretch>
        </p:blipFill>
        <p:spPr bwMode="auto">
          <a:xfrm>
            <a:off x="810097" y="3979258"/>
            <a:ext cx="333195" cy="333195"/>
          </a:xfrm>
          <a:prstGeom prst="rect">
            <a:avLst/>
          </a:prstGeom>
          <a:noFill/>
        </p:spPr>
      </p:pic>
      <p:pic>
        <p:nvPicPr>
          <p:cNvPr id="65" name="Picture 4" descr="D:\My Work\Template\Icons\Social Media\SlideShare.png">
            <a:hlinkClick r:id="rId6"/>
            <a:extLst>
              <a:ext uri="{FF2B5EF4-FFF2-40B4-BE49-F238E27FC236}">
                <a16:creationId xmlns:a16="http://schemas.microsoft.com/office/drawing/2014/main" id="{CED05186-AED3-3E4A-8DDA-86A737120A94}"/>
              </a:ext>
            </a:extLst>
          </p:cNvPr>
          <p:cNvPicPr>
            <a:picLocks noChangeAspect="1" noChangeArrowheads="1"/>
          </p:cNvPicPr>
          <p:nvPr userDrawn="1"/>
        </p:nvPicPr>
        <p:blipFill>
          <a:blip r:embed="rId7" cstate="print"/>
          <a:srcRect/>
          <a:stretch>
            <a:fillRect/>
          </a:stretch>
        </p:blipFill>
        <p:spPr bwMode="auto">
          <a:xfrm>
            <a:off x="1193474" y="3979258"/>
            <a:ext cx="333195" cy="333195"/>
          </a:xfrm>
          <a:prstGeom prst="rect">
            <a:avLst/>
          </a:prstGeom>
          <a:noFill/>
        </p:spPr>
      </p:pic>
      <p:pic>
        <p:nvPicPr>
          <p:cNvPr id="66" name="Picture 5" descr="D:\My Work\Template\Icons\Social Media\Twitter.png">
            <a:hlinkClick r:id="rId8"/>
            <a:extLst>
              <a:ext uri="{FF2B5EF4-FFF2-40B4-BE49-F238E27FC236}">
                <a16:creationId xmlns:a16="http://schemas.microsoft.com/office/drawing/2014/main" id="{D708B969-A749-6148-9BC0-83252A719BB8}"/>
              </a:ext>
            </a:extLst>
          </p:cNvPr>
          <p:cNvPicPr>
            <a:picLocks noChangeAspect="1" noChangeArrowheads="1"/>
          </p:cNvPicPr>
          <p:nvPr userDrawn="1"/>
        </p:nvPicPr>
        <p:blipFill>
          <a:blip r:embed="rId9" cstate="print"/>
          <a:srcRect/>
          <a:stretch>
            <a:fillRect/>
          </a:stretch>
        </p:blipFill>
        <p:spPr bwMode="auto">
          <a:xfrm>
            <a:off x="1576851" y="3979258"/>
            <a:ext cx="333195" cy="333195"/>
          </a:xfrm>
          <a:prstGeom prst="rect">
            <a:avLst/>
          </a:prstGeom>
          <a:noFill/>
        </p:spPr>
      </p:pic>
      <p:pic>
        <p:nvPicPr>
          <p:cNvPr id="67" name="Picture 6" descr="D:\My Work\Template\Icons\Social Media\YouTube.png">
            <a:hlinkClick r:id="rId10"/>
            <a:extLst>
              <a:ext uri="{FF2B5EF4-FFF2-40B4-BE49-F238E27FC236}">
                <a16:creationId xmlns:a16="http://schemas.microsoft.com/office/drawing/2014/main" id="{350A9F1F-8B18-3545-9819-47076EEF3DD5}"/>
              </a:ext>
            </a:extLst>
          </p:cNvPr>
          <p:cNvPicPr>
            <a:picLocks noChangeAspect="1" noChangeArrowheads="1"/>
          </p:cNvPicPr>
          <p:nvPr userDrawn="1"/>
        </p:nvPicPr>
        <p:blipFill>
          <a:blip r:embed="rId11" cstate="print"/>
          <a:srcRect/>
          <a:stretch>
            <a:fillRect/>
          </a:stretch>
        </p:blipFill>
        <p:spPr bwMode="auto">
          <a:xfrm>
            <a:off x="1960227" y="3979258"/>
            <a:ext cx="333195" cy="333195"/>
          </a:xfrm>
          <a:prstGeom prst="rect">
            <a:avLst/>
          </a:prstGeom>
          <a:noFill/>
        </p:spPr>
      </p:pic>
      <p:pic>
        <p:nvPicPr>
          <p:cNvPr id="68" name="Picture 7" descr="D:\My Work\Template\Icons\Social Media\Facebook.png">
            <a:hlinkClick r:id="rId12"/>
            <a:extLst>
              <a:ext uri="{FF2B5EF4-FFF2-40B4-BE49-F238E27FC236}">
                <a16:creationId xmlns:a16="http://schemas.microsoft.com/office/drawing/2014/main" id="{DEC23B89-0720-2B4E-9B48-B9057C261A32}"/>
              </a:ext>
            </a:extLst>
          </p:cNvPr>
          <p:cNvPicPr>
            <a:picLocks noChangeAspect="1" noChangeArrowheads="1"/>
          </p:cNvPicPr>
          <p:nvPr userDrawn="1"/>
        </p:nvPicPr>
        <p:blipFill>
          <a:blip r:embed="rId13" cstate="print"/>
          <a:srcRect/>
          <a:stretch>
            <a:fillRect/>
          </a:stretch>
        </p:blipFill>
        <p:spPr bwMode="auto">
          <a:xfrm>
            <a:off x="426720" y="3979258"/>
            <a:ext cx="333195" cy="333195"/>
          </a:xfrm>
          <a:prstGeom prst="rect">
            <a:avLst/>
          </a:prstGeom>
          <a:noFill/>
        </p:spPr>
      </p:pic>
      <p:sp>
        <p:nvSpPr>
          <p:cNvPr id="69" name="Rectangle 68">
            <a:extLst>
              <a:ext uri="{FF2B5EF4-FFF2-40B4-BE49-F238E27FC236}">
                <a16:creationId xmlns:a16="http://schemas.microsoft.com/office/drawing/2014/main" id="{49F1B7E6-8DF4-B44B-A419-8B120EBA51E6}"/>
              </a:ext>
            </a:extLst>
          </p:cNvPr>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2020 Capgemini. All rights reserved.</a:t>
            </a:r>
          </a:p>
        </p:txBody>
      </p:sp>
      <p:sp>
        <p:nvSpPr>
          <p:cNvPr id="70" name="Rectangle 69">
            <a:hlinkClick r:id="rId14"/>
            <a:extLst>
              <a:ext uri="{FF2B5EF4-FFF2-40B4-BE49-F238E27FC236}">
                <a16:creationId xmlns:a16="http://schemas.microsoft.com/office/drawing/2014/main" id="{BF6819E3-0046-E349-BA6C-A081AB0703E1}"/>
              </a:ext>
            </a:extLst>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1" name="Rectangle 70">
            <a:hlinkClick r:id="rId15"/>
            <a:extLst>
              <a:ext uri="{FF2B5EF4-FFF2-40B4-BE49-F238E27FC236}">
                <a16:creationId xmlns:a16="http://schemas.microsoft.com/office/drawing/2014/main" id="{B0FC0CBD-6894-3045-B1F8-9DBD45D7B7D0}"/>
              </a:ext>
            </a:extLst>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2" name="ZoneTexte 23">
            <a:extLst>
              <a:ext uri="{FF2B5EF4-FFF2-40B4-BE49-F238E27FC236}">
                <a16:creationId xmlns:a16="http://schemas.microsoft.com/office/drawing/2014/main" id="{E00F0DC8-E5AB-7C42-B6F0-C06A7C9D5049}"/>
              </a:ext>
            </a:extLst>
          </p:cNvPr>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p>
        </p:txBody>
      </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76"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83"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564"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69"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6.xml"/><Relationship Id="rId3" Type="http://schemas.openxmlformats.org/officeDocument/2006/relationships/slideLayout" Target="../slideLayouts/slideLayout11.xml"/><Relationship Id="rId7" Type="http://schemas.openxmlformats.org/officeDocument/2006/relationships/vmlDrawing" Target="../drawings/vmlDrawing5.v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image" Target="../media/image1.emf"/><Relationship Id="rId4" Type="http://schemas.openxmlformats.org/officeDocument/2006/relationships/slideLayout" Target="../slideLayouts/slideLayout12.xml"/><Relationship Id="rId9" Type="http://schemas.openxmlformats.org/officeDocument/2006/relationships/oleObject" Target="../embeddings/oleObject5.bin"/></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oleObject" Target="../embeddings/oleObject11.bin"/><Relationship Id="rId5" Type="http://schemas.openxmlformats.org/officeDocument/2006/relationships/tags" Target="../tags/tag12.xml"/><Relationship Id="rId4" Type="http://schemas.openxmlformats.org/officeDocument/2006/relationships/vmlDrawing" Target="../drawings/vmlDrawing1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70" name="think-cell Slide" r:id="rId12" imgW="270" imgH="270" progId="TCLayout.ActiveDocument.1">
                  <p:embed/>
                </p:oleObj>
              </mc:Choice>
              <mc:Fallback>
                <p:oleObj name="think-cell Slide" r:id="rId12" imgW="270" imgH="270" progId="TCLayout.ActiveDocument.1">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77" r:id="rId7"/>
    <p:sldLayoutId id="2147483834"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48" name="think-cell Slide" r:id="rId9" imgW="270" imgH="270" progId="TCLayout.ActiveDocument.1">
                  <p:embed/>
                </p:oleObj>
              </mc:Choice>
              <mc:Fallback>
                <p:oleObj name="think-cell Slide" r:id="rId9" imgW="270" imgH="270" progId="TCLayout.ActiveDocument.1">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 id="2147483878"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65"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7B02AD21-9877-4D58-9B84-2229D7A77A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57"/>
            <a:ext cx="12192000" cy="6856286"/>
          </a:xfrm>
          <a:prstGeom prst="rect">
            <a:avLst/>
          </a:prstGeom>
        </p:spPr>
      </p:pic>
    </p:spTree>
    <p:extLst>
      <p:ext uri="{BB962C8B-B14F-4D97-AF65-F5344CB8AC3E}">
        <p14:creationId xmlns:p14="http://schemas.microsoft.com/office/powerpoint/2010/main" val="4172968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Brief Synopsis</a:t>
            </a:r>
            <a:endParaRPr lang="en-GB" dirty="0"/>
          </a:p>
        </p:txBody>
      </p:sp>
      <p:sp>
        <p:nvSpPr>
          <p:cNvPr id="5" name="Text Placeholder 4"/>
          <p:cNvSpPr>
            <a:spLocks noGrp="1"/>
          </p:cNvSpPr>
          <p:nvPr>
            <p:ph type="body" sz="quarter" idx="10"/>
          </p:nvPr>
        </p:nvSpPr>
        <p:spPr>
          <a:xfrm>
            <a:off x="457200" y="1447800"/>
            <a:ext cx="11012948" cy="4528953"/>
          </a:xfrm>
        </p:spPr>
        <p:txBody>
          <a:bodyPr>
            <a:normAutofit/>
          </a:bodyPr>
          <a:lstStyle/>
          <a:p>
            <a:pPr>
              <a:lnSpc>
                <a:spcPct val="120000"/>
              </a:lnSpc>
              <a:spcBef>
                <a:spcPts val="0"/>
              </a:spcBef>
            </a:pPr>
            <a:r>
              <a:rPr lang="en-US" sz="1800" dirty="0">
                <a:solidFill>
                  <a:schemeClr val="accent1"/>
                </a:solidFill>
                <a:ea typeface="+mj-ea"/>
                <a:cs typeface="+mj-cs"/>
              </a:rPr>
              <a:t>EDA has been always challenging for Big data, the genomics package will help to solve this problem and run the package on the Hadoop cluster and get a glance of data.</a:t>
            </a:r>
            <a:endParaRPr lang="en-GB" sz="1400" dirty="0"/>
          </a:p>
          <a:p>
            <a:pPr>
              <a:lnSpc>
                <a:spcPct val="120000"/>
              </a:lnSpc>
              <a:spcBef>
                <a:spcPts val="0"/>
              </a:spcBef>
            </a:pPr>
            <a:endParaRPr lang="en-GB" sz="1400" dirty="0"/>
          </a:p>
          <a:p>
            <a:pPr>
              <a:lnSpc>
                <a:spcPct val="120000"/>
              </a:lnSpc>
              <a:spcBef>
                <a:spcPts val="0"/>
              </a:spcBef>
            </a:pPr>
            <a:endParaRPr lang="en-GB" sz="1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Problem Being Solved</a:t>
            </a:r>
          </a:p>
        </p:txBody>
      </p:sp>
      <p:sp>
        <p:nvSpPr>
          <p:cNvPr id="6" name="Text Placeholder 5"/>
          <p:cNvSpPr txBox="1">
            <a:spLocks/>
          </p:cNvSpPr>
          <p:nvPr/>
        </p:nvSpPr>
        <p:spPr>
          <a:xfrm>
            <a:off x="227348" y="1219200"/>
            <a:ext cx="9602452" cy="74398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p:txBody>
      </p:sp>
      <p:sp>
        <p:nvSpPr>
          <p:cNvPr id="2" name="TextBox 1">
            <a:extLst>
              <a:ext uri="{FF2B5EF4-FFF2-40B4-BE49-F238E27FC236}">
                <a16:creationId xmlns:a16="http://schemas.microsoft.com/office/drawing/2014/main" id="{7128B941-A97B-4B11-9897-F468FB9F0FBB}"/>
              </a:ext>
            </a:extLst>
          </p:cNvPr>
          <p:cNvSpPr txBox="1"/>
          <p:nvPr/>
        </p:nvSpPr>
        <p:spPr>
          <a:xfrm>
            <a:off x="914400" y="1676400"/>
            <a:ext cx="7239000" cy="646331"/>
          </a:xfrm>
          <a:prstGeom prst="rect">
            <a:avLst/>
          </a:prstGeom>
          <a:noFill/>
        </p:spPr>
        <p:txBody>
          <a:bodyPr wrap="square" rtlCol="0">
            <a:spAutoFit/>
          </a:bodyPr>
          <a:lstStyle/>
          <a:p>
            <a:r>
              <a:rPr lang="en-IN" dirty="0"/>
              <a:t>EDA on big data and data harmonization for time series visualization with single function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27348" y="1219200"/>
            <a:ext cx="9602452" cy="743987"/>
          </a:xfrm>
        </p:spPr>
        <p:txBody>
          <a:bodyPr/>
          <a:lstStyle/>
          <a:p>
            <a:r>
              <a:rPr lang="en-US" b="0" dirty="0" err="1"/>
              <a:t>Pyspark</a:t>
            </a:r>
            <a:r>
              <a:rPr lang="en-US" b="0" dirty="0"/>
              <a:t> , </a:t>
            </a:r>
            <a:r>
              <a:rPr lang="en-US" b="0" dirty="0" err="1"/>
              <a:t>sql</a:t>
            </a:r>
            <a:r>
              <a:rPr lang="en-US" b="0" dirty="0"/>
              <a:t> and python</a:t>
            </a:r>
          </a:p>
        </p:txBody>
      </p:sp>
      <p:sp>
        <p:nvSpPr>
          <p:cNvPr id="4" name="Title 3"/>
          <p:cNvSpPr>
            <a:spLocks noGrp="1"/>
          </p:cNvSpPr>
          <p:nvPr>
            <p:ph type="title"/>
          </p:nvPr>
        </p:nvSpPr>
        <p:spPr/>
        <p:txBody>
          <a:bodyPr/>
          <a:lstStyle/>
          <a:p>
            <a:r>
              <a:rPr lang="en-US" dirty="0"/>
              <a:t>Technology/Tool/Stack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27348" y="1219200"/>
            <a:ext cx="9602452" cy="743987"/>
          </a:xfrm>
        </p:spPr>
        <p:txBody>
          <a:bodyPr/>
          <a:lstStyle/>
          <a:p>
            <a:r>
              <a:rPr lang="en-US" b="0" dirty="0"/>
              <a:t>Screenshots and demo images of the solution prototypes, if available/developed</a:t>
            </a:r>
          </a:p>
        </p:txBody>
      </p:sp>
      <p:sp>
        <p:nvSpPr>
          <p:cNvPr id="4" name="Title 3"/>
          <p:cNvSpPr>
            <a:spLocks noGrp="1"/>
          </p:cNvSpPr>
          <p:nvPr>
            <p:ph type="title"/>
          </p:nvPr>
        </p:nvSpPr>
        <p:spPr/>
        <p:txBody>
          <a:bodyPr/>
          <a:lstStyle/>
          <a:p>
            <a:r>
              <a:rPr lang="en-US" dirty="0"/>
              <a:t>Prototype/ MVP Demo Video/Screenshots</a:t>
            </a:r>
          </a:p>
        </p:txBody>
      </p:sp>
    </p:spTree>
    <p:extLst>
      <p:ext uri="{BB962C8B-B14F-4D97-AF65-F5344CB8AC3E}">
        <p14:creationId xmlns:p14="http://schemas.microsoft.com/office/powerpoint/2010/main" val="654311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Future enhancements</a:t>
            </a:r>
          </a:p>
        </p:txBody>
      </p:sp>
      <p:sp>
        <p:nvSpPr>
          <p:cNvPr id="7" name="Oval 20">
            <a:extLst>
              <a:ext uri="{FF2B5EF4-FFF2-40B4-BE49-F238E27FC236}">
                <a16:creationId xmlns:a16="http://schemas.microsoft.com/office/drawing/2014/main" id="{0D21AC2C-CF64-42E1-B0AE-5249CB6E94BE}"/>
              </a:ext>
            </a:extLst>
          </p:cNvPr>
          <p:cNvSpPr/>
          <p:nvPr/>
        </p:nvSpPr>
        <p:spPr>
          <a:xfrm>
            <a:off x="949703" y="1552408"/>
            <a:ext cx="1149224" cy="113635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1</a:t>
            </a:r>
          </a:p>
        </p:txBody>
      </p:sp>
      <p:sp>
        <p:nvSpPr>
          <p:cNvPr id="8" name="CustomShape 12"/>
          <p:cNvSpPr/>
          <p:nvPr/>
        </p:nvSpPr>
        <p:spPr>
          <a:xfrm>
            <a:off x="2954297" y="1461804"/>
            <a:ext cx="3691440" cy="32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ct val="0"/>
              </a:spcBef>
            </a:pPr>
            <a:r>
              <a:rPr lang="en-IN" sz="1400" dirty="0">
                <a:solidFill>
                  <a:schemeClr val="accent1"/>
                </a:solidFill>
                <a:latin typeface="+mj-lt"/>
                <a:ea typeface="+mj-ea"/>
                <a:cs typeface="+mj-cs"/>
              </a:rPr>
              <a:t>More functions added and also ML wrappers</a:t>
            </a:r>
          </a:p>
        </p:txBody>
      </p:sp>
    </p:spTree>
    <p:extLst>
      <p:ext uri="{BB962C8B-B14F-4D97-AF65-F5344CB8AC3E}">
        <p14:creationId xmlns:p14="http://schemas.microsoft.com/office/powerpoint/2010/main" val="492089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Text Placeholder 4"/>
          <p:cNvSpPr txBox="1">
            <a:spLocks/>
          </p:cNvSpPr>
          <p:nvPr/>
        </p:nvSpPr>
        <p:spPr>
          <a:xfrm>
            <a:off x="457200" y="1447800"/>
            <a:ext cx="11012948" cy="4528953"/>
          </a:xfrm>
          <a:prstGeom prst="rect">
            <a:avLst/>
          </a:prstGeom>
        </p:spPr>
        <p:txBody>
          <a:bodyPr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Bef>
                <a:spcPct val="0"/>
              </a:spcBef>
            </a:pPr>
            <a:r>
              <a:rPr lang="en-GB" sz="4400" dirty="0">
                <a:solidFill>
                  <a:schemeClr val="accent1"/>
                </a:solidFill>
                <a:ea typeface="+mj-ea"/>
                <a:cs typeface="+mj-cs"/>
              </a:rPr>
              <a:t>Thank You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G New Template (June)">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5CD0F2CD-C149-47AE-9000-EEF59CE5E48D}"/>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BC6B8890-D991-439D-826B-DCE21B240705}"/>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29F60F53-522A-480F-8AD4-5739EBA4B99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CG New Template (June)</Template>
  <TotalTime>231</TotalTime>
  <Words>94</Words>
  <Application>Microsoft Office PowerPoint</Application>
  <PresentationFormat>Widescreen</PresentationFormat>
  <Paragraphs>12</Paragraphs>
  <Slides>8</Slides>
  <Notes>0</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15" baseType="lpstr">
      <vt:lpstr>Arial</vt:lpstr>
      <vt:lpstr>Verdana</vt:lpstr>
      <vt:lpstr>Wingdings</vt:lpstr>
      <vt:lpstr>CG New Template (June)</vt:lpstr>
      <vt:lpstr>Cover options</vt:lpstr>
      <vt:lpstr>Final slides</vt:lpstr>
      <vt:lpstr>think-cell Slide</vt:lpstr>
      <vt:lpstr>PowerPoint Presentation</vt:lpstr>
      <vt:lpstr>Brief Synopsis</vt:lpstr>
      <vt:lpstr>Problem Being Solved</vt:lpstr>
      <vt:lpstr>Technology/Tool/Stack</vt:lpstr>
      <vt:lpstr>Prototype/ MVP Demo Video/Screenshots</vt:lpstr>
      <vt:lpstr>Future enhancements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[Presentation Topic]</dc:title>
  <dc:subject>ppt template</dc:subject>
  <dc:creator>E</dc:creator>
  <cp:lastModifiedBy>Rinki Nag</cp:lastModifiedBy>
  <cp:revision>20</cp:revision>
  <dcterms:created xsi:type="dcterms:W3CDTF">2018-09-18T10:37:00Z</dcterms:created>
  <dcterms:modified xsi:type="dcterms:W3CDTF">2020-10-31T18:04:25Z</dcterms:modified>
</cp:coreProperties>
</file>