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7CAE-E20D-4B3F-889E-FC71C7CF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A03D5-0AC7-45D8-9D65-7C72C7FE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B9D7-4891-42ED-AC5D-135C53A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87C9-44DF-499F-B708-2B690391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F0F-9DF9-4F3B-A030-7ACC43EF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DF9D-CAB4-468D-A0EB-A236B8AE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50A7-0845-4F5B-AAFF-00E311DE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F81B-ED1E-4DFB-B7C9-D17C882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4EE6-AA7A-47BF-822E-757307CA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687AD-E737-4BA0-98B2-CF237F27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E4ADC-8DAE-480A-BFDF-F52D486D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34CB3-4268-41AA-A5BA-0D36F9F8E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C365-9931-45AE-B0A7-A7DEC81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09A3-0944-40E3-8B70-BAFAF354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93FF-3B28-421B-B333-5AF4E019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D71D-5756-405C-AB70-1724EF2C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E293-6C9D-49D3-9E95-E461C5E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6396-5767-4CF1-BED6-F998180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EEA1-EF55-43A9-89EF-B17BA0F0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0144-BFF3-40A1-9C32-3D28F2E2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221-CFC1-4CB4-A52C-4ACD8DA7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592D9-C78B-429B-97D3-0BF387AF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812-60DE-4B2D-A5E1-6D67729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EFDE-2CBF-4EB3-91E1-30F24933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683F-A0D0-4809-B5F6-8ACEF275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8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1388-6F7C-44D2-96CE-1ACBB64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404E-D930-4635-BFE4-A14DCE2F4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209B6-FB74-4E11-A330-FF321E44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F374-B798-46FC-A55E-D5755C34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F366D-22F3-4053-863B-FC33F315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0979-D888-4785-9D8E-C99726CA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1BC-784A-4664-BCBE-8567D5EC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0EC3-5507-4AEA-8DC5-CA3A6828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1B98D-62A7-41DF-8709-8B210538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41D90-571A-4A02-B08F-CB0B95072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F009-19DD-49D1-967D-109AB0E4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10951-8661-4739-AEEC-6104796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BD125-3BC5-4191-8219-BC70A80B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DA237-FD13-4AE9-A6F9-1AED8D9E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49E7-4E86-434B-AE57-077C238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C1BA0-55F2-4018-AAC8-045CA120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97148-5DC9-4399-9925-2664EACB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B3AD3-C9B8-4532-AB8A-FA394A99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8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5FCF0-205C-4362-AD8E-B1B12DB2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B6D05-2282-4FA0-AF5B-D444A8B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4BC25-7B2F-4CF5-A5E2-1D7B5744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4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6A4E-6B05-4E88-AEBD-01D4607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E5BD-C94A-4045-A02C-CF6BAD5A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2E69A-38BA-48F9-B8E5-2760F32B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A3C5F-A9BE-4563-8B4F-64492981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92EC-8663-4A27-A07B-B8FDF79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36DC-7ABF-4751-B5CA-2BDC77FC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2E99-328C-4746-AB67-2C0400BD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C8FC1-4E0C-492B-81DF-B427E25D7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75C5-072B-4F90-945F-85DDA2A2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C0941-E547-4B11-838C-0D9A4A20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0617-7C52-4BD6-AB00-C4E3E8AE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0AD7-4590-417E-B3D8-7FF4A77D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8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94C0F-BB6F-4154-A742-0D2D1D85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381B-627A-4924-AC6D-96A8F71A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BD81-1075-4E98-BD6E-660E7F4DE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ED7A-7B3B-442E-BEAE-87588EFC3172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0850-2240-4AB0-AE9B-C6731718A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D2A4-2DE5-409F-979F-23AF30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033C-1180-420C-80A5-A6ECC157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4187-7313-4710-8458-7B1D9BBC9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and misconceptions in AI &amp; ML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617CF-2AB0-49D0-A671-7696A896F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Rinki Nag</a:t>
            </a:r>
            <a:endParaRPr lang="en-IN" dirty="0"/>
          </a:p>
        </p:txBody>
      </p:sp>
      <p:pic>
        <p:nvPicPr>
          <p:cNvPr id="1026" name="Picture 2" descr="Confused robot Icon of Glyph style - Available in SVG, PNG, EPS ...">
            <a:extLst>
              <a:ext uri="{FF2B5EF4-FFF2-40B4-BE49-F238E27FC236}">
                <a16:creationId xmlns:a16="http://schemas.microsoft.com/office/drawing/2014/main" id="{03FF2EA4-EC37-4D0C-9704-65BB9C136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1" y="36020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king, confuse, confusion, puzzled, question, robot, thinking icon">
            <a:extLst>
              <a:ext uri="{FF2B5EF4-FFF2-40B4-BE49-F238E27FC236}">
                <a16:creationId xmlns:a16="http://schemas.microsoft.com/office/drawing/2014/main" id="{6D7CE2F9-C45C-43A7-9CE0-B17A83D3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01" y="3255962"/>
            <a:ext cx="1924236" cy="32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72287445-581A-410C-81B2-7735DA77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69" y="174595"/>
            <a:ext cx="3931487" cy="12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2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EEE6-2C4B-481E-AB4B-C8BE5FA7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628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pic>
        <p:nvPicPr>
          <p:cNvPr id="3" name="Picture 6" descr="logo">
            <a:extLst>
              <a:ext uri="{FF2B5EF4-FFF2-40B4-BE49-F238E27FC236}">
                <a16:creationId xmlns:a16="http://schemas.microsoft.com/office/drawing/2014/main" id="{F207CCC5-DA66-40D3-A7A0-4C382473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23" y="139084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9DF6-E384-499F-BC3D-956DFCC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misconceptions and mistakes which happens to be in mind of budding AIML engineer &amp; how to overcome them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Fingers, hand, human, palm, touch icon">
            <a:extLst>
              <a:ext uri="{FF2B5EF4-FFF2-40B4-BE49-F238E27FC236}">
                <a16:creationId xmlns:a16="http://schemas.microsoft.com/office/drawing/2014/main" id="{C5820F24-63F3-4903-845D-8C6EDC124E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4" y="189664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ends in learning | STEAM, STREAM, STEM acronym | cApStAn">
            <a:extLst>
              <a:ext uri="{FF2B5EF4-FFF2-40B4-BE49-F238E27FC236}">
                <a16:creationId xmlns:a16="http://schemas.microsoft.com/office/drawing/2014/main" id="{05C4CD5C-D88D-4357-92DC-8DC66B2F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61" y="1988598"/>
            <a:ext cx="5815720" cy="38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ogo">
            <a:extLst>
              <a:ext uri="{FF2B5EF4-FFF2-40B4-BE49-F238E27FC236}">
                <a16:creationId xmlns:a16="http://schemas.microsoft.com/office/drawing/2014/main" id="{FCB0D477-A38F-4B98-BD6C-5192E7EF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453" y="67215"/>
            <a:ext cx="1231547" cy="38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F714-4AAE-4114-AF71-7011E8F8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Building models is most superior and cream layer job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logo">
            <a:extLst>
              <a:ext uri="{FF2B5EF4-FFF2-40B4-BE49-F238E27FC236}">
                <a16:creationId xmlns:a16="http://schemas.microsoft.com/office/drawing/2014/main" id="{9E814876-2068-4BC4-A927-D63EF3C18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23" y="139084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achine Learning Course Near Me - Machine Learning Logo Design, HD ...">
            <a:extLst>
              <a:ext uri="{FF2B5EF4-FFF2-40B4-BE49-F238E27FC236}">
                <a16:creationId xmlns:a16="http://schemas.microsoft.com/office/drawing/2014/main" id="{7A5C8AA1-33CE-45A4-8231-E808EB252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88" y="1961966"/>
            <a:ext cx="3446294" cy="17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agnifying Glass Logo, Document, Data, Text, Technology, Line ...">
            <a:extLst>
              <a:ext uri="{FF2B5EF4-FFF2-40B4-BE49-F238E27FC236}">
                <a16:creationId xmlns:a16="http://schemas.microsoft.com/office/drawing/2014/main" id="{C434E3A5-DD5F-4FD8-ABD0-DAF77546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69" y="4024491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zure Data Factory: Connecting Data to Insights">
            <a:extLst>
              <a:ext uri="{FF2B5EF4-FFF2-40B4-BE49-F238E27FC236}">
                <a16:creationId xmlns:a16="http://schemas.microsoft.com/office/drawing/2014/main" id="{D10C6A5B-88A2-44A6-A850-DC61E5B7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88" y="3963205"/>
            <a:ext cx="3314758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an automation engineer? A growing role to address IT ...">
            <a:extLst>
              <a:ext uri="{FF2B5EF4-FFF2-40B4-BE49-F238E27FC236}">
                <a16:creationId xmlns:a16="http://schemas.microsoft.com/office/drawing/2014/main" id="{FA637D5A-1C53-400D-83C5-A3F98C7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793" y="3891326"/>
            <a:ext cx="2223857" cy="14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0028B-2486-4249-B249-71514AC1A6D1}"/>
              </a:ext>
            </a:extLst>
          </p:cNvPr>
          <p:cNvSpPr txBox="1"/>
          <p:nvPr/>
        </p:nvSpPr>
        <p:spPr>
          <a:xfrm>
            <a:off x="838200" y="2130641"/>
            <a:ext cx="331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It’s A Pyramid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8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5DC5-D542-4AD7-A143-30D79D15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engineering is not a sexy job like data scientist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a Data Engineer, and What Do They Do in Data Science?">
            <a:extLst>
              <a:ext uri="{FF2B5EF4-FFF2-40B4-BE49-F238E27FC236}">
                <a16:creationId xmlns:a16="http://schemas.microsoft.com/office/drawing/2014/main" id="{08247D97-AB77-482C-BE6C-1D3E1E11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4" y="2391569"/>
            <a:ext cx="7620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tion to Cloud Security with AWS - Data Driven Investor ...">
            <a:extLst>
              <a:ext uri="{FF2B5EF4-FFF2-40B4-BE49-F238E27FC236}">
                <a16:creationId xmlns:a16="http://schemas.microsoft.com/office/drawing/2014/main" id="{38F93B44-79F5-4FA4-A17B-DF46982D8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008" y="1378347"/>
            <a:ext cx="176741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ead in the Clouds: Microsoft Azure - Posts By SpecterOps Team Members">
            <a:extLst>
              <a:ext uri="{FF2B5EF4-FFF2-40B4-BE49-F238E27FC236}">
                <a16:creationId xmlns:a16="http://schemas.microsoft.com/office/drawing/2014/main" id="{D87F14C0-1194-448F-8C7A-0AA94CCB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74" y="4455108"/>
            <a:ext cx="3300964" cy="18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oogle Cloud Platform Monitoring | Opsview">
            <a:extLst>
              <a:ext uri="{FF2B5EF4-FFF2-40B4-BE49-F238E27FC236}">
                <a16:creationId xmlns:a16="http://schemas.microsoft.com/office/drawing/2014/main" id="{42BCB24E-93B6-4EB5-88B4-25BAAB4F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94" y="2568381"/>
            <a:ext cx="2815123" cy="281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ogo">
            <a:extLst>
              <a:ext uri="{FF2B5EF4-FFF2-40B4-BE49-F238E27FC236}">
                <a16:creationId xmlns:a16="http://schemas.microsoft.com/office/drawing/2014/main" id="{6404362C-0DAB-459F-9AC5-3B16597B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867" y="41231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2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0DB2-585E-4D2E-BA06-BD73F360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672"/>
            <a:ext cx="10515600" cy="1325563"/>
          </a:xfrm>
        </p:spPr>
        <p:txBody>
          <a:bodyPr/>
          <a:lstStyle/>
          <a:p>
            <a:r>
              <a:rPr lang="en-US" dirty="0"/>
              <a:t>3. Ignoring The Importance Of  Explainable AI In ML models and fearing Auto ML</a:t>
            </a:r>
            <a:endParaRPr lang="en-IN" dirty="0"/>
          </a:p>
        </p:txBody>
      </p:sp>
      <p:pic>
        <p:nvPicPr>
          <p:cNvPr id="4" name="Picture 6" descr="logo">
            <a:extLst>
              <a:ext uri="{FF2B5EF4-FFF2-40B4-BE49-F238E27FC236}">
                <a16:creationId xmlns:a16="http://schemas.microsoft.com/office/drawing/2014/main" id="{56E727D7-ECE3-4594-9B6D-E60AFB2A2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23" y="139084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ly Grail of AI for Enterprise — Explainable AI">
            <a:extLst>
              <a:ext uri="{FF2B5EF4-FFF2-40B4-BE49-F238E27FC236}">
                <a16:creationId xmlns:a16="http://schemas.microsoft.com/office/drawing/2014/main" id="{AF84816C-382B-4146-80AA-E54FD00D4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32" y="2748903"/>
            <a:ext cx="4564600" cy="32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e Death of Data Scientists – will AutoML replace them?">
            <a:extLst>
              <a:ext uri="{FF2B5EF4-FFF2-40B4-BE49-F238E27FC236}">
                <a16:creationId xmlns:a16="http://schemas.microsoft.com/office/drawing/2014/main" id="{C28EA190-0022-4868-BE47-D5775B5A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76" y="2488598"/>
            <a:ext cx="5792187" cy="32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9F965-E061-4F46-8DEF-523864DDD51A}"/>
              </a:ext>
            </a:extLst>
          </p:cNvPr>
          <p:cNvSpPr txBox="1"/>
          <p:nvPr/>
        </p:nvSpPr>
        <p:spPr>
          <a:xfrm>
            <a:off x="719091" y="5958734"/>
            <a:ext cx="7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Black box always don’t do the magic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06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D694-89FE-44F1-BE56-957CA3A5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4.Ignoring to measure the business success or feedback loop for ML models</a:t>
            </a:r>
            <a:endParaRPr lang="en-IN" dirty="0"/>
          </a:p>
        </p:txBody>
      </p:sp>
      <p:pic>
        <p:nvPicPr>
          <p:cNvPr id="4" name="Picture 6" descr="logo">
            <a:extLst>
              <a:ext uri="{FF2B5EF4-FFF2-40B4-BE49-F238E27FC236}">
                <a16:creationId xmlns:a16="http://schemas.microsoft.com/office/drawing/2014/main" id="{8096BDE1-71D5-4299-8D22-3077D6AF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7" y="35558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Your Success is Our Goal | OneLogin">
            <a:extLst>
              <a:ext uri="{FF2B5EF4-FFF2-40B4-BE49-F238E27FC236}">
                <a16:creationId xmlns:a16="http://schemas.microsoft.com/office/drawing/2014/main" id="{49D9C989-0638-4F1F-961E-2285019E5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14" y="2582661"/>
            <a:ext cx="2983221" cy="29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Your next Employee Should Be a Customer Success Manager">
            <a:extLst>
              <a:ext uri="{FF2B5EF4-FFF2-40B4-BE49-F238E27FC236}">
                <a16:creationId xmlns:a16="http://schemas.microsoft.com/office/drawing/2014/main" id="{5C1BB22E-A518-4938-9B10-CE52B4BA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38" y="1948141"/>
            <a:ext cx="6442781" cy="445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D126-2B10-4B98-81E8-C589ED02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5.Ignoring biases in data and spending less time in data understanding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8D0AD-BD88-443D-BE87-2F9C0EC7D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253" y="1816748"/>
            <a:ext cx="5669925" cy="4351338"/>
          </a:xfrm>
          <a:prstGeom prst="rect">
            <a:avLst/>
          </a:prstGeom>
        </p:spPr>
      </p:pic>
      <p:pic>
        <p:nvPicPr>
          <p:cNvPr id="4" name="Picture 6" descr="logo">
            <a:extLst>
              <a:ext uri="{FF2B5EF4-FFF2-40B4-BE49-F238E27FC236}">
                <a16:creationId xmlns:a16="http://schemas.microsoft.com/office/drawing/2014/main" id="{CE1E7F1E-FD2E-4315-8D2B-D29506E8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23" y="139084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FC80C-05E4-4CEE-A322-3BCDB996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49" y="1979720"/>
            <a:ext cx="5608651" cy="40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C6C8-5040-41B6-A5F1-208BA19F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which are new need for all AIML aspirants to break these misconceptions and avoid mistakes  (In a service industry standpoint)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64FD-FAD4-4B66-91D6-DC622743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EDA and domain understanding is most needed , domain understanding is obviously a experience thing but research is the key</a:t>
            </a:r>
          </a:p>
          <a:p>
            <a:r>
              <a:rPr lang="en-US" dirty="0"/>
              <a:t>Balancing data collection is important</a:t>
            </a:r>
          </a:p>
          <a:p>
            <a:r>
              <a:rPr lang="en-US" dirty="0"/>
              <a:t>Getting feedback on your model performance and continuously improvement by acting fast with time is key to success of every model</a:t>
            </a:r>
          </a:p>
          <a:p>
            <a:r>
              <a:rPr lang="en-US" dirty="0"/>
              <a:t>Ignoring Cloud and big data is the big mistake know at least one cloud platform</a:t>
            </a:r>
          </a:p>
          <a:p>
            <a:r>
              <a:rPr lang="en-US" dirty="0"/>
              <a:t>Sometimes model performance is great however without explain ability it does not get implemented as client don’t risk their business</a:t>
            </a:r>
          </a:p>
          <a:p>
            <a:pPr marL="0" indent="0">
              <a:buNone/>
            </a:pPr>
            <a:r>
              <a:rPr lang="en-US" dirty="0"/>
              <a:t>Some tools like Shap , Lime, Partial dependent plots , Eli5, skater and Dalax are few to try out .</a:t>
            </a:r>
          </a:p>
        </p:txBody>
      </p:sp>
      <p:pic>
        <p:nvPicPr>
          <p:cNvPr id="4" name="Picture 6" descr="logo">
            <a:extLst>
              <a:ext uri="{FF2B5EF4-FFF2-40B4-BE49-F238E27FC236}">
                <a16:creationId xmlns:a16="http://schemas.microsoft.com/office/drawing/2014/main" id="{B54B8D45-BAA7-498E-8F50-790C7F87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23" y="139084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3C836-69F7-443E-ACB2-F1BA0C941C89}"/>
              </a:ext>
            </a:extLst>
          </p:cNvPr>
          <p:cNvSpPr txBox="1"/>
          <p:nvPr/>
        </p:nvSpPr>
        <p:spPr>
          <a:xfrm>
            <a:off x="5468644" y="5988734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Product Industry mostly do focus on niche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18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EA3-A6DD-4085-AEC2-0A56B913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logo">
            <a:extLst>
              <a:ext uri="{FF2B5EF4-FFF2-40B4-BE49-F238E27FC236}">
                <a16:creationId xmlns:a16="http://schemas.microsoft.com/office/drawing/2014/main" id="{1D5E88B3-E100-4D0A-978F-364DCCEF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23" y="139084"/>
            <a:ext cx="1678133" cy="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3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Common mistakes and misconceptions in AI &amp; ML </vt:lpstr>
      <vt:lpstr>Five misconceptions and mistakes which happens to be in mind of budding AIML engineer &amp; how to overcome them</vt:lpstr>
      <vt:lpstr>1. Building models is most superior and cream layer job </vt:lpstr>
      <vt:lpstr>2. Data engineering is not a sexy job like data scientist</vt:lpstr>
      <vt:lpstr>3. Ignoring The Importance Of  Explainable AI In ML models and fearing Auto ML</vt:lpstr>
      <vt:lpstr>4.Ignoring to measure the business success or feedback loop for ML models</vt:lpstr>
      <vt:lpstr>5.Ignoring biases in data and spending less time in data understanding  </vt:lpstr>
      <vt:lpstr>Skills which are new need for all AIML aspirants to break these misconceptions and avoid mistakes  (In a service industry standpoint)</vt:lpstr>
      <vt:lpstr>Thank You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mistakes and misconceptions in AI &amp; ML </dc:title>
  <dc:creator>Rinki Nag</dc:creator>
  <cp:lastModifiedBy>Rinki Nag</cp:lastModifiedBy>
  <cp:revision>77</cp:revision>
  <dcterms:created xsi:type="dcterms:W3CDTF">2020-05-24T06:28:52Z</dcterms:created>
  <dcterms:modified xsi:type="dcterms:W3CDTF">2020-05-24T08:56:10Z</dcterms:modified>
</cp:coreProperties>
</file>