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F6B243C-08DE-409B-83F7-A76D1370AA0A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872E1C4-50E3-4647-BFA9-D8801BFEE75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8AD81D7-5EC4-4039-A758-03B614BF8F80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93C98B-0F19-4DAB-B3D4-AF2C946BF055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11803680" y="6500880"/>
            <a:ext cx="163080" cy="19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25560" tIns="25560" rIns="25560" bIns="25560" anchor="ctr"/>
          <a:lstStyle/>
          <a:p>
            <a:pPr algn="ctr">
              <a:lnSpc>
                <a:spcPct val="100000"/>
              </a:lnSpc>
            </a:pPr>
            <a:fld id="{E62B8A73-A145-49EA-97C3-F385DEFDCBC5}" type="slidenum">
              <a:rPr lang="en-IN" sz="800" b="0" strike="noStrike" spc="-1">
                <a:solidFill>
                  <a:srgbClr val="52555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 rot="16200000">
            <a:off x="1962720" y="4777560"/>
            <a:ext cx="115560" cy="4063680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16200000">
            <a:off x="6034680" y="4772880"/>
            <a:ext cx="115560" cy="4073040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10103400" y="4777560"/>
            <a:ext cx="115560" cy="4063680"/>
          </a:xfrm>
          <a:prstGeom prst="rect">
            <a:avLst/>
          </a:prstGeom>
          <a:solidFill>
            <a:srgbClr val="007DB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8"/>
          <p:cNvPicPr/>
          <p:nvPr/>
        </p:nvPicPr>
        <p:blipFill>
          <a:blip r:embed="rId14"/>
          <a:stretch/>
        </p:blipFill>
        <p:spPr>
          <a:xfrm>
            <a:off x="5491800" y="6370560"/>
            <a:ext cx="1201320" cy="25056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>
            <a:off x="358560" y="6540120"/>
            <a:ext cx="3198240" cy="1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IN" sz="800" b="0" strike="noStrike" spc="-1">
                <a:solidFill>
                  <a:srgbClr val="474C5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© 2018 Fractal Analytics Inc. All rights reserved | Confidential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ify.com/10-popular-private-label-trends-2018/" TargetMode="External"/><Relationship Id="rId2" Type="http://schemas.openxmlformats.org/officeDocument/2006/relationships/hyperlink" Target="https://www.livemint.com/Companies/BJ5mBDA3xhhwjnhQpGqcyO/Myntra-makes-big-bets-with-private-labels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diaretailing.com/2018/07/30/fashion/private-labels-a-changing-perspective-in-indian-retail/" TargetMode="External"/><Relationship Id="rId4" Type="http://schemas.openxmlformats.org/officeDocument/2006/relationships/hyperlink" Target="https://retail.economictimes.indiatimes.com/news/e-commerce/e-tailing/indias-e-commerce-wars-to-be-reshaped-by-private-label-brands/6438116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/>
          <p:nvPr/>
        </p:nvPicPr>
        <p:blipFill>
          <a:blip r:embed="rId2"/>
          <a:stretch/>
        </p:blipFill>
        <p:spPr>
          <a:xfrm>
            <a:off x="577440" y="132840"/>
            <a:ext cx="4168440" cy="1425240"/>
          </a:xfrm>
          <a:prstGeom prst="rect">
            <a:avLst/>
          </a:prstGeom>
          <a:ln>
            <a:noFill/>
          </a:ln>
        </p:spPr>
      </p:pic>
      <p:pic>
        <p:nvPicPr>
          <p:cNvPr id="48" name="Google Shape;57;p13"/>
          <p:cNvPicPr/>
          <p:nvPr/>
        </p:nvPicPr>
        <p:blipFill>
          <a:blip r:embed="rId3"/>
          <a:stretch/>
        </p:blipFill>
        <p:spPr>
          <a:xfrm>
            <a:off x="9881280" y="4193280"/>
            <a:ext cx="2139480" cy="213948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1116360" y="2376000"/>
            <a:ext cx="9536400" cy="8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5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Enhancing Private Label Buying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-7200"/>
            <a:ext cx="12188520" cy="776160"/>
          </a:xfrm>
          <a:prstGeom prst="rect">
            <a:avLst/>
          </a:prstGeom>
          <a:solidFill>
            <a:srgbClr val="1D559B"/>
          </a:solidFill>
          <a:ln w="12600">
            <a:solidFill>
              <a:srgbClr val="FFB8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Issue tree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476880" y="968760"/>
            <a:ext cx="1966320" cy="69228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10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More shop floor displays dedicated to private labels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97440" y="1486800"/>
            <a:ext cx="2545920" cy="71424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Increased share of in-store display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3476880" y="2030760"/>
            <a:ext cx="1966320" cy="72072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Increased shelf space dedicated for private labels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 flipV="1">
            <a:off x="2947320" y="1313280"/>
            <a:ext cx="525960" cy="525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6"/>
          <p:cNvSpPr/>
          <p:nvPr/>
        </p:nvSpPr>
        <p:spPr>
          <a:xfrm>
            <a:off x="2947320" y="1845720"/>
            <a:ext cx="525960" cy="543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7"/>
          <p:cNvSpPr/>
          <p:nvPr/>
        </p:nvSpPr>
        <p:spPr>
          <a:xfrm>
            <a:off x="320040" y="1282320"/>
            <a:ext cx="307800" cy="307800"/>
          </a:xfrm>
          <a:prstGeom prst="ellipse">
            <a:avLst/>
          </a:prstGeom>
          <a:solidFill>
            <a:srgbClr val="FFFF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3483360" y="2987640"/>
            <a:ext cx="1914840" cy="68256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Breaking the perception of low price-low quality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9"/>
          <p:cNvSpPr/>
          <p:nvPr/>
        </p:nvSpPr>
        <p:spPr>
          <a:xfrm>
            <a:off x="404280" y="3388680"/>
            <a:ext cx="2545920" cy="71424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Promotions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3473280" y="3759120"/>
            <a:ext cx="2068920" cy="99108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Celebrity/Country of origin connect to communicate premium quality via ads on electronic and social  media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 flipV="1">
            <a:off x="2953800" y="3252600"/>
            <a:ext cx="525960" cy="4878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2"/>
          <p:cNvSpPr/>
          <p:nvPr/>
        </p:nvSpPr>
        <p:spPr>
          <a:xfrm>
            <a:off x="5434920" y="5315760"/>
            <a:ext cx="515880" cy="514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3"/>
          <p:cNvSpPr/>
          <p:nvPr/>
        </p:nvSpPr>
        <p:spPr>
          <a:xfrm>
            <a:off x="326880" y="3184200"/>
            <a:ext cx="307800" cy="307800"/>
          </a:xfrm>
          <a:prstGeom prst="ellipse">
            <a:avLst/>
          </a:prstGeom>
          <a:solidFill>
            <a:srgbClr val="FFFF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4"/>
          <p:cNvSpPr/>
          <p:nvPr/>
        </p:nvSpPr>
        <p:spPr>
          <a:xfrm>
            <a:off x="3466800" y="4935960"/>
            <a:ext cx="1966320" cy="75636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Offer higher points/ purchase on select private labels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5"/>
          <p:cNvSpPr/>
          <p:nvPr/>
        </p:nvSpPr>
        <p:spPr>
          <a:xfrm>
            <a:off x="397440" y="5409360"/>
            <a:ext cx="2545920" cy="71424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Faster Upgradation of membership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6"/>
          <p:cNvSpPr/>
          <p:nvPr/>
        </p:nvSpPr>
        <p:spPr>
          <a:xfrm flipV="1">
            <a:off x="2947320" y="5312520"/>
            <a:ext cx="515880" cy="4485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7"/>
          <p:cNvSpPr/>
          <p:nvPr/>
        </p:nvSpPr>
        <p:spPr>
          <a:xfrm>
            <a:off x="320040" y="5204880"/>
            <a:ext cx="307800" cy="307800"/>
          </a:xfrm>
          <a:prstGeom prst="ellipse">
            <a:avLst/>
          </a:prstGeom>
          <a:solidFill>
            <a:srgbClr val="FFFF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8"/>
          <p:cNvSpPr/>
          <p:nvPr/>
        </p:nvSpPr>
        <p:spPr>
          <a:xfrm>
            <a:off x="3476880" y="5817240"/>
            <a:ext cx="2037600" cy="62244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Target Bronze and Silver tier loyalty card members and approaching the non card holders.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9"/>
          <p:cNvSpPr/>
          <p:nvPr/>
        </p:nvSpPr>
        <p:spPr>
          <a:xfrm>
            <a:off x="2947320" y="5768280"/>
            <a:ext cx="515880" cy="410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0"/>
          <p:cNvSpPr/>
          <p:nvPr/>
        </p:nvSpPr>
        <p:spPr>
          <a:xfrm>
            <a:off x="9438840" y="1016280"/>
            <a:ext cx="2366280" cy="83304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Purchase behavior analyzed and combined with shopper details to create an exhaustive database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1"/>
          <p:cNvSpPr/>
          <p:nvPr/>
        </p:nvSpPr>
        <p:spPr>
          <a:xfrm>
            <a:off x="7488000" y="1368000"/>
            <a:ext cx="1417680" cy="93420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Customized offerings to loyalty card holders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2"/>
          <p:cNvSpPr/>
          <p:nvPr/>
        </p:nvSpPr>
        <p:spPr>
          <a:xfrm>
            <a:off x="9459000" y="1944000"/>
            <a:ext cx="2491200" cy="93420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b="0" i="1" strike="noStrike" spc="-1" dirty="0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Based on demographics alone, buckets of offers can be created  on constraints like age group </a:t>
            </a:r>
            <a:r>
              <a:rPr lang="en-IN" sz="1200" i="1" spc="-1" dirty="0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etc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3"/>
          <p:cNvSpPr/>
          <p:nvPr/>
        </p:nvSpPr>
        <p:spPr>
          <a:xfrm flipV="1">
            <a:off x="8909280" y="1431360"/>
            <a:ext cx="525960" cy="4856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4"/>
          <p:cNvSpPr/>
          <p:nvPr/>
        </p:nvSpPr>
        <p:spPr>
          <a:xfrm>
            <a:off x="7394400" y="1274400"/>
            <a:ext cx="307800" cy="307800"/>
          </a:xfrm>
          <a:prstGeom prst="ellipse">
            <a:avLst/>
          </a:prstGeom>
          <a:solidFill>
            <a:srgbClr val="FFFF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5"/>
          <p:cNvSpPr/>
          <p:nvPr/>
        </p:nvSpPr>
        <p:spPr>
          <a:xfrm>
            <a:off x="9445680" y="3024000"/>
            <a:ext cx="2432520" cy="93420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b="0" i="1" strike="noStrike" spc="-1" dirty="0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Manufacture more quantities of high demand apparel category for the private label and making it easily visible in outlets.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6"/>
          <p:cNvSpPr/>
          <p:nvPr/>
        </p:nvSpPr>
        <p:spPr>
          <a:xfrm>
            <a:off x="7560000" y="3384000"/>
            <a:ext cx="1352520" cy="92952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Increase Production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7"/>
          <p:cNvSpPr/>
          <p:nvPr/>
        </p:nvSpPr>
        <p:spPr>
          <a:xfrm rot="5400000" flipH="1" flipV="1">
            <a:off x="8858160" y="3536280"/>
            <a:ext cx="903240" cy="264600"/>
          </a:xfrm>
          <a:prstGeom prst="bentConnector2">
            <a:avLst/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8"/>
          <p:cNvSpPr/>
          <p:nvPr/>
        </p:nvSpPr>
        <p:spPr>
          <a:xfrm>
            <a:off x="7416000" y="3168000"/>
            <a:ext cx="307800" cy="307800"/>
          </a:xfrm>
          <a:prstGeom prst="ellipse">
            <a:avLst/>
          </a:prstGeom>
          <a:solidFill>
            <a:srgbClr val="FFFF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9"/>
          <p:cNvSpPr/>
          <p:nvPr/>
        </p:nvSpPr>
        <p:spPr>
          <a:xfrm>
            <a:off x="9438840" y="4341960"/>
            <a:ext cx="2367360" cy="98424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b="0" i="1" strike="noStrike" spc="-1" dirty="0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Ensure availability of private label alternatives for manufacturer label products  and using supply chain  management strategies.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0"/>
          <p:cNvSpPr/>
          <p:nvPr/>
        </p:nvSpPr>
        <p:spPr>
          <a:xfrm>
            <a:off x="8916120" y="3958200"/>
            <a:ext cx="519480" cy="768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1"/>
          <p:cNvSpPr/>
          <p:nvPr/>
        </p:nvSpPr>
        <p:spPr>
          <a:xfrm rot="16200000" flipH="1">
            <a:off x="9052560" y="1978200"/>
            <a:ext cx="507240" cy="264600"/>
          </a:xfrm>
          <a:prstGeom prst="bentConnector2">
            <a:avLst/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32"/>
          <p:cNvSpPr/>
          <p:nvPr/>
        </p:nvSpPr>
        <p:spPr>
          <a:xfrm flipV="1">
            <a:off x="5376240" y="2751120"/>
            <a:ext cx="525960" cy="4878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3"/>
          <p:cNvSpPr/>
          <p:nvPr/>
        </p:nvSpPr>
        <p:spPr>
          <a:xfrm>
            <a:off x="5375520" y="3242880"/>
            <a:ext cx="515880" cy="514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4"/>
          <p:cNvSpPr/>
          <p:nvPr/>
        </p:nvSpPr>
        <p:spPr>
          <a:xfrm>
            <a:off x="5904000" y="1944000"/>
            <a:ext cx="1510200" cy="115020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Increasing the material quality of products like using good fabrics for garments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5"/>
          <p:cNvSpPr/>
          <p:nvPr/>
        </p:nvSpPr>
        <p:spPr>
          <a:xfrm>
            <a:off x="5917680" y="3456000"/>
            <a:ext cx="1366200" cy="115164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20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Develop a pricing policy and include warranty and gaurantee policies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6"/>
          <p:cNvSpPr/>
          <p:nvPr/>
        </p:nvSpPr>
        <p:spPr>
          <a:xfrm>
            <a:off x="2955600" y="3744360"/>
            <a:ext cx="525960" cy="543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7"/>
          <p:cNvSpPr/>
          <p:nvPr/>
        </p:nvSpPr>
        <p:spPr>
          <a:xfrm>
            <a:off x="5952600" y="5112000"/>
            <a:ext cx="2037600" cy="115020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Give reedem points on higher purchases like on buying 25k goods give 5k reedem points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-7200"/>
            <a:ext cx="12188520" cy="776160"/>
          </a:xfrm>
          <a:prstGeom prst="rect">
            <a:avLst/>
          </a:prstGeom>
          <a:solidFill>
            <a:srgbClr val="1D559B"/>
          </a:solidFill>
          <a:ln w="12600">
            <a:solidFill>
              <a:srgbClr val="FFB8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Potential Solutions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56200" y="1198080"/>
            <a:ext cx="9952920" cy="290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576360" y="797040"/>
            <a:ext cx="11014200" cy="690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 Term Solutions (0 - 3 months):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Arranging a Limited-Time Sales event or end season sales 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Bundle Your Products and Services like buy1 get1 free offers or discounts.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Medium Term Solutions (3 - 6 months):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Tie up with local or budding designers and experimenting with new styles R&amp;D with them.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Trainings for staff at outlet shops and electronic advertisement of new products &amp; using social media presence for brand building 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Tying up with credit card vendors to make a combo loyalty card + credit card system.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Long Term Solutions (6 - 12 months):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Embedding tech in sales by using recommendation system, customer </a:t>
            </a:r>
            <a:r>
              <a:rPr lang="en-IN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behaviourial</a:t>
            </a: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analysis, sales forecasting etc.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Online sales of products by making own ecommerce site and also tying up with well established brand like amazon, </a:t>
            </a:r>
            <a:r>
              <a:rPr lang="en-IN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flipkart</a:t>
            </a: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also starting exclusive brand outlets which helps brands create exclusive brand identities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Taking customer reviews and using it for promotion usage and brand building 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27880" y="285120"/>
            <a:ext cx="11617560" cy="654480"/>
          </a:xfrm>
          <a:prstGeom prst="rect">
            <a:avLst/>
          </a:prstGeom>
          <a:solidFill>
            <a:srgbClr val="FFFFFF"/>
          </a:solidFill>
          <a:ln w="12600">
            <a:solidFill>
              <a:srgbClr val="FFB8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474C55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References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268560" y="1486080"/>
            <a:ext cx="11576880" cy="470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https://www.livemint.com/Companies/BJ5mBDA3xhhwjnhQpGqcyO/Myntra-makes-big-bets-with-private-labels.html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https://www.sourcify.com/10-popular-private-label-trends-2018/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https://retail.economictimes.indiatimes.com/news/e-commerce/e-tailing/indias-e-commerce-wars-to-be-reshaped-by-private-label-brands/64381160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268560" y="2989800"/>
            <a:ext cx="10653840" cy="11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https://www.indiaretailing.com/2018/07/30/fashion/private-labels-a-changing-perspective-in-indian-retail/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27680" y="4585320"/>
            <a:ext cx="11350080" cy="140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5601240" y="447480"/>
            <a:ext cx="6587280" cy="359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4406400" y="4352040"/>
            <a:ext cx="2724120" cy="39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0" y="-5400"/>
            <a:ext cx="12188520" cy="776160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Problem Statement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16000" y="1152000"/>
            <a:ext cx="11855880" cy="177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Your client ABC is a leading retail apparel store in India, ABC offers 3 types of loyalty cards to its customers ( Gold, Silver &amp; Bronze).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ABC wants its card holding customers to spend more on its private label products due to higher margins available in private labels.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ABC has hired you to help them to achieve this objective, What recommendation would you give to ABC?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504000" y="2927520"/>
            <a:ext cx="1902600" cy="1902600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3"/>
          <a:stretch/>
        </p:blipFill>
        <p:spPr>
          <a:xfrm>
            <a:off x="3899520" y="4041000"/>
            <a:ext cx="1797840" cy="1797840"/>
          </a:xfrm>
          <a:prstGeom prst="rect">
            <a:avLst/>
          </a:prstGeom>
          <a:ln>
            <a:noFill/>
          </a:ln>
        </p:spPr>
      </p:pic>
      <p:pic>
        <p:nvPicPr>
          <p:cNvPr id="57" name="Picture 56"/>
          <p:cNvPicPr/>
          <p:nvPr/>
        </p:nvPicPr>
        <p:blipFill>
          <a:blip r:embed="rId4"/>
          <a:stretch/>
        </p:blipFill>
        <p:spPr>
          <a:xfrm>
            <a:off x="6696000" y="3024000"/>
            <a:ext cx="2172600" cy="1471680"/>
          </a:xfrm>
          <a:prstGeom prst="rect">
            <a:avLst/>
          </a:prstGeom>
          <a:ln>
            <a:noFill/>
          </a:ln>
        </p:spPr>
      </p:pic>
      <p:pic>
        <p:nvPicPr>
          <p:cNvPr id="58" name="Picture 57"/>
          <p:cNvPicPr/>
          <p:nvPr/>
        </p:nvPicPr>
        <p:blipFill>
          <a:blip r:embed="rId5"/>
          <a:stretch/>
        </p:blipFill>
        <p:spPr>
          <a:xfrm>
            <a:off x="10080000" y="4154040"/>
            <a:ext cx="1689480" cy="153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-5400"/>
            <a:ext cx="12188520" cy="776160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Trends on Private Label in Market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0" y="1049760"/>
            <a:ext cx="11853720" cy="51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" name="Google Shape;71;p15"/>
          <p:cNvPicPr/>
          <p:nvPr/>
        </p:nvPicPr>
        <p:blipFill>
          <a:blip r:embed="rId2"/>
          <a:stretch/>
        </p:blipFill>
        <p:spPr>
          <a:xfrm>
            <a:off x="288000" y="1079280"/>
            <a:ext cx="6165000" cy="4461480"/>
          </a:xfrm>
          <a:prstGeom prst="rect">
            <a:avLst/>
          </a:prstGeom>
          <a:ln>
            <a:noFill/>
          </a:ln>
        </p:spPr>
      </p:pic>
      <p:pic>
        <p:nvPicPr>
          <p:cNvPr id="62" name="Picture 61"/>
          <p:cNvPicPr/>
          <p:nvPr/>
        </p:nvPicPr>
        <p:blipFill>
          <a:blip r:embed="rId3"/>
          <a:stretch/>
        </p:blipFill>
        <p:spPr>
          <a:xfrm>
            <a:off x="5976000" y="901440"/>
            <a:ext cx="6229800" cy="525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-5400"/>
            <a:ext cx="12188520" cy="776160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/>
          <a:lstStyle/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Affect of  Private Labels in Market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12120" y="1152720"/>
            <a:ext cx="11276640" cy="46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13920">
              <a:lnSpc>
                <a:spcPct val="150000"/>
              </a:lnSpc>
              <a:buClr>
                <a:srgbClr val="595959"/>
              </a:buClr>
              <a:buFont typeface="Times New Roman"/>
              <a:buChar char="●"/>
            </a:pPr>
            <a:r>
              <a:rPr lang="en-IN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organized retail sector has </a:t>
            </a:r>
            <a:r>
              <a:rPr lang="en-IN" sz="1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immense</a:t>
            </a:r>
            <a:r>
              <a:rPr lang="en-IN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scope for </a:t>
            </a:r>
            <a:r>
              <a:rPr lang="en-IN" sz="1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growth</a:t>
            </a:r>
            <a:r>
              <a:rPr lang="en-IN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in </a:t>
            </a:r>
            <a:r>
              <a:rPr lang="en-IN" sz="1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India.</a:t>
            </a:r>
            <a:r>
              <a:rPr lang="en-IN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The Apparel sector has seen organized retail market penetration of close to 24% with a predicted </a:t>
            </a:r>
            <a:r>
              <a:rPr lang="en-IN" sz="1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increase to 31% by 2021</a:t>
            </a:r>
            <a:r>
              <a:rPr lang="en-IN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50000"/>
              </a:lnSpc>
              <a:buClr>
                <a:srgbClr val="595959"/>
              </a:buClr>
              <a:buFont typeface="Times New Roman"/>
              <a:buChar char="●"/>
            </a:pPr>
            <a:r>
              <a:rPr lang="en-IN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While private label apparel had a negative connotation in the minds of customers, as being inferior or of low quality, that </a:t>
            </a:r>
            <a:r>
              <a:rPr lang="en-IN" sz="1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mindset is changing</a:t>
            </a:r>
            <a:r>
              <a:rPr lang="en-IN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as they find little difference in quality between a manufacturer label product and a private label product.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3920">
              <a:lnSpc>
                <a:spcPct val="150000"/>
              </a:lnSpc>
              <a:buClr>
                <a:srgbClr val="595959"/>
              </a:buClr>
              <a:buFont typeface="Times New Roman"/>
              <a:buChar char="●"/>
            </a:pPr>
            <a:r>
              <a:rPr lang="en-IN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The </a:t>
            </a:r>
            <a:r>
              <a:rPr lang="en-IN" sz="1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share</a:t>
            </a:r>
            <a:r>
              <a:rPr lang="en-IN" sz="1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of Private labels in the organized retail sector stood at 12-20% in 2016 for brick and mortar, and 10-15% for e-commerce players. This number is </a:t>
            </a:r>
            <a:r>
              <a:rPr lang="en-IN" sz="1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going upwards.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Google Shape;85;p17"/>
          <p:cNvPicPr/>
          <p:nvPr/>
        </p:nvPicPr>
        <p:blipFill>
          <a:blip r:embed="rId2"/>
          <a:stretch/>
        </p:blipFill>
        <p:spPr>
          <a:xfrm>
            <a:off x="5222880" y="2808360"/>
            <a:ext cx="6725880" cy="381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0" y="-7200"/>
            <a:ext cx="12188520" cy="776160"/>
          </a:xfrm>
          <a:prstGeom prst="rect">
            <a:avLst/>
          </a:prstGeom>
          <a:solidFill>
            <a:srgbClr val="1D559B"/>
          </a:solidFill>
          <a:ln w="12600">
            <a:solidFill>
              <a:srgbClr val="FFB8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Target products and customer groups for Private Labels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1118520" y="864000"/>
            <a:ext cx="9952920" cy="290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Spending on Apparel constitutes around 4% of household expenditure in India and there is rise of purchasing trends in middle class which will create opportunity to retail to the masses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Women wear is expected to become the dominant sector by value sales in the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nearfuture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Both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Kidswear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Women’s wear are expected to grow fast. While Men’s Wear is expected to be the slowest moving category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Segments like Trousers/Skirts, Woven tops, Active Sports Wear represent good opportunities for growth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the recent years, several International brands have entered the Indian retail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industry,looking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to target the growing expenditure by the Young Indian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shopper.We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have to do the same by keeping the target on young </a:t>
            </a:r>
            <a:r>
              <a:rPr lang="en-I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indian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shopper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Consumers in the age group of 15-34 years, represents around 35% of the total Indian population &amp; 300 million youth would enter the labour force by 2025 , this consumer group tends to more geared towards the consumerism trend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0" y="-7200"/>
            <a:ext cx="12188520" cy="776160"/>
          </a:xfrm>
          <a:prstGeom prst="rect">
            <a:avLst/>
          </a:prstGeom>
          <a:solidFill>
            <a:srgbClr val="1D559B"/>
          </a:solidFill>
          <a:ln w="12600">
            <a:solidFill>
              <a:srgbClr val="FFB8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Growth Driver of Private Labels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556200" y="1198080"/>
            <a:ext cx="9952920" cy="290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Retailers profit increase about 10% more on private brand and products 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Customers recognize the value of private label products and are unwilling to pay premium prices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national wide brands 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Independent pricing strategy.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Better margin and better control on deliveries.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They imitate the designer brand which reduces the R&amp;D expenses.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-5400"/>
            <a:ext cx="12188520" cy="776160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Why Target Customers should have a loyalty card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8280000" y="848160"/>
            <a:ext cx="3866040" cy="231804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200" tIns="160200" rIns="160200" bIns="160200" anchor="ctr"/>
          <a:lstStyle/>
          <a:p>
            <a:pPr algn="ctr">
              <a:lnSpc>
                <a:spcPct val="90000"/>
              </a:lnSpc>
            </a:pPr>
            <a:r>
              <a:rPr lang="en-IN" sz="4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Influenced by savings and rewards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236160" y="4016160"/>
            <a:ext cx="3866040" cy="231804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200" tIns="160200" rIns="160200" bIns="160200" anchor="ctr"/>
          <a:lstStyle/>
          <a:p>
            <a:pPr algn="ctr">
              <a:lnSpc>
                <a:spcPct val="90000"/>
              </a:lnSpc>
            </a:pPr>
            <a:r>
              <a:rPr lang="en-IN" sz="4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Purchase behavior can be tracked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8280000" y="4032000"/>
            <a:ext cx="3866040" cy="231804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200" tIns="160200" rIns="160200" bIns="160200" anchor="ctr"/>
          <a:lstStyle/>
          <a:p>
            <a:pPr algn="ctr">
              <a:lnSpc>
                <a:spcPct val="90000"/>
              </a:lnSpc>
            </a:pPr>
            <a:r>
              <a:rPr lang="en-IN" sz="4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Higher spending than other customers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4320000" y="2304000"/>
            <a:ext cx="3887640" cy="311004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200" tIns="160200" rIns="160200" bIns="160200" anchor="ctr"/>
          <a:lstStyle/>
          <a:p>
            <a:pPr algn="ctr">
              <a:lnSpc>
                <a:spcPct val="90000"/>
              </a:lnSpc>
            </a:pPr>
            <a:r>
              <a:rPr lang="en-IN" sz="4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Once It Gets Started, It becomes self sustaining machine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216000" y="936000"/>
            <a:ext cx="3866040" cy="2318040"/>
          </a:xfrm>
          <a:prstGeom prst="rect">
            <a:avLst/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0200" tIns="160200" rIns="160200" bIns="160200" anchor="ctr"/>
          <a:lstStyle/>
          <a:p>
            <a:pPr algn="ctr">
              <a:lnSpc>
                <a:spcPct val="90000"/>
              </a:lnSpc>
            </a:pPr>
            <a:r>
              <a:rPr lang="en-IN" sz="4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Boosts Your Reputation &amp; Goodwill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-5400"/>
            <a:ext cx="12188520" cy="776160"/>
          </a:xfrm>
          <a:prstGeom prst="rect">
            <a:avLst/>
          </a:prstGeom>
          <a:solidFill>
            <a:srgbClr val="1D559B"/>
          </a:solidFill>
          <a:ln w="12600">
            <a:solidFill>
              <a:srgbClr val="FFB8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Problem Statement Worksheet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155280" y="2050920"/>
            <a:ext cx="4120560" cy="29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IN" sz="1180" b="1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4. Constraints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6155280" y="2450880"/>
            <a:ext cx="4120560" cy="1189800"/>
          </a:xfrm>
          <a:prstGeom prst="rect">
            <a:avLst/>
          </a:prstGeom>
          <a:noFill/>
          <a:ln w="12600" cap="rnd">
            <a:solidFill>
              <a:schemeClr val="tx1">
                <a:lumMod val="50000"/>
                <a:lumOff val="50000"/>
              </a:schemeClr>
            </a:solidFill>
            <a:custDash>
              <a:ds d="3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0"/>
          <a:lstStyle/>
          <a:p>
            <a:pPr marL="166320" lvl="1" indent="-162720" algn="just">
              <a:lnSpc>
                <a:spcPct val="100000"/>
              </a:lnSpc>
              <a:buClr>
                <a:srgbClr val="474C55"/>
              </a:buClr>
              <a:buFont typeface="Arial"/>
              <a:buChar char="•"/>
            </a:pPr>
            <a:r>
              <a:rPr lang="en-IN" sz="1180" b="0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Data for non loyalty card holding customers is not available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320" lvl="1" indent="-162720" algn="just">
              <a:lnSpc>
                <a:spcPct val="100000"/>
              </a:lnSpc>
              <a:buClr>
                <a:srgbClr val="474C55"/>
              </a:buClr>
              <a:buFont typeface="Arial"/>
              <a:buChar char="•"/>
            </a:pPr>
            <a:r>
              <a:rPr lang="en-IN" sz="1180" b="0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Manufacturer labels cannot be phased out completely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1852200" y="1079640"/>
            <a:ext cx="8422920" cy="818280"/>
          </a:xfrm>
          <a:prstGeom prst="rect">
            <a:avLst/>
          </a:prstGeom>
          <a:solidFill>
            <a:srgbClr val="BBE0E3"/>
          </a:solidFill>
          <a:ln>
            <a:solidFill>
              <a:srgbClr val="BBE0E3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  <p:txBody>
          <a:bodyPr lIns="45720" tIns="45000" rIns="45720" bIns="45000" anchor="ctr"/>
          <a:lstStyle/>
          <a:p>
            <a:pPr marL="179280">
              <a:lnSpc>
                <a:spcPct val="100000"/>
              </a:lnSpc>
            </a:pPr>
            <a:r>
              <a:rPr lang="en-IN" sz="1370" b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How can ABC increase it’s share of private label sales among the loyalty card holding customers from X% to Y% in the next 1 year?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1852200" y="2050920"/>
            <a:ext cx="4120560" cy="29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IN" sz="1180" b="1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1. Background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1852200" y="2450880"/>
            <a:ext cx="4120560" cy="1189800"/>
          </a:xfrm>
          <a:prstGeom prst="rect">
            <a:avLst/>
          </a:prstGeom>
          <a:noFill/>
          <a:ln w="12600" cap="rnd">
            <a:solidFill>
              <a:schemeClr val="tx1">
                <a:lumMod val="50000"/>
                <a:lumOff val="50000"/>
              </a:schemeClr>
            </a:solidFill>
            <a:custDash>
              <a:ds d="3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0"/>
          <a:lstStyle/>
          <a:p>
            <a:pPr marL="166320" lvl="1" indent="-162720" algn="just">
              <a:lnSpc>
                <a:spcPct val="100000"/>
              </a:lnSpc>
              <a:buClr>
                <a:srgbClr val="474C55"/>
              </a:buClr>
              <a:buFont typeface="Arial"/>
              <a:buChar char="•"/>
            </a:pPr>
            <a:r>
              <a:rPr lang="en-IN" sz="1100" b="0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ABC has a three tier loyalty program for its customers – Gold, Silver and Bronze based on the value of purchases they make.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6155280" y="3745440"/>
            <a:ext cx="4120560" cy="29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IN" sz="1180" b="1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5. Stakeholders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6154560" y="4137120"/>
            <a:ext cx="4120560" cy="644400"/>
          </a:xfrm>
          <a:prstGeom prst="rect">
            <a:avLst/>
          </a:prstGeom>
          <a:noFill/>
          <a:ln w="12600" cap="rnd">
            <a:solidFill>
              <a:schemeClr val="tx1">
                <a:lumMod val="50000"/>
                <a:lumOff val="50000"/>
              </a:schemeClr>
            </a:solidFill>
            <a:custDash>
              <a:ds d="3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0"/>
          <a:lstStyle/>
          <a:p>
            <a:pPr marL="166320" lvl="1" indent="-162720" algn="just">
              <a:lnSpc>
                <a:spcPct val="100000"/>
              </a:lnSpc>
              <a:buClr>
                <a:srgbClr val="474C55"/>
              </a:buClr>
              <a:buFont typeface="Arial"/>
              <a:buChar char="•"/>
            </a:pPr>
            <a:r>
              <a:rPr lang="en-IN" sz="1180" b="0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Marketing Team for Retailer ABC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320" lvl="1" indent="-162720" algn="just">
              <a:lnSpc>
                <a:spcPct val="100000"/>
              </a:lnSpc>
              <a:buClr>
                <a:srgbClr val="474C55"/>
              </a:buClr>
              <a:buFont typeface="Arial"/>
              <a:buChar char="•"/>
            </a:pPr>
            <a:r>
              <a:rPr lang="en-IN" sz="1180" b="0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Supply Team for Retailer ABC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1852200" y="3745440"/>
            <a:ext cx="4120560" cy="29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IN" sz="1180" b="1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2. Desired outcome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1852200" y="4145400"/>
            <a:ext cx="4120560" cy="661320"/>
          </a:xfrm>
          <a:prstGeom prst="rect">
            <a:avLst/>
          </a:prstGeom>
          <a:noFill/>
          <a:ln w="12600" cap="rnd">
            <a:solidFill>
              <a:schemeClr val="tx1">
                <a:lumMod val="50000"/>
                <a:lumOff val="50000"/>
              </a:schemeClr>
            </a:solidFill>
            <a:custDash>
              <a:ds d="3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0"/>
          <a:lstStyle/>
          <a:p>
            <a:pPr marL="166320" lvl="1" indent="-162720" algn="just">
              <a:lnSpc>
                <a:spcPct val="100000"/>
              </a:lnSpc>
              <a:buClr>
                <a:srgbClr val="474C55"/>
              </a:buClr>
              <a:buFont typeface="Arial"/>
              <a:buChar char="•"/>
            </a:pPr>
            <a:r>
              <a:rPr lang="en-IN" sz="1180" b="0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Increase in share of private label sales from X% to Y%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6155280" y="4934520"/>
            <a:ext cx="4120560" cy="29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IN" sz="1180" b="1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6. Resources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6155280" y="5334480"/>
            <a:ext cx="4120560" cy="691920"/>
          </a:xfrm>
          <a:prstGeom prst="rect">
            <a:avLst/>
          </a:prstGeom>
          <a:noFill/>
          <a:ln w="12600" cap="rnd">
            <a:solidFill>
              <a:schemeClr val="tx1">
                <a:lumMod val="50000"/>
                <a:lumOff val="50000"/>
              </a:schemeClr>
            </a:solidFill>
            <a:custDash>
              <a:ds d="3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0"/>
          <a:lstStyle/>
          <a:p>
            <a:pPr marL="166320" lvl="1" indent="-162720" algn="just">
              <a:lnSpc>
                <a:spcPct val="100000"/>
              </a:lnSpc>
              <a:buClr>
                <a:srgbClr val="474C55"/>
              </a:buClr>
              <a:buFont typeface="Arial"/>
              <a:buChar char="•"/>
            </a:pPr>
            <a:r>
              <a:rPr lang="en-IN" sz="1180" b="0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POS Data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320" lvl="1" indent="-162720" algn="just">
              <a:lnSpc>
                <a:spcPct val="100000"/>
              </a:lnSpc>
              <a:buClr>
                <a:srgbClr val="474C55"/>
              </a:buClr>
              <a:buFont typeface="Arial"/>
              <a:buChar char="•"/>
            </a:pPr>
            <a:r>
              <a:rPr lang="en-IN" sz="1180" b="0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Loyalty cardholders database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3"/>
          <p:cNvSpPr/>
          <p:nvPr/>
        </p:nvSpPr>
        <p:spPr>
          <a:xfrm>
            <a:off x="1852200" y="4934520"/>
            <a:ext cx="4120560" cy="295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IN" sz="1180" b="1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3. Scope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4"/>
          <p:cNvSpPr/>
          <p:nvPr/>
        </p:nvSpPr>
        <p:spPr>
          <a:xfrm>
            <a:off x="1852200" y="5334480"/>
            <a:ext cx="4120560" cy="691920"/>
          </a:xfrm>
          <a:prstGeom prst="rect">
            <a:avLst/>
          </a:prstGeom>
          <a:noFill/>
          <a:ln w="12600" cap="rnd">
            <a:solidFill>
              <a:schemeClr val="tx1">
                <a:lumMod val="50000"/>
                <a:lumOff val="50000"/>
              </a:schemeClr>
            </a:solidFill>
            <a:custDash>
              <a:ds d="300000" sp="1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640" tIns="45000" rIns="89640" bIns="0"/>
          <a:lstStyle/>
          <a:p>
            <a:pPr marL="166320" lvl="1" indent="-162720" algn="just">
              <a:lnSpc>
                <a:spcPct val="100000"/>
              </a:lnSpc>
              <a:buClr>
                <a:srgbClr val="474C55"/>
              </a:buClr>
              <a:buFont typeface="Arial"/>
              <a:buChar char="•"/>
            </a:pPr>
            <a:r>
              <a:rPr lang="en-IN" sz="1180" b="0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Offline &amp; online sales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6320" lvl="1" indent="-162720" algn="just">
              <a:lnSpc>
                <a:spcPct val="100000"/>
              </a:lnSpc>
              <a:buClr>
                <a:srgbClr val="474C55"/>
              </a:buClr>
              <a:buFont typeface="Arial"/>
              <a:buChar char="•"/>
            </a:pPr>
            <a:r>
              <a:rPr lang="en-IN" sz="1180" b="0" strike="noStrike" spc="-1">
                <a:solidFill>
                  <a:srgbClr val="575D68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Customers holding loyalty cards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-7200"/>
            <a:ext cx="12188520" cy="776160"/>
          </a:xfrm>
          <a:prstGeom prst="rect">
            <a:avLst/>
          </a:prstGeom>
          <a:solidFill>
            <a:srgbClr val="1D559B"/>
          </a:solidFill>
          <a:ln w="12600">
            <a:solidFill>
              <a:srgbClr val="FFB81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Issue tree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15840" y="1389960"/>
            <a:ext cx="1734480" cy="70596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Improve brand awareness/ perception/ visibility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615840" y="5297760"/>
            <a:ext cx="1734480" cy="67392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 Push private labels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543240" y="3024000"/>
            <a:ext cx="2548080" cy="115200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79280">
              <a:lnSpc>
                <a:spcPct val="100000"/>
              </a:lnSpc>
            </a:pPr>
            <a:r>
              <a:rPr lang="en-IN" sz="1200" b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How can ABC increase it’s share of private label sales among the loyalty card holding customers from X% to Y% in the next 1 year?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 flipV="1">
            <a:off x="3093120" y="1741320"/>
            <a:ext cx="519480" cy="1917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3093120" y="3665160"/>
            <a:ext cx="519480" cy="1967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7"/>
          <p:cNvSpPr/>
          <p:nvPr/>
        </p:nvSpPr>
        <p:spPr>
          <a:xfrm>
            <a:off x="6119640" y="4964040"/>
            <a:ext cx="2685600" cy="37512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Regular sales/discounts &amp; online sales 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6119640" y="5544000"/>
            <a:ext cx="2735280" cy="59832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Increase production of manufacturer label alternatives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9"/>
          <p:cNvSpPr/>
          <p:nvPr/>
        </p:nvSpPr>
        <p:spPr>
          <a:xfrm flipV="1">
            <a:off x="5353920" y="5149800"/>
            <a:ext cx="762120" cy="479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0"/>
          <p:cNvSpPr/>
          <p:nvPr/>
        </p:nvSpPr>
        <p:spPr>
          <a:xfrm>
            <a:off x="5353920" y="5636520"/>
            <a:ext cx="762120" cy="317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1"/>
          <p:cNvSpPr/>
          <p:nvPr/>
        </p:nvSpPr>
        <p:spPr>
          <a:xfrm>
            <a:off x="6107040" y="2041920"/>
            <a:ext cx="2685600" cy="44460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Promotions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5353920" y="1744920"/>
            <a:ext cx="749520" cy="517680"/>
          </a:xfrm>
          <a:prstGeom prst="bentConnector3">
            <a:avLst>
              <a:gd name="adj1" fmla="val 48844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3"/>
          <p:cNvSpPr/>
          <p:nvPr/>
        </p:nvSpPr>
        <p:spPr>
          <a:xfrm>
            <a:off x="5280480" y="3681000"/>
            <a:ext cx="822240" cy="587880"/>
          </a:xfrm>
          <a:prstGeom prst="bentConnector3">
            <a:avLst>
              <a:gd name="adj1" fmla="val 54217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4"/>
          <p:cNvSpPr/>
          <p:nvPr/>
        </p:nvSpPr>
        <p:spPr>
          <a:xfrm flipV="1">
            <a:off x="5247000" y="1104480"/>
            <a:ext cx="849240" cy="627120"/>
          </a:xfrm>
          <a:prstGeom prst="bentConnector3">
            <a:avLst>
              <a:gd name="adj1" fmla="val 56126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5"/>
          <p:cNvSpPr/>
          <p:nvPr/>
        </p:nvSpPr>
        <p:spPr>
          <a:xfrm>
            <a:off x="6099840" y="883800"/>
            <a:ext cx="2685600" cy="44460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Increased share of in-store display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6"/>
          <p:cNvSpPr/>
          <p:nvPr/>
        </p:nvSpPr>
        <p:spPr>
          <a:xfrm>
            <a:off x="3622680" y="3311280"/>
            <a:ext cx="1714680" cy="73116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Better incentives on purchase of private labels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7"/>
          <p:cNvSpPr/>
          <p:nvPr/>
        </p:nvSpPr>
        <p:spPr>
          <a:xfrm flipV="1">
            <a:off x="3082320" y="3663000"/>
            <a:ext cx="51948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8"/>
          <p:cNvSpPr/>
          <p:nvPr/>
        </p:nvSpPr>
        <p:spPr>
          <a:xfrm flipV="1">
            <a:off x="5340600" y="3112200"/>
            <a:ext cx="775440" cy="559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9"/>
          <p:cNvSpPr/>
          <p:nvPr/>
        </p:nvSpPr>
        <p:spPr>
          <a:xfrm>
            <a:off x="6119640" y="2891520"/>
            <a:ext cx="2685600" cy="44460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Privilege sales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0"/>
          <p:cNvSpPr/>
          <p:nvPr/>
        </p:nvSpPr>
        <p:spPr>
          <a:xfrm>
            <a:off x="6106320" y="3457080"/>
            <a:ext cx="2685600" cy="44460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Faster membership upgradation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1"/>
          <p:cNvSpPr/>
          <p:nvPr/>
        </p:nvSpPr>
        <p:spPr>
          <a:xfrm>
            <a:off x="5340600" y="3678480"/>
            <a:ext cx="762120" cy="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B0F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2"/>
          <p:cNvSpPr/>
          <p:nvPr/>
        </p:nvSpPr>
        <p:spPr>
          <a:xfrm>
            <a:off x="6106320" y="4048200"/>
            <a:ext cx="2685600" cy="444600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370" b="0" i="1" strike="noStrike" spc="-1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Customized offers to loyalty card holders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3"/>
          <p:cNvSpPr/>
          <p:nvPr/>
        </p:nvSpPr>
        <p:spPr>
          <a:xfrm>
            <a:off x="8613360" y="1159560"/>
            <a:ext cx="307800" cy="307800"/>
          </a:xfrm>
          <a:prstGeom prst="ellipse">
            <a:avLst/>
          </a:prstGeom>
          <a:solidFill>
            <a:srgbClr val="FFFF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4"/>
          <p:cNvSpPr/>
          <p:nvPr/>
        </p:nvSpPr>
        <p:spPr>
          <a:xfrm>
            <a:off x="3450960" y="1160280"/>
            <a:ext cx="307800" cy="307800"/>
          </a:xfrm>
          <a:prstGeom prst="ellipse">
            <a:avLst/>
          </a:prstGeom>
          <a:solidFill>
            <a:srgbClr val="FFC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5"/>
          <p:cNvSpPr/>
          <p:nvPr/>
        </p:nvSpPr>
        <p:spPr>
          <a:xfrm>
            <a:off x="3391200" y="3288600"/>
            <a:ext cx="307800" cy="307800"/>
          </a:xfrm>
          <a:prstGeom prst="ellipse">
            <a:avLst/>
          </a:prstGeom>
          <a:solidFill>
            <a:srgbClr val="FFC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6"/>
          <p:cNvSpPr/>
          <p:nvPr/>
        </p:nvSpPr>
        <p:spPr>
          <a:xfrm>
            <a:off x="3410280" y="5162400"/>
            <a:ext cx="307800" cy="307800"/>
          </a:xfrm>
          <a:prstGeom prst="ellipse">
            <a:avLst/>
          </a:prstGeom>
          <a:solidFill>
            <a:srgbClr val="FFC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7"/>
          <p:cNvSpPr/>
          <p:nvPr/>
        </p:nvSpPr>
        <p:spPr>
          <a:xfrm>
            <a:off x="5964120" y="695160"/>
            <a:ext cx="307800" cy="307800"/>
          </a:xfrm>
          <a:prstGeom prst="ellipse">
            <a:avLst/>
          </a:prstGeom>
          <a:solidFill>
            <a:srgbClr val="FFC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1.11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8"/>
          <p:cNvSpPr/>
          <p:nvPr/>
        </p:nvSpPr>
        <p:spPr>
          <a:xfrm>
            <a:off x="5985360" y="1910520"/>
            <a:ext cx="267120" cy="279000"/>
          </a:xfrm>
          <a:prstGeom prst="ellipse">
            <a:avLst/>
          </a:prstGeom>
          <a:solidFill>
            <a:srgbClr val="FFC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1.12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9"/>
          <p:cNvSpPr/>
          <p:nvPr/>
        </p:nvSpPr>
        <p:spPr>
          <a:xfrm>
            <a:off x="5953320" y="2773080"/>
            <a:ext cx="307800" cy="307800"/>
          </a:xfrm>
          <a:prstGeom prst="ellipse">
            <a:avLst/>
          </a:prstGeom>
          <a:solidFill>
            <a:srgbClr val="FFC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1.21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0"/>
          <p:cNvSpPr/>
          <p:nvPr/>
        </p:nvSpPr>
        <p:spPr>
          <a:xfrm>
            <a:off x="5946120" y="3331800"/>
            <a:ext cx="307800" cy="307800"/>
          </a:xfrm>
          <a:prstGeom prst="ellipse">
            <a:avLst/>
          </a:prstGeom>
          <a:solidFill>
            <a:srgbClr val="FFC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1.22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1"/>
          <p:cNvSpPr/>
          <p:nvPr/>
        </p:nvSpPr>
        <p:spPr>
          <a:xfrm>
            <a:off x="5931720" y="3954600"/>
            <a:ext cx="307800" cy="307800"/>
          </a:xfrm>
          <a:prstGeom prst="ellipse">
            <a:avLst/>
          </a:prstGeom>
          <a:solidFill>
            <a:srgbClr val="FFC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1.23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2"/>
          <p:cNvSpPr/>
          <p:nvPr/>
        </p:nvSpPr>
        <p:spPr>
          <a:xfrm>
            <a:off x="6000480" y="4818960"/>
            <a:ext cx="307800" cy="307800"/>
          </a:xfrm>
          <a:prstGeom prst="ellipse">
            <a:avLst/>
          </a:prstGeom>
          <a:solidFill>
            <a:srgbClr val="FFC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1.31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3"/>
          <p:cNvSpPr/>
          <p:nvPr/>
        </p:nvSpPr>
        <p:spPr>
          <a:xfrm>
            <a:off x="5940360" y="5605560"/>
            <a:ext cx="307800" cy="307800"/>
          </a:xfrm>
          <a:prstGeom prst="ellipse">
            <a:avLst/>
          </a:prstGeom>
          <a:solidFill>
            <a:srgbClr val="FFC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1.32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Line 34"/>
          <p:cNvSpPr/>
          <p:nvPr/>
        </p:nvSpPr>
        <p:spPr>
          <a:xfrm>
            <a:off x="3391920" y="2729880"/>
            <a:ext cx="6109560" cy="360"/>
          </a:xfrm>
          <a:prstGeom prst="line">
            <a:avLst/>
          </a:prstGeom>
          <a:ln w="25560">
            <a:solidFill>
              <a:srgbClr val="0070C0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35"/>
          <p:cNvSpPr/>
          <p:nvPr/>
        </p:nvSpPr>
        <p:spPr>
          <a:xfrm flipV="1">
            <a:off x="3368160" y="4590720"/>
            <a:ext cx="6143040" cy="15840"/>
          </a:xfrm>
          <a:prstGeom prst="line">
            <a:avLst/>
          </a:prstGeom>
          <a:ln w="25560">
            <a:solidFill>
              <a:srgbClr val="0070C0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6"/>
          <p:cNvSpPr/>
          <p:nvPr/>
        </p:nvSpPr>
        <p:spPr>
          <a:xfrm>
            <a:off x="8659080" y="2310840"/>
            <a:ext cx="267120" cy="279000"/>
          </a:xfrm>
          <a:prstGeom prst="ellipse">
            <a:avLst/>
          </a:prstGeom>
          <a:solidFill>
            <a:srgbClr val="FFFF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7"/>
          <p:cNvSpPr/>
          <p:nvPr/>
        </p:nvSpPr>
        <p:spPr>
          <a:xfrm>
            <a:off x="8625600" y="3696840"/>
            <a:ext cx="307800" cy="307800"/>
          </a:xfrm>
          <a:prstGeom prst="ellipse">
            <a:avLst/>
          </a:prstGeom>
          <a:solidFill>
            <a:srgbClr val="FFFF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C3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8"/>
          <p:cNvSpPr/>
          <p:nvPr/>
        </p:nvSpPr>
        <p:spPr>
          <a:xfrm>
            <a:off x="392760" y="3195720"/>
            <a:ext cx="307800" cy="307800"/>
          </a:xfrm>
          <a:prstGeom prst="ellipse">
            <a:avLst/>
          </a:prstGeom>
          <a:solidFill>
            <a:srgbClr val="FFC0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9"/>
          <p:cNvSpPr/>
          <p:nvPr/>
        </p:nvSpPr>
        <p:spPr>
          <a:xfrm>
            <a:off x="8659080" y="4257000"/>
            <a:ext cx="307800" cy="307800"/>
          </a:xfrm>
          <a:prstGeom prst="ellipse">
            <a:avLst/>
          </a:prstGeom>
          <a:solidFill>
            <a:srgbClr val="FFFF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C4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0"/>
          <p:cNvSpPr/>
          <p:nvPr/>
        </p:nvSpPr>
        <p:spPr>
          <a:xfrm>
            <a:off x="8640000" y="5997240"/>
            <a:ext cx="307800" cy="307800"/>
          </a:xfrm>
          <a:prstGeom prst="ellipse">
            <a:avLst/>
          </a:prstGeom>
          <a:solidFill>
            <a:srgbClr val="FFFF0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IN" sz="98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C5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2755</TotalTime>
  <Words>1131</Words>
  <Application>Microsoft Office PowerPoint</Application>
  <PresentationFormat>Widescreen</PresentationFormat>
  <Paragraphs>135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Segoe UI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Hema Nikam</dc:creator>
  <dc:description/>
  <cp:lastModifiedBy>Rinki Nag</cp:lastModifiedBy>
  <cp:revision>211</cp:revision>
  <dcterms:created xsi:type="dcterms:W3CDTF">2018-02-13T13:11:14Z</dcterms:created>
  <dcterms:modified xsi:type="dcterms:W3CDTF">2019-02-06T10:34:02Z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