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303" r:id="rId4"/>
    <p:sldId id="307" r:id="rId5"/>
    <p:sldId id="259" r:id="rId6"/>
    <p:sldId id="295" r:id="rId7"/>
    <p:sldId id="264" r:id="rId8"/>
    <p:sldId id="265" r:id="rId9"/>
    <p:sldId id="273" r:id="rId10"/>
    <p:sldId id="274" r:id="rId11"/>
    <p:sldId id="270" r:id="rId12"/>
    <p:sldId id="288" r:id="rId13"/>
    <p:sldId id="289" r:id="rId14"/>
    <p:sldId id="335" r:id="rId15"/>
    <p:sldId id="334" r:id="rId16"/>
    <p:sldId id="271" r:id="rId17"/>
    <p:sldId id="276" r:id="rId18"/>
    <p:sldId id="272" r:id="rId19"/>
    <p:sldId id="281" r:id="rId20"/>
    <p:sldId id="333" r:id="rId21"/>
    <p:sldId id="330" r:id="rId22"/>
    <p:sldId id="329" r:id="rId23"/>
    <p:sldId id="332" r:id="rId24"/>
    <p:sldId id="331" r:id="rId25"/>
    <p:sldId id="309" r:id="rId26"/>
    <p:sldId id="308" r:id="rId27"/>
    <p:sldId id="310" r:id="rId28"/>
    <p:sldId id="327" r:id="rId29"/>
    <p:sldId id="32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0C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0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E89C5-6DC3-421C-B254-5D034D19E11B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A2D70-C088-423F-8518-452E86B65D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8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8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30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1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56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4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1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1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1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5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0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howareyou.com/post/62157486858/continuous-delivery-with-docker-and-jenkins-part-i" TargetMode="External"/><Relationship Id="rId2" Type="http://schemas.openxmlformats.org/officeDocument/2006/relationships/hyperlink" Target="https://speakerdeck.com/teddziuba/docker-at-eba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shift.com/blogs/technical-thoughts-on-openshift-and-docke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docker.io/2013/07/docker-desktop-your-desktop-over-ssh-running-inside-of-a-docker-contain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etazzo/pipewor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io/the-whole-story/" TargetMode="External"/><Relationship Id="rId2" Type="http://schemas.openxmlformats.org/officeDocument/2006/relationships/hyperlink" Target="http://www.docker.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5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54.jpeg"/><Relationship Id="rId10" Type="http://schemas.openxmlformats.org/officeDocument/2006/relationships/image" Target="../media/image34.png"/><Relationship Id="rId4" Type="http://schemas.openxmlformats.org/officeDocument/2006/relationships/image" Target="../media/image53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10" y="3941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Docker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November, </a:t>
            </a:r>
            <a:r>
              <a:rPr lang="en-US" sz="2000" b="1" dirty="0" smtClean="0"/>
              <a:t>2013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8544" y="529936"/>
            <a:ext cx="4712217" cy="36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215987" y="1436467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166572" y="1465460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439159" y="146140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45481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885185" y="1380490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482507" y="6236647"/>
            <a:ext cx="123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282024" y="6252315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362319" y="6267831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9282901" y="6227122"/>
            <a:ext cx="15322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is a shipping container system for code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713871" y="2254138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Stacks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hardware environments</a:t>
            </a:r>
            <a:endParaRPr lang="en-US" dirty="0"/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7778122" y="6236647"/>
            <a:ext cx="15799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Production Cluster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0744" y="5533285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4341997" y="6252315"/>
            <a:ext cx="18151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Customer Data Center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0181" y="5674854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3888" y="5717006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0949" y="5560007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0744" y="5395070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6115" y="5460050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6763221" y="1507961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177802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1" name="Freeform 70"/>
          <p:cNvSpPr/>
          <p:nvPr/>
        </p:nvSpPr>
        <p:spPr>
          <a:xfrm>
            <a:off x="928535" y="13719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003559" y="15070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854084" y="15070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3151706" y="14315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3002231" y="14315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3076682" y="156654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61578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1036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453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404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404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53983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67486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6748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4685438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4834913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4760462" y="157946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4610987" y="157946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services and apps interact appropriately?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551835" y="5157856"/>
            <a:ext cx="218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I migrate smoothly and quickly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667625" y="4211127"/>
            <a:ext cx="3460738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…that  can be manipulated using standard operations and run consistently on virtually any hardware platform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7725" y="2585129"/>
            <a:ext cx="3004199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 engine that enables any payload to be encapsulated as a lightweight, portable, self-sufficient  container…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6073506" y="2328448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3203387" y="2332120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6103" y="2999047"/>
            <a:ext cx="3762375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3098710" y="5083086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6096169" y="4919983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070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7336516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/>
                <a:gridCol w="865718"/>
                <a:gridCol w="865718"/>
                <a:gridCol w="865718"/>
                <a:gridCol w="865718"/>
                <a:gridCol w="865718"/>
                <a:gridCol w="865718"/>
                <a:gridCol w="865718"/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1" name="Freeform 10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3" name="Freeform 12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4" name="Freeform 23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9" name="Freeform 28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30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eliminates the matrix from Hell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565114" y="1441841"/>
            <a:ext cx="5986536" cy="390782"/>
            <a:chOff x="2312644" y="4445866"/>
            <a:chExt cx="7707525" cy="489275"/>
          </a:xfrm>
        </p:grpSpPr>
        <p:pic>
          <p:nvPicPr>
            <p:cNvPr id="122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751" y="1409747"/>
            <a:ext cx="6010275" cy="409575"/>
          </a:xfrm>
          <a:prstGeom prst="rect">
            <a:avLst/>
          </a:prstGeom>
          <a:noFill/>
        </p:spPr>
      </p:pic>
      <p:pic>
        <p:nvPicPr>
          <p:cNvPr id="86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6025" y="2067114"/>
            <a:ext cx="6010275" cy="409575"/>
          </a:xfrm>
          <a:prstGeom prst="rect">
            <a:avLst/>
          </a:prstGeom>
          <a:noFill/>
        </p:spPr>
      </p:pic>
      <p:pic>
        <p:nvPicPr>
          <p:cNvPr id="2053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322" y="2705574"/>
            <a:ext cx="6010275" cy="409575"/>
          </a:xfrm>
          <a:prstGeom prst="rect">
            <a:avLst/>
          </a:prstGeom>
          <a:noFill/>
        </p:spPr>
      </p:pic>
      <p:pic>
        <p:nvPicPr>
          <p:cNvPr id="88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597" y="3349293"/>
            <a:ext cx="6010275" cy="409575"/>
          </a:xfrm>
          <a:prstGeom prst="rect">
            <a:avLst/>
          </a:prstGeom>
          <a:noFill/>
        </p:spPr>
      </p:pic>
      <p:pic>
        <p:nvPicPr>
          <p:cNvPr id="129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7872" y="4006660"/>
            <a:ext cx="6010275" cy="409575"/>
          </a:xfrm>
          <a:prstGeom prst="rect">
            <a:avLst/>
          </a:prstGeom>
          <a:noFill/>
        </p:spPr>
      </p:pic>
      <p:pic>
        <p:nvPicPr>
          <p:cNvPr id="130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0621" y="4636730"/>
            <a:ext cx="6010275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536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Developers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2559"/>
            <a:ext cx="11103591" cy="4908995"/>
          </a:xfrm>
        </p:spPr>
        <p:txBody>
          <a:bodyPr>
            <a:normAutofit lnSpcReduction="10000"/>
          </a:bodyPr>
          <a:lstStyle/>
          <a:p>
            <a:pPr marL="341313" indent="-341313">
              <a:tabLst>
                <a:tab pos="627063" algn="l"/>
              </a:tabLst>
            </a:pPr>
            <a:r>
              <a:rPr lang="en-US" dirty="0" smtClean="0"/>
              <a:t>Build once…(finally) run anywhere*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A </a:t>
            </a:r>
            <a:r>
              <a:rPr lang="en-US" sz="2000" dirty="0"/>
              <a:t>clean, </a:t>
            </a:r>
            <a:r>
              <a:rPr lang="en-US" sz="2000" dirty="0" smtClean="0"/>
              <a:t>safe, hygienic </a:t>
            </a:r>
            <a:r>
              <a:rPr lang="en-US" sz="2000" dirty="0"/>
              <a:t>and portable runtime environment for your </a:t>
            </a:r>
            <a:r>
              <a:rPr lang="en-US" sz="2000" dirty="0" smtClean="0"/>
              <a:t>app.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No worries about missing dependencies, packages and other pain points during subsequent deployments.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Run each </a:t>
            </a:r>
            <a:r>
              <a:rPr lang="en-US" sz="2000" dirty="0"/>
              <a:t>app </a:t>
            </a:r>
            <a:r>
              <a:rPr lang="en-US" sz="2000" dirty="0" smtClean="0"/>
              <a:t>in </a:t>
            </a:r>
            <a:r>
              <a:rPr lang="en-US" sz="2000" dirty="0"/>
              <a:t>its own isolated </a:t>
            </a:r>
            <a:r>
              <a:rPr lang="en-US" sz="2000" dirty="0" smtClean="0"/>
              <a:t>container,  </a:t>
            </a:r>
            <a:r>
              <a:rPr lang="en-US" sz="2000" dirty="0"/>
              <a:t>so you can </a:t>
            </a:r>
            <a:r>
              <a:rPr lang="en-US" sz="2000" dirty="0" smtClean="0"/>
              <a:t>run </a:t>
            </a:r>
            <a:r>
              <a:rPr lang="en-US" sz="2000" dirty="0"/>
              <a:t>various versions of libraries and other dependencies for each app without </a:t>
            </a:r>
            <a:r>
              <a:rPr lang="en-US" sz="2000" dirty="0" smtClean="0"/>
              <a:t>worrying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A</a:t>
            </a:r>
            <a:r>
              <a:rPr lang="en-US" sz="2000" dirty="0" smtClean="0"/>
              <a:t>utomate testing, integration, packaging…anything you can script </a:t>
            </a:r>
            <a:endParaRPr lang="en-US" sz="2000" dirty="0"/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Reduce/eliminate </a:t>
            </a:r>
            <a:r>
              <a:rPr lang="en-US" sz="2000" dirty="0"/>
              <a:t>concerns about compatibility on different platforms, either your own or your customers. 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 smtClean="0"/>
              <a:t>Cheap, zero-penalty containers to deploy services? A VM without the overhead of a VM? Instant replay and reset of image snapshots? That’s the power of Docker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000" dirty="0"/>
          </a:p>
          <a:p>
            <a:pPr marL="798513" lvl="1" indent="-341313">
              <a:tabLst>
                <a:tab pos="627063" algn="l"/>
              </a:tabLst>
            </a:pPr>
            <a:endParaRPr lang="en-US" sz="2000" dirty="0" smtClean="0"/>
          </a:p>
          <a:p>
            <a:pPr marL="798513" lvl="1" indent="-341313">
              <a:tabLst>
                <a:tab pos="627063" algn="l"/>
              </a:tabLst>
            </a:pPr>
            <a:endParaRPr lang="en-US" sz="2000" dirty="0"/>
          </a:p>
          <a:p>
            <a:pPr marL="798513" lvl="1" indent="-341313">
              <a:buNone/>
              <a:tabLst>
                <a:tab pos="627063" algn="l"/>
              </a:tabLst>
            </a:pPr>
            <a:r>
              <a:rPr lang="en-US" sz="1500" dirty="0" smtClean="0"/>
              <a:t>* With the 0.7 release, we </a:t>
            </a:r>
            <a:r>
              <a:rPr lang="en-US" sz="1500" dirty="0" smtClean="0"/>
              <a:t>support </a:t>
            </a:r>
            <a:r>
              <a:rPr lang="en-US" sz="1500" dirty="0" smtClean="0"/>
              <a:t>any x86 server running a modern Linux kernel (3.2+ generally. 2.6.32+ for RHEL 6.5+, Fedora, &amp; related)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r>
              <a:rPr lang="en-US" dirty="0" smtClean="0"/>
              <a:t>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2559"/>
            <a:ext cx="11103591" cy="4908995"/>
          </a:xfrm>
        </p:spPr>
        <p:txBody>
          <a:bodyPr>
            <a:normAutofit/>
          </a:bodyPr>
          <a:lstStyle/>
          <a:p>
            <a:r>
              <a:rPr lang="en-US" dirty="0" smtClean="0"/>
              <a:t>Configure once…run anything</a:t>
            </a:r>
          </a:p>
          <a:p>
            <a:pPr lvl="1"/>
            <a:r>
              <a:rPr lang="en-US" sz="2000" dirty="0" smtClean="0"/>
              <a:t>Make </a:t>
            </a:r>
            <a:r>
              <a:rPr lang="en-US" sz="2000" dirty="0"/>
              <a:t>the entire lifecycle more efficient, consistent, and </a:t>
            </a:r>
            <a:r>
              <a:rPr lang="en-US" sz="2000" dirty="0" smtClean="0"/>
              <a:t>repeatable</a:t>
            </a:r>
          </a:p>
          <a:p>
            <a:pPr lvl="1"/>
            <a:r>
              <a:rPr lang="en-US" sz="2000" dirty="0" smtClean="0"/>
              <a:t>Increase </a:t>
            </a:r>
            <a:r>
              <a:rPr lang="en-US" sz="2000" dirty="0"/>
              <a:t>the quality of code produced by developers. </a:t>
            </a:r>
          </a:p>
          <a:p>
            <a:pPr lvl="1"/>
            <a:r>
              <a:rPr lang="en-US" sz="2000" dirty="0" smtClean="0"/>
              <a:t>Eliminate </a:t>
            </a:r>
            <a:r>
              <a:rPr lang="en-US" sz="2000" dirty="0"/>
              <a:t>inconsistencies between development, test, production, and customer environments</a:t>
            </a:r>
          </a:p>
          <a:p>
            <a:pPr lvl="1"/>
            <a:r>
              <a:rPr lang="en-US" sz="2000" dirty="0" smtClean="0"/>
              <a:t>Support </a:t>
            </a:r>
            <a:r>
              <a:rPr lang="en-US" sz="2000" dirty="0"/>
              <a:t>segregation of duties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ignificantly </a:t>
            </a:r>
            <a:r>
              <a:rPr lang="en-US" sz="2000" dirty="0"/>
              <a:t>improves the speed and reliability of continuous deployment and continuous integration systems</a:t>
            </a:r>
          </a:p>
          <a:p>
            <a:pPr lvl="1"/>
            <a:r>
              <a:rPr lang="en-US" sz="2000" dirty="0"/>
              <a:t>Because the containers are so lightweight, </a:t>
            </a:r>
            <a:r>
              <a:rPr lang="en-US" sz="2000" dirty="0" smtClean="0"/>
              <a:t>address </a:t>
            </a:r>
            <a:r>
              <a:rPr lang="en-US" sz="2000" dirty="0"/>
              <a:t>significant performance, costs, deployment, and </a:t>
            </a:r>
            <a:r>
              <a:rPr lang="en-US" sz="2000" dirty="0" smtClean="0"/>
              <a:t>portability </a:t>
            </a:r>
            <a:r>
              <a:rPr lang="en-US" sz="2000" dirty="0"/>
              <a:t>issues normally associated with VMs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22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it works—separation of concerns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0920" y="1829117"/>
            <a:ext cx="5943600" cy="4276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1440688"/>
            <a:ext cx="3317240" cy="21356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 smtClean="0"/>
              <a:t>Dan the Developer</a:t>
            </a:r>
          </a:p>
          <a:p>
            <a:pPr lvl="1"/>
            <a:r>
              <a:rPr lang="en-US" sz="1200" dirty="0" smtClean="0"/>
              <a:t>Worries about what’s “inside” the container</a:t>
            </a:r>
          </a:p>
          <a:p>
            <a:pPr lvl="2"/>
            <a:r>
              <a:rPr lang="en-US" sz="1100" dirty="0" smtClean="0"/>
              <a:t>His code</a:t>
            </a:r>
          </a:p>
          <a:p>
            <a:pPr lvl="2"/>
            <a:r>
              <a:rPr lang="en-US" sz="1100" dirty="0" smtClean="0"/>
              <a:t>His Libraries</a:t>
            </a:r>
          </a:p>
          <a:p>
            <a:pPr lvl="2"/>
            <a:r>
              <a:rPr lang="en-US" sz="1100" dirty="0" smtClean="0"/>
              <a:t>His Package Manager</a:t>
            </a:r>
          </a:p>
          <a:p>
            <a:pPr lvl="2"/>
            <a:r>
              <a:rPr lang="en-US" sz="1100" dirty="0" smtClean="0"/>
              <a:t>His Apps</a:t>
            </a:r>
          </a:p>
          <a:p>
            <a:pPr lvl="2"/>
            <a:r>
              <a:rPr lang="en-US" sz="1100" dirty="0" smtClean="0"/>
              <a:t>His Data</a:t>
            </a:r>
          </a:p>
          <a:p>
            <a:pPr lvl="1"/>
            <a:r>
              <a:rPr lang="en-US" sz="1200" dirty="0" smtClean="0"/>
              <a:t>All Linux servers look the same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0920" y="2661920"/>
            <a:ext cx="102108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483600" y="1552449"/>
            <a:ext cx="3317240" cy="1840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Oscar the Ops Guy</a:t>
            </a:r>
          </a:p>
          <a:p>
            <a:pPr lvl="1"/>
            <a:r>
              <a:rPr lang="en-US" dirty="0" smtClean="0"/>
              <a:t>Worries about what’s “outside” the container</a:t>
            </a:r>
          </a:p>
          <a:p>
            <a:pPr lvl="2"/>
            <a:r>
              <a:rPr lang="en-US" dirty="0" smtClean="0"/>
              <a:t>Logging</a:t>
            </a:r>
          </a:p>
          <a:p>
            <a:pPr lvl="2"/>
            <a:r>
              <a:rPr lang="en-US" dirty="0" smtClean="0"/>
              <a:t>Remote access</a:t>
            </a:r>
          </a:p>
          <a:p>
            <a:pPr lvl="2"/>
            <a:r>
              <a:rPr lang="en-US" dirty="0" smtClean="0"/>
              <a:t>Monitoring</a:t>
            </a:r>
          </a:p>
          <a:p>
            <a:pPr lvl="2"/>
            <a:r>
              <a:rPr lang="en-US" dirty="0" smtClean="0"/>
              <a:t>Network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All containers start, stop, copy, attach, migrate, etc. the same way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553960" y="2324708"/>
            <a:ext cx="858520" cy="29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03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technical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2440" y="2141729"/>
            <a:ext cx="3784600" cy="206451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High Level—It’s a lightweight VM</a:t>
            </a:r>
          </a:p>
          <a:p>
            <a:pPr lvl="1"/>
            <a:r>
              <a:rPr lang="en-US" sz="1600" dirty="0" smtClean="0"/>
              <a:t>Own process space</a:t>
            </a:r>
          </a:p>
          <a:p>
            <a:pPr lvl="1"/>
            <a:r>
              <a:rPr lang="en-US" sz="1600" dirty="0" smtClean="0"/>
              <a:t>Own network interface</a:t>
            </a:r>
          </a:p>
          <a:p>
            <a:pPr lvl="1"/>
            <a:r>
              <a:rPr lang="en-US" sz="1600" dirty="0" smtClean="0"/>
              <a:t>Can run stuff as root</a:t>
            </a:r>
          </a:p>
          <a:p>
            <a:pPr lvl="1"/>
            <a:r>
              <a:rPr lang="en-US" sz="1600" dirty="0" smtClean="0"/>
              <a:t>Can have its own /</a:t>
            </a:r>
            <a:r>
              <a:rPr lang="en-US" sz="1600" dirty="0" err="1" smtClean="0"/>
              <a:t>sbin</a:t>
            </a:r>
            <a:r>
              <a:rPr lang="en-US" sz="1600" dirty="0" smtClean="0"/>
              <a:t>/</a:t>
            </a:r>
            <a:r>
              <a:rPr lang="en-US" sz="1600" dirty="0" err="1" smtClean="0"/>
              <a:t>init</a:t>
            </a:r>
            <a:r>
              <a:rPr lang="en-US" sz="1600" dirty="0" smtClean="0"/>
              <a:t> (different from host)</a:t>
            </a:r>
          </a:p>
          <a:p>
            <a:pPr lvl="1"/>
            <a:r>
              <a:rPr lang="en-US" sz="1600" dirty="0" smtClean="0"/>
              <a:t>&lt;&lt;machine container&gt;&gt;</a:t>
            </a: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22440" y="4376611"/>
            <a:ext cx="3784600" cy="2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Low Level—It’s  </a:t>
            </a:r>
            <a:r>
              <a:rPr lang="en-US" sz="1800" dirty="0" err="1" smtClean="0"/>
              <a:t>chroot</a:t>
            </a:r>
            <a:r>
              <a:rPr lang="en-US" sz="1800" dirty="0" smtClean="0"/>
              <a:t> on steroids</a:t>
            </a:r>
          </a:p>
          <a:p>
            <a:pPr lvl="1"/>
            <a:r>
              <a:rPr lang="en-US" sz="1600" dirty="0" smtClean="0"/>
              <a:t>Can also </a:t>
            </a:r>
            <a:r>
              <a:rPr lang="en-US" sz="1600" i="1" dirty="0" smtClean="0"/>
              <a:t>not </a:t>
            </a:r>
            <a:r>
              <a:rPr lang="en-US" sz="1600" dirty="0" smtClean="0"/>
              <a:t>have its own /</a:t>
            </a:r>
            <a:r>
              <a:rPr lang="en-US" sz="1600" dirty="0" err="1" smtClean="0"/>
              <a:t>sbin</a:t>
            </a:r>
            <a:r>
              <a:rPr lang="en-US" sz="1600" dirty="0" smtClean="0"/>
              <a:t>/</a:t>
            </a:r>
            <a:r>
              <a:rPr lang="en-US" sz="1600" dirty="0" err="1" smtClean="0"/>
              <a:t>init</a:t>
            </a:r>
            <a:endParaRPr lang="en-US" sz="1600" dirty="0" smtClean="0"/>
          </a:p>
          <a:p>
            <a:pPr lvl="1"/>
            <a:r>
              <a:rPr lang="en-US" sz="1600" dirty="0" smtClean="0"/>
              <a:t>Container=isolated processes</a:t>
            </a:r>
          </a:p>
          <a:p>
            <a:pPr lvl="1"/>
            <a:r>
              <a:rPr lang="en-US" sz="1600" dirty="0" smtClean="0"/>
              <a:t>Share kernel with host</a:t>
            </a:r>
          </a:p>
          <a:p>
            <a:pPr lvl="1"/>
            <a:r>
              <a:rPr lang="en-US" sz="1600" dirty="0" smtClean="0"/>
              <a:t>No device emulation (neither HVM nor PV) from host)</a:t>
            </a:r>
          </a:p>
          <a:p>
            <a:pPr lvl="1"/>
            <a:r>
              <a:rPr lang="en-US" sz="1600" dirty="0" smtClean="0"/>
              <a:t>&lt;&lt;application container&gt;&gt;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5960" y="2182686"/>
            <a:ext cx="3784600" cy="4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Run everywhere</a:t>
            </a:r>
          </a:p>
          <a:p>
            <a:pPr lvl="1"/>
            <a:r>
              <a:rPr lang="en-US" sz="1600" dirty="0" smtClean="0"/>
              <a:t>Regardless of kernel version (2.6.32+)</a:t>
            </a:r>
          </a:p>
          <a:p>
            <a:pPr lvl="1"/>
            <a:r>
              <a:rPr lang="en-US" sz="1600" dirty="0" smtClean="0"/>
              <a:t>Regardless of host </a:t>
            </a:r>
            <a:r>
              <a:rPr lang="en-US" sz="1600" dirty="0" err="1" smtClean="0"/>
              <a:t>distro</a:t>
            </a:r>
            <a:endParaRPr lang="en-US" sz="1600" dirty="0"/>
          </a:p>
          <a:p>
            <a:pPr lvl="1"/>
            <a:r>
              <a:rPr lang="en-US" sz="1600" dirty="0" smtClean="0"/>
              <a:t>Physical or virtual, cloud or not</a:t>
            </a:r>
          </a:p>
          <a:p>
            <a:pPr lvl="1"/>
            <a:r>
              <a:rPr lang="en-US" sz="1600" dirty="0" smtClean="0"/>
              <a:t>Container and host architecture must match* </a:t>
            </a:r>
          </a:p>
          <a:p>
            <a:r>
              <a:rPr lang="en-US" sz="2000" dirty="0" smtClean="0"/>
              <a:t>Run anything</a:t>
            </a:r>
          </a:p>
          <a:p>
            <a:pPr lvl="1"/>
            <a:r>
              <a:rPr lang="en-US" sz="1600" dirty="0" smtClean="0"/>
              <a:t>If it can run on the host, it can run in the container</a:t>
            </a:r>
          </a:p>
          <a:p>
            <a:pPr lvl="1"/>
            <a:r>
              <a:rPr lang="en-US" sz="1600" dirty="0" smtClean="0"/>
              <a:t>i.e. if it can run on a Linux kernel, it can run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7680" y="145288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65440" y="1554480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58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8346" y="126187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Containers vs. VMs 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1718346" y="4602269"/>
            <a:ext cx="3129640" cy="4186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 (Type 2)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718346" y="50243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1718346" y="54605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718346" y="2725777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718346" y="209896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8346" y="1261872"/>
            <a:ext cx="760887" cy="333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26263" y="1260139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33034" y="2710888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927776" y="2084075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926263" y="1246983"/>
            <a:ext cx="760887" cy="229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81250" y="124434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084276" y="2731033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089178" y="2104220"/>
            <a:ext cx="754116" cy="652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85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A’</a:t>
            </a:r>
          </a:p>
        </p:txBody>
      </p:sp>
      <p:sp>
        <p:nvSpPr>
          <p:cNvPr id="65" name="Flowchart: Process 64"/>
          <p:cNvSpPr/>
          <p:nvPr/>
        </p:nvSpPr>
        <p:spPr>
          <a:xfrm rot="5400000">
            <a:off x="9158695" y="4318732"/>
            <a:ext cx="105511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r>
              <a:rPr lang="en-US" dirty="0"/>
              <a:t> 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6787932" y="50497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67" name="Flowchart: Process 66"/>
          <p:cNvSpPr/>
          <p:nvPr/>
        </p:nvSpPr>
        <p:spPr>
          <a:xfrm>
            <a:off x="6787932" y="54859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7931" y="4832173"/>
            <a:ext cx="822543" cy="22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8094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58100" y="4811469"/>
            <a:ext cx="1781810" cy="2584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200" dirty="0" smtClean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6730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787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60269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6751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App B’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327559" y="1260139"/>
            <a:ext cx="326028" cy="332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6219" y="27108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>
            <a:off x="6420259" y="3848099"/>
            <a:ext cx="320968" cy="1196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318375" y="426190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43220" y="1242790"/>
            <a:ext cx="4118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Containers are isolated,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ut share OS and, where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ppropriate, bins/libraries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2943642" y="2744065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83594" y="2737969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262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9763" y="12570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819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72838" y="2651105"/>
            <a:ext cx="411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…result is significantly faster deployment,  much less overhead, easier migration, faster restart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94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Docker containers lightweight?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72044" y="260671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64032" y="1810109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2810" y="4414653"/>
            <a:ext cx="1665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Original App</a:t>
            </a:r>
          </a:p>
          <a:p>
            <a:r>
              <a:rPr lang="en-US" sz="1400" dirty="0" smtClean="0"/>
              <a:t>(No OS to take</a:t>
            </a:r>
          </a:p>
          <a:p>
            <a:r>
              <a:rPr lang="en-US" sz="1400" dirty="0"/>
              <a:t>u</a:t>
            </a:r>
            <a:r>
              <a:rPr lang="en-US" sz="1400" dirty="0" smtClean="0"/>
              <a:t>p space, resources,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r require restart)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0214340" y="1825632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10674175" y="2126259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10743984" y="285983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12732" y="1841500"/>
            <a:ext cx="762400" cy="260490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014245" y="2678592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012732" y="1841500"/>
            <a:ext cx="760887" cy="327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05663" y="1839767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212434" y="3290516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207176" y="2663703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05663" y="1826611"/>
            <a:ext cx="760887" cy="2298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859591" y="4414653"/>
            <a:ext cx="19641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App</a:t>
            </a:r>
          </a:p>
          <a:p>
            <a:endParaRPr lang="en-US" sz="1400" dirty="0"/>
          </a:p>
          <a:p>
            <a:r>
              <a:rPr lang="en-US" sz="1400" dirty="0" smtClean="0"/>
              <a:t>Copy on write capabilities allow</a:t>
            </a:r>
          </a:p>
          <a:p>
            <a:r>
              <a:rPr lang="en-US" sz="1400" dirty="0"/>
              <a:t>u</a:t>
            </a:r>
            <a:r>
              <a:rPr lang="en-US" sz="1400" dirty="0" smtClean="0"/>
              <a:t>s to only save the diffs</a:t>
            </a:r>
          </a:p>
          <a:p>
            <a:r>
              <a:rPr lang="en-US" sz="1400" dirty="0" smtClean="0"/>
              <a:t>Between container A and container</a:t>
            </a:r>
          </a:p>
          <a:p>
            <a:r>
              <a:rPr lang="en-US" sz="1400" dirty="0" smtClean="0"/>
              <a:t>A’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1289" y="5503410"/>
            <a:ext cx="3061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VMs</a:t>
            </a:r>
          </a:p>
          <a:p>
            <a:r>
              <a:rPr lang="en-US" sz="1400" dirty="0" smtClean="0"/>
              <a:t>Every app, every copy of an</a:t>
            </a:r>
          </a:p>
          <a:p>
            <a:r>
              <a:rPr lang="en-US" sz="1400" dirty="0"/>
              <a:t>a</a:t>
            </a:r>
            <a:r>
              <a:rPr lang="en-US" sz="1400" dirty="0" smtClean="0"/>
              <a:t>pp, and every slight modification</a:t>
            </a:r>
          </a:p>
          <a:p>
            <a:r>
              <a:rPr lang="en-US" sz="1400" dirty="0" smtClean="0"/>
              <a:t>of the app requires a new virtual server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69732" y="1854200"/>
            <a:ext cx="762400" cy="260490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76503" y="33181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71245" y="2691292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69732" y="1854200"/>
            <a:ext cx="760887" cy="327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030431" y="4436878"/>
            <a:ext cx="1255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Copy of</a:t>
            </a:r>
          </a:p>
          <a:p>
            <a:pPr algn="ctr"/>
            <a:r>
              <a:rPr lang="en-US" dirty="0" smtClean="0"/>
              <a:t>App</a:t>
            </a:r>
          </a:p>
          <a:p>
            <a:r>
              <a:rPr lang="en-US" sz="1400" dirty="0" smtClean="0"/>
              <a:t>No OS. Can</a:t>
            </a:r>
          </a:p>
          <a:p>
            <a:r>
              <a:rPr lang="en-US" sz="1400" dirty="0" smtClean="0"/>
              <a:t>Share bins/libs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8179165" y="1844682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179165" y="1819321"/>
            <a:ext cx="788879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" name="Lightning Bolt 4"/>
          <p:cNvSpPr/>
          <p:nvPr/>
        </p:nvSpPr>
        <p:spPr>
          <a:xfrm rot="18063561">
            <a:off x="765461" y="44146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19503" y="33308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Lightning Bolt 28"/>
          <p:cNvSpPr/>
          <p:nvPr/>
        </p:nvSpPr>
        <p:spPr>
          <a:xfrm rot="18063561">
            <a:off x="1908461" y="44273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13303" y="33308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Guest</a:t>
            </a:r>
          </a:p>
          <a:p>
            <a:pPr algn="ctr"/>
            <a:r>
              <a:rPr lang="en-US" dirty="0" smtClean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Lightning Bolt 30"/>
          <p:cNvSpPr/>
          <p:nvPr/>
        </p:nvSpPr>
        <p:spPr>
          <a:xfrm rot="18063561">
            <a:off x="3102261" y="44273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92700" y="1181100"/>
            <a:ext cx="63500" cy="567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503" y="1168491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VMs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811568" y="1221614"/>
            <a:ext cx="152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Containers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70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basics of the Docker system?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Source Code Repository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err="1" smtClean="0"/>
              <a:t>Docker</a:t>
            </a:r>
            <a:r>
              <a:rPr lang="en-US" sz="1400" u="sng" dirty="0" err="1" smtClean="0"/>
              <a:t>file</a:t>
            </a:r>
            <a:endParaRPr lang="en-US" sz="1400" u="sng" dirty="0" smtClean="0"/>
          </a:p>
          <a:p>
            <a:pPr algn="ctr"/>
            <a:r>
              <a:rPr lang="en-US" sz="1400" b="1" dirty="0" smtClean="0"/>
              <a:t>For </a:t>
            </a:r>
          </a:p>
          <a:p>
            <a:pPr algn="ctr"/>
            <a:r>
              <a:rPr lang="en-US" sz="1400" b="1" dirty="0"/>
              <a:t>A</a:t>
            </a:r>
            <a:endParaRPr lang="en-US" sz="1400" b="1" dirty="0" smtClean="0"/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Docker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 Registry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Build</a:t>
            </a:r>
            <a:endParaRPr lang="en-US" i="1" dirty="0"/>
          </a:p>
        </p:txBody>
      </p:sp>
      <p:sp>
        <p:nvSpPr>
          <p:cNvPr id="25" name="Flowchart: Process 24"/>
          <p:cNvSpPr/>
          <p:nvPr/>
        </p:nvSpPr>
        <p:spPr>
          <a:xfrm rot="5400000">
            <a:off x="9884929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2 OS  (Linux)</a:t>
            </a:r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8437123" y="4803550"/>
            <a:ext cx="518971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A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9077203" y="4836146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B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9692899" y="4843258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C</a:t>
            </a:r>
            <a:endParaRPr lang="en-US" dirty="0"/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Container A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Push</a:t>
            </a:r>
            <a:endParaRPr lang="en-US" i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1015257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323954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Search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Pull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</a:t>
            </a:r>
            <a:endParaRPr lang="en-US" i="1" dirty="0"/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1  OS (Linux)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10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12" y="24402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Changes and Updates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Docker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 Registry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Push</a:t>
            </a:r>
            <a:endParaRPr lang="en-US" i="1" dirty="0"/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Update</a:t>
            </a:r>
            <a:endParaRPr lang="en-US" i="1" dirty="0"/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72446" y="3133479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Base </a:t>
            </a:r>
          </a:p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smtClean="0"/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is now running A’’</a:t>
            </a:r>
          </a:p>
          <a:p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Mod A’’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Bins/</a:t>
            </a:r>
          </a:p>
          <a:p>
            <a:pPr algn="ctr"/>
            <a:r>
              <a:rPr lang="en-US" dirty="0" smtClean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running A wants to upgrade to A’’. Requests update. Gets only diffs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Mod A’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3278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332" y="1213689"/>
            <a:ext cx="10351068" cy="532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to Docker, Containers, and the Matrix from Hell</a:t>
            </a:r>
          </a:p>
          <a:p>
            <a:r>
              <a:rPr lang="en-US" dirty="0" smtClean="0"/>
              <a:t>Why people care: Separation of Concerns</a:t>
            </a:r>
          </a:p>
          <a:p>
            <a:r>
              <a:rPr lang="en-US" dirty="0" smtClean="0"/>
              <a:t>Technical Discussion</a:t>
            </a:r>
          </a:p>
          <a:p>
            <a:r>
              <a:rPr lang="en-US" dirty="0" smtClean="0"/>
              <a:t>Ecosystem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Docker Futures</a:t>
            </a:r>
          </a:p>
          <a:p>
            <a:r>
              <a:rPr lang="en-US" dirty="0" smtClean="0"/>
              <a:t>Advanced topics: Networking, Data</a:t>
            </a:r>
          </a:p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Learn More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2049" y="1267968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9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Ecosystem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Virtually any distribution with a 2.6.32+ kernel</a:t>
            </a:r>
          </a:p>
          <a:p>
            <a:pPr lvl="1"/>
            <a:r>
              <a:rPr lang="en-US" dirty="0" smtClean="0"/>
              <a:t>Red Hat/</a:t>
            </a:r>
            <a:r>
              <a:rPr lang="en-US" dirty="0" err="1" smtClean="0"/>
              <a:t>Docker</a:t>
            </a:r>
            <a:r>
              <a:rPr lang="en-US" dirty="0" smtClean="0"/>
              <a:t> collaboration to make work across RHEL 6.4+, Fedora, and other members of the family (2.6.32 +)</a:t>
            </a:r>
          </a:p>
          <a:p>
            <a:pPr lvl="1"/>
            <a:r>
              <a:rPr lang="en-US" dirty="0" err="1" smtClean="0"/>
              <a:t>CoreOS</a:t>
            </a:r>
            <a:r>
              <a:rPr lang="en-US" dirty="0" smtClean="0"/>
              <a:t>—Small core OS purpose built with Docker</a:t>
            </a:r>
          </a:p>
          <a:p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r>
              <a:rPr lang="en-US" dirty="0" smtClean="0"/>
              <a:t>Docker integration into NOVA (&amp; compatibility with Glance, Horizon, etc.) accepted for Havana release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err="1" smtClean="0"/>
              <a:t>OpenShift</a:t>
            </a:r>
            <a:endParaRPr lang="en-US" dirty="0" smtClean="0"/>
          </a:p>
          <a:p>
            <a:pPr lvl="1"/>
            <a:r>
              <a:rPr lang="en-US" dirty="0" err="1" smtClean="0"/>
              <a:t>Solum</a:t>
            </a:r>
            <a:r>
              <a:rPr lang="en-US" dirty="0" smtClean="0"/>
              <a:t> (Rackspace, </a:t>
            </a:r>
            <a:r>
              <a:rPr lang="en-US" dirty="0" err="1" smtClean="0"/>
              <a:t>OpenStack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Other TBA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err="1" smtClean="0"/>
              <a:t>Deis</a:t>
            </a:r>
            <a:r>
              <a:rPr lang="en-US" dirty="0" smtClean="0"/>
              <a:t>, </a:t>
            </a:r>
            <a:r>
              <a:rPr lang="en-US" dirty="0" err="1" smtClean="0"/>
              <a:t>Voxoz</a:t>
            </a:r>
            <a:r>
              <a:rPr lang="en-US" dirty="0" smtClean="0"/>
              <a:t>, Cocaine (</a:t>
            </a:r>
            <a:r>
              <a:rPr lang="en-US" dirty="0" err="1" smtClean="0"/>
              <a:t>Yandex</a:t>
            </a:r>
            <a:r>
              <a:rPr lang="en-US" dirty="0" smtClean="0"/>
              <a:t>), </a:t>
            </a:r>
            <a:r>
              <a:rPr lang="en-US" dirty="0" err="1" smtClean="0"/>
              <a:t>Baidu</a:t>
            </a:r>
            <a:r>
              <a:rPr lang="en-US" dirty="0" smtClean="0"/>
              <a:t> </a:t>
            </a:r>
            <a:r>
              <a:rPr lang="en-US" dirty="0" err="1" smtClean="0"/>
              <a:t>PaaS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 smtClean="0"/>
          </a:p>
          <a:p>
            <a:pPr lvl="1"/>
            <a:r>
              <a:rPr lang="en-US" dirty="0" smtClean="0"/>
              <a:t>Native support in Rackspace, Digital Ocean,+++</a:t>
            </a:r>
          </a:p>
          <a:p>
            <a:pPr lvl="1"/>
            <a:r>
              <a:rPr lang="en-US" dirty="0" smtClean="0"/>
              <a:t>AMI (or equivalent) available for AWS &amp; other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Tools</a:t>
            </a:r>
          </a:p>
          <a:p>
            <a:pPr lvl="1"/>
            <a:r>
              <a:rPr lang="en-US" dirty="0" smtClean="0"/>
              <a:t>Integrations with Chef, Puppet, Jenkins, Travis, Salt, </a:t>
            </a:r>
            <a:r>
              <a:rPr lang="en-US" dirty="0" err="1" smtClean="0"/>
              <a:t>Ansible</a:t>
            </a:r>
            <a:r>
              <a:rPr lang="en-US" dirty="0" smtClean="0"/>
              <a:t> +++</a:t>
            </a:r>
          </a:p>
          <a:p>
            <a:r>
              <a:rPr lang="en-US" dirty="0" smtClean="0"/>
              <a:t>Orchestration tools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, Heat, ++</a:t>
            </a:r>
          </a:p>
          <a:p>
            <a:pPr lvl="1"/>
            <a:r>
              <a:rPr lang="en-US" dirty="0" smtClean="0"/>
              <a:t>Shipyard &amp; others purpose built for Docker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1000’s of </a:t>
            </a:r>
            <a:r>
              <a:rPr lang="en-US" dirty="0" err="1" smtClean="0"/>
              <a:t>Dockerized</a:t>
            </a:r>
            <a:r>
              <a:rPr lang="en-US" dirty="0" smtClean="0"/>
              <a:t> applications available at index.docker.io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4905" y="4470400"/>
            <a:ext cx="885019" cy="971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3408" y="4470400"/>
            <a:ext cx="1237204" cy="97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1450" y="5606511"/>
            <a:ext cx="1460070" cy="76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1450" y="3604672"/>
            <a:ext cx="1540853" cy="235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2010" y="3165815"/>
            <a:ext cx="1308100" cy="508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8770" y="5800756"/>
            <a:ext cx="1367790" cy="438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0237" y="2029358"/>
            <a:ext cx="1102066" cy="1087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72897" y="3037840"/>
            <a:ext cx="1042326" cy="10753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37849" y="1956417"/>
            <a:ext cx="998956" cy="7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18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969"/>
            <a:ext cx="10515600" cy="84531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Ted </a:t>
            </a:r>
            <a:r>
              <a:rPr lang="en-US" sz="2400" dirty="0" err="1" smtClean="0"/>
              <a:t>Dziuba</a:t>
            </a:r>
            <a:r>
              <a:rPr lang="en-US" sz="2400" dirty="0" smtClean="0"/>
              <a:t> on the Use of Docker for Continuous Integration at </a:t>
            </a:r>
            <a:r>
              <a:rPr lang="en-US" sz="2400" dirty="0" err="1" smtClean="0"/>
              <a:t>Ebay</a:t>
            </a:r>
            <a:r>
              <a:rPr lang="en-US" sz="2400" dirty="0" smtClean="0"/>
              <a:t> Now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speakerdeck.com/teddziuba/docker-at-ebay</a:t>
            </a:r>
            <a:endParaRPr lang="en-US" sz="2000" dirty="0" smtClean="0"/>
          </a:p>
          <a:p>
            <a:pPr lvl="1"/>
            <a:r>
              <a:rPr lang="en-US" sz="2000" dirty="0"/>
              <a:t>http://www.youtube.com/watch?feature=player_embedded&amp;v=0Hi0W4gX--4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8360" y="2446529"/>
            <a:ext cx="10515600" cy="84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Sasha </a:t>
            </a:r>
            <a:r>
              <a:rPr lang="en-US" sz="2000" dirty="0" err="1" smtClean="0"/>
              <a:t>Klizhentas</a:t>
            </a:r>
            <a:r>
              <a:rPr lang="en-US" sz="2000" dirty="0"/>
              <a:t> </a:t>
            </a:r>
            <a:r>
              <a:rPr lang="en-US" sz="2000" dirty="0" smtClean="0"/>
              <a:t>on use of Docker at </a:t>
            </a:r>
            <a:r>
              <a:rPr lang="en-US" sz="2000" dirty="0" err="1" smtClean="0"/>
              <a:t>Mailgun</a:t>
            </a:r>
            <a:r>
              <a:rPr lang="en-US" sz="2000" dirty="0" smtClean="0"/>
              <a:t>/Rackspace</a:t>
            </a:r>
          </a:p>
          <a:p>
            <a:pPr lvl="1"/>
            <a:r>
              <a:rPr lang="en-US" sz="1800" dirty="0"/>
              <a:t>http://www.youtube.com/watch?feature=player_embedded&amp;v=CMC3xdAo9RI</a:t>
            </a:r>
            <a:endParaRPr lang="en-US" sz="1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8520" y="3462529"/>
            <a:ext cx="10515600" cy="84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Sebastien </a:t>
            </a:r>
            <a:r>
              <a:rPr lang="en-US" sz="2000" dirty="0" err="1" smtClean="0"/>
              <a:t>Pahl</a:t>
            </a:r>
            <a:r>
              <a:rPr lang="en-US" sz="2000" dirty="0" smtClean="0"/>
              <a:t> on use of Docker at </a:t>
            </a:r>
            <a:r>
              <a:rPr lang="en-US" sz="2000" dirty="0" err="1" smtClean="0"/>
              <a:t>CloudFlare</a:t>
            </a:r>
            <a:endParaRPr lang="en-US" sz="2000" dirty="0" smtClean="0"/>
          </a:p>
          <a:p>
            <a:pPr lvl="1"/>
            <a:r>
              <a:rPr lang="en-US" sz="1800" dirty="0"/>
              <a:t>http://www.youtube.com/watch?feature=player_embedded&amp;v=-Lj3jt_-3r0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68680" y="4336289"/>
            <a:ext cx="10515600" cy="845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Cambridge HealthCare</a:t>
            </a:r>
          </a:p>
          <a:p>
            <a:pPr lvl="1"/>
            <a:r>
              <a:rPr lang="en-US" sz="1800" dirty="0">
                <a:hlinkClick r:id="rId3"/>
              </a:rPr>
              <a:t>http://blog.howareyou.com/post/62157486858/continuous-delivery-with-docker-and-jenkins-part-i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9320" y="5281169"/>
            <a:ext cx="10515600" cy="84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Red Hat </a:t>
            </a:r>
            <a:r>
              <a:rPr lang="en-US" sz="2000" dirty="0" err="1" smtClean="0"/>
              <a:t>Openshift</a:t>
            </a:r>
            <a:r>
              <a:rPr lang="en-US" sz="2000" dirty="0" smtClean="0"/>
              <a:t> and Docker</a:t>
            </a:r>
          </a:p>
          <a:p>
            <a:pPr lvl="1"/>
            <a:r>
              <a:rPr lang="en-US" sz="1800" dirty="0">
                <a:hlinkClick r:id="rId4"/>
              </a:rPr>
              <a:t>https://www.openshift.com/blogs/technical-thoughts-on-openshift-and-docker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6383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Cases—From Our Community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9959288"/>
              </p:ext>
            </p:extLst>
          </p:nvPr>
        </p:nvGraphicFramePr>
        <p:xfrm>
          <a:off x="515113" y="974214"/>
          <a:ext cx="10838687" cy="5703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4998"/>
                <a:gridCol w="6691403"/>
                <a:gridCol w="2072286"/>
              </a:tblGrid>
              <a:tr h="11972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Use Case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Examples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Link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359162">
                <a:tc rowSpan="3"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Clusters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Building a </a:t>
                      </a:r>
                      <a:r>
                        <a:rPr lang="en-US" sz="1400" dirty="0" err="1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MongoDB</a:t>
                      </a: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 cluster using </a:t>
                      </a:r>
                      <a:r>
                        <a:rPr lang="en-US" sz="1400" dirty="0" err="1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docker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http://bit.ly/1acbjZf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210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  <a:cs typeface="+mn-cs"/>
                        </a:rPr>
                        <a:t>Production Quality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  <a:cs typeface="+mn-cs"/>
                        </a:rPr>
                        <a:t>MongoDB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  <a:cs typeface="+mn-cs"/>
                        </a:rPr>
                        <a:t> Setup with Docker</a:t>
                      </a: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http://bit.ly/15CaiHb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210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  <a:cs typeface="+mn-cs"/>
                        </a:rPr>
                        <a:t>Wildfly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  <a:cs typeface="+mn-cs"/>
                        </a:rPr>
                        <a:t> cluster using Docker 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  <a:cs typeface="+mn-cs"/>
                        </a:rPr>
                        <a:t> Fedora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http://bit.ly/1bClX0O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335404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Build your own </a:t>
                      </a:r>
                      <a:r>
                        <a:rPr lang="en-US" sz="1400" dirty="0" err="1">
                          <a:effectLst/>
                          <a:latin typeface="Cabin" panose="020B0803050202020004" pitchFamily="34" charset="0"/>
                        </a:rPr>
                        <a:t>PaaS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bin" panose="020B0803050202020004" pitchFamily="34" charset="0"/>
                        </a:rPr>
                        <a:t>OpenSource</a:t>
                      </a: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abin" panose="020B0803050202020004" pitchFamily="34" charset="0"/>
                        </a:rPr>
                        <a:t>PaaS</a:t>
                      </a: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</a:rPr>
                        <a:t> built</a:t>
                      </a:r>
                      <a:r>
                        <a:rPr lang="en-US" sz="1400" baseline="0" dirty="0" smtClean="0">
                          <a:effectLst/>
                          <a:latin typeface="Cabin" panose="020B0803050202020004" pitchFamily="34" charset="0"/>
                        </a:rPr>
                        <a:t> on Docker, Chef, and </a:t>
                      </a:r>
                      <a:r>
                        <a:rPr lang="en-US" sz="1400" baseline="0" dirty="0" err="1" smtClean="0">
                          <a:effectLst/>
                          <a:latin typeface="Cabin" panose="020B0803050202020004" pitchFamily="34" charset="0"/>
                        </a:rPr>
                        <a:t>Heroku</a:t>
                      </a:r>
                      <a:r>
                        <a:rPr lang="en-US" sz="1400" baseline="0" dirty="0" smtClean="0">
                          <a:effectLst/>
                          <a:latin typeface="Cabin" panose="020B08030502020200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Cabin" panose="020B0803050202020004" pitchFamily="34" charset="0"/>
                        </a:rPr>
                        <a:t>Buildpacks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http://deis.io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7183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Web Based Environment for Instruction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bin" panose="020B0803050202020004" pitchFamily="34" charset="0"/>
                        </a:rPr>
                        <a:t>JiffyLab – web based environment for the instruction, or lightweight use of, Python and UNIX shell</a:t>
                      </a:r>
                      <a:endParaRPr lang="en-US" sz="140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http://bit.ly/12oaj2K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179581">
                <a:tc rowSpan="4"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Easy Application Deployment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Deploy Java Apps With Docker = Awesome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http://bit.ly/11BCvvu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1795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+mn-ea"/>
                          <a:cs typeface="+mn-cs"/>
                        </a:rPr>
                        <a:t>How to put your development environment on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+mn-ea"/>
                          <a:cs typeface="+mn-cs"/>
                        </a:rPr>
                        <a:t>docker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Cabin" panose="020B0803050202020004" pitchFamily="34" charset="0"/>
                        <a:ea typeface="+mn-ea"/>
                        <a:cs typeface="+mn-cs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http://bit.ly/1b4XtJ3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239441">
                <a:tc vMerge="1"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Running Drupal on Docker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http://bit.ly/15MJS6B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239441">
                <a:tc vMerge="1"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Installing </a:t>
                      </a:r>
                      <a:r>
                        <a:rPr lang="en-US" sz="1400" dirty="0" err="1">
                          <a:effectLst/>
                          <a:latin typeface="Cabin" panose="020B0803050202020004" pitchFamily="34" charset="0"/>
                        </a:rPr>
                        <a:t>Redis</a:t>
                      </a: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 on Docker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http://bit.ly/16EWOKh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478883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bin" panose="020B0803050202020004" pitchFamily="34" charset="0"/>
                        </a:rPr>
                        <a:t>Create Secure Sandboxes</a:t>
                      </a:r>
                      <a:endParaRPr lang="en-US" sz="140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Docker makes creating secure sandboxes easier than ever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http://bit.ly/13mZGJH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239441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bin" panose="020B0803050202020004" pitchFamily="34" charset="0"/>
                        </a:rPr>
                        <a:t>Create your own SaaS</a:t>
                      </a:r>
                      <a:endParaRPr lang="en-US" sz="140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bin" panose="020B0803050202020004" pitchFamily="34" charset="0"/>
                        </a:rPr>
                        <a:t>Memcached</a:t>
                      </a: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 as a Service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http://bit.ly/11nL8vh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359162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bin" panose="020B0803050202020004" pitchFamily="34" charset="0"/>
                        </a:rPr>
                        <a:t>Automated Application Deployment</a:t>
                      </a:r>
                      <a:endParaRPr lang="en-US" sz="140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+mn-ea"/>
                        </a:rPr>
                        <a:t>Multi-cloud</a:t>
                      </a:r>
                      <a:r>
                        <a:rPr lang="en-US" sz="1400" baseline="0" dirty="0" smtClean="0">
                          <a:effectLst/>
                          <a:latin typeface="Cabin" panose="020B0803050202020004" pitchFamily="34" charset="0"/>
                          <a:ea typeface="+mn-ea"/>
                        </a:rPr>
                        <a:t> Deployment with Docker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http://bit.ly/1bF3CN6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359162">
                <a:tc rowSpan="2"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bin" panose="020B0803050202020004" pitchFamily="34" charset="0"/>
                        </a:rPr>
                        <a:t>Continuous Integration and Deployment</a:t>
                      </a:r>
                      <a:endParaRPr lang="en-US" sz="140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+mn-ea"/>
                          <a:cs typeface="+mn-cs"/>
                        </a:rPr>
                        <a:t>Next Generation Continuous Integration &amp; Deployment with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+mn-ea"/>
                          <a:cs typeface="+mn-cs"/>
                        </a:rPr>
                        <a:t>dotCloud’s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+mn-ea"/>
                          <a:cs typeface="+mn-cs"/>
                        </a:rPr>
                        <a:t> Docker and Strider</a:t>
                      </a: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http://bit.ly/ZwTfoy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359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+mn-ea"/>
                          <a:cs typeface="+mn-cs"/>
                        </a:rPr>
                        <a:t>Testing Salt States Rapidly With Docker</a:t>
                      </a:r>
                    </a:p>
                    <a:p>
                      <a:pPr marL="0" marR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bin" panose="020B0803050202020004" pitchFamily="34" charset="0"/>
                        <a:ea typeface="+mn-ea"/>
                        <a:cs typeface="+mn-cs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http://bit.ly/1eFBtcm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  <a:tr h="718324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bin" panose="020B0803050202020004" pitchFamily="34" charset="0"/>
                        </a:rPr>
                        <a:t>Lightweight Desktop Virtualization</a:t>
                      </a:r>
                      <a:endParaRPr lang="en-US" sz="140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kern="1200" dirty="0">
                          <a:solidFill>
                            <a:schemeClr val="dk1"/>
                          </a:solidFill>
                          <a:effectLst/>
                          <a:latin typeface="Cabin" panose="020B0803050202020004" pitchFamily="34" charset="0"/>
                          <a:ea typeface="+mn-ea"/>
                          <a:cs typeface="+mn-cs"/>
                          <a:hlinkClick r:id="rId2" tooltip="Permalink to Docker Desktop: Your Desktop over ssh running inside of a Docker container"/>
                        </a:rPr>
                        <a:t>Docker Desktop: Your Desktop Over SSH Running Inside Of A Docker Container</a:t>
                      </a:r>
                      <a:endParaRPr lang="en-US" sz="1400" u="sng" kern="1200" dirty="0">
                        <a:solidFill>
                          <a:schemeClr val="dk1"/>
                        </a:solidFill>
                        <a:effectLst/>
                        <a:latin typeface="Cabin" panose="020B0803050202020004" pitchFamily="34" charset="0"/>
                        <a:ea typeface="+mn-ea"/>
                        <a:cs typeface="+mn-cs"/>
                      </a:endParaRPr>
                    </a:p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bin" panose="020B08030502020200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bin" panose="020B0803050202020004" pitchFamily="34" charset="0"/>
                          <a:ea typeface="Times New Roman" panose="02020603050405020304" pitchFamily="18" charset="0"/>
                        </a:rPr>
                        <a:t>http://bit.ly/14RYL6x</a:t>
                      </a:r>
                      <a:endParaRPr lang="en-US" sz="1400" dirty="0">
                        <a:effectLst/>
                        <a:latin typeface="Cabin" panose="020B08030502020200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8029" marR="3802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014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 Futures*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1126405"/>
            <a:ext cx="4470400" cy="3681746"/>
          </a:xfrm>
        </p:spPr>
        <p:txBody>
          <a:bodyPr>
            <a:noAutofit/>
          </a:bodyPr>
          <a:lstStyle/>
          <a:p>
            <a:r>
              <a:rPr lang="en-US" sz="1800" dirty="0"/>
              <a:t>Docker 0.7 </a:t>
            </a:r>
            <a:r>
              <a:rPr lang="en-US" sz="1800" dirty="0" smtClean="0"/>
              <a:t>(current release)</a:t>
            </a:r>
            <a:endParaRPr lang="en-US" sz="1800" dirty="0"/>
          </a:p>
          <a:p>
            <a:pPr lvl="1"/>
            <a:r>
              <a:rPr lang="en-US" sz="1600" dirty="0"/>
              <a:t>Fedora compatibility</a:t>
            </a:r>
          </a:p>
          <a:p>
            <a:pPr lvl="1"/>
            <a:r>
              <a:rPr lang="en-US" sz="1600" dirty="0"/>
              <a:t>Reduce kernel dependencies</a:t>
            </a:r>
          </a:p>
          <a:p>
            <a:pPr lvl="1"/>
            <a:r>
              <a:rPr lang="en-US" sz="1600" dirty="0"/>
              <a:t>Device </a:t>
            </a:r>
            <a:r>
              <a:rPr lang="en-US" sz="1600" dirty="0" err="1" smtClean="0"/>
              <a:t>mapper</a:t>
            </a:r>
            <a:endParaRPr lang="en-US" sz="1600" dirty="0"/>
          </a:p>
          <a:p>
            <a:pPr lvl="1"/>
            <a:r>
              <a:rPr lang="en-US" sz="1600" dirty="0"/>
              <a:t>Container linking</a:t>
            </a:r>
          </a:p>
          <a:p>
            <a:r>
              <a:rPr lang="en-US" sz="1800" dirty="0"/>
              <a:t>Docker 0.8 </a:t>
            </a:r>
            <a:r>
              <a:rPr lang="en-US" sz="1800" dirty="0" smtClean="0"/>
              <a:t>(Dec)</a:t>
            </a:r>
            <a:endParaRPr lang="en-US" sz="1800" dirty="0"/>
          </a:p>
          <a:p>
            <a:pPr lvl="1"/>
            <a:r>
              <a:rPr lang="en-US" sz="1600" dirty="0"/>
              <a:t>Shrink  and stabilize Core</a:t>
            </a:r>
          </a:p>
          <a:p>
            <a:pPr lvl="1"/>
            <a:r>
              <a:rPr lang="en-US" sz="1600" dirty="0"/>
              <a:t>Provide stable, pluggable API</a:t>
            </a:r>
          </a:p>
          <a:p>
            <a:pPr lvl="1"/>
            <a:r>
              <a:rPr lang="en-US" sz="1600" dirty="0"/>
              <a:t>RHEL compatibility</a:t>
            </a:r>
          </a:p>
          <a:p>
            <a:pPr lvl="1"/>
            <a:r>
              <a:rPr lang="en-US" sz="1600" dirty="0"/>
              <a:t>Nested </a:t>
            </a:r>
            <a:r>
              <a:rPr lang="en-US" sz="1600" dirty="0" smtClean="0"/>
              <a:t>containers</a:t>
            </a:r>
          </a:p>
          <a:p>
            <a:pPr lvl="1"/>
            <a:r>
              <a:rPr lang="en-US" sz="1600" dirty="0" smtClean="0"/>
              <a:t>Beam: Introspection API based on </a:t>
            </a:r>
            <a:r>
              <a:rPr lang="en-US" sz="1600" dirty="0" err="1" smtClean="0"/>
              <a:t>Redis</a:t>
            </a:r>
            <a:endParaRPr lang="en-US" sz="1600" dirty="0" smtClean="0"/>
          </a:p>
          <a:p>
            <a:pPr lvl="1"/>
            <a:r>
              <a:rPr lang="en-US" sz="1600" dirty="0"/>
              <a:t>expand snapshot management features for data volumes</a:t>
            </a:r>
            <a:endParaRPr lang="en-US" sz="1600" dirty="0" smtClean="0"/>
          </a:p>
          <a:p>
            <a:pPr lvl="1"/>
            <a:r>
              <a:rPr lang="en-US" sz="1600" dirty="0" smtClean="0"/>
              <a:t>We will consider this “production ready”</a:t>
            </a:r>
            <a:endParaRPr lang="en-US" sz="1600" dirty="0"/>
          </a:p>
          <a:p>
            <a:r>
              <a:rPr lang="en-US" sz="2000" dirty="0"/>
              <a:t>Docker 0.9 </a:t>
            </a:r>
            <a:r>
              <a:rPr lang="en-US" sz="2000" dirty="0" smtClean="0"/>
              <a:t>(Jan)</a:t>
            </a:r>
            <a:endParaRPr lang="en-US" sz="2000" dirty="0"/>
          </a:p>
          <a:p>
            <a:r>
              <a:rPr lang="en-US" sz="2000" dirty="0"/>
              <a:t>Docker 1.0 </a:t>
            </a:r>
            <a:r>
              <a:rPr lang="en-US" sz="2000" dirty="0" smtClean="0"/>
              <a:t>(Feb)</a:t>
            </a:r>
            <a:endParaRPr lang="en-US" sz="2000" dirty="0" smtClean="0"/>
          </a:p>
          <a:p>
            <a:pPr lvl="1"/>
            <a:r>
              <a:rPr lang="en-US" sz="1600" dirty="0" smtClean="0"/>
              <a:t>We will offer support for this product</a:t>
            </a:r>
            <a:endParaRPr lang="en-US" sz="1600" dirty="0"/>
          </a:p>
          <a:p>
            <a:pPr marL="57140" indent="0">
              <a:buNone/>
            </a:pP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107440" y="2178930"/>
            <a:ext cx="1330960" cy="133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Docker 0.1-0.6</a:t>
            </a:r>
            <a:endParaRPr lang="en-US" sz="1000" dirty="0"/>
          </a:p>
        </p:txBody>
      </p:sp>
      <p:sp>
        <p:nvSpPr>
          <p:cNvPr id="8" name="Hexagon 7"/>
          <p:cNvSpPr/>
          <p:nvPr/>
        </p:nvSpPr>
        <p:spPr>
          <a:xfrm>
            <a:off x="1538231" y="3025340"/>
            <a:ext cx="542029" cy="467266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/>
              <a:t>AUFS</a:t>
            </a:r>
            <a:endParaRPr lang="en-US" sz="700" dirty="0"/>
          </a:p>
        </p:txBody>
      </p:sp>
      <p:sp>
        <p:nvSpPr>
          <p:cNvPr id="9" name="10-Point Star 8"/>
          <p:cNvSpPr/>
          <p:nvPr/>
        </p:nvSpPr>
        <p:spPr>
          <a:xfrm>
            <a:off x="3779520" y="2146500"/>
            <a:ext cx="1356360" cy="1356360"/>
          </a:xfrm>
          <a:prstGeom prst="star10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139564" y="2506545"/>
            <a:ext cx="671195" cy="63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Docker 0.8+</a:t>
            </a:r>
            <a:endParaRPr lang="en-US" sz="800" dirty="0"/>
          </a:p>
        </p:txBody>
      </p:sp>
      <p:sp>
        <p:nvSpPr>
          <p:cNvPr id="11" name="Hexagon 10"/>
          <p:cNvSpPr/>
          <p:nvPr/>
        </p:nvSpPr>
        <p:spPr>
          <a:xfrm>
            <a:off x="1436631" y="2276040"/>
            <a:ext cx="542029" cy="467266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/>
              <a:t>LXC</a:t>
            </a:r>
            <a:endParaRPr lang="en-US" sz="700" dirty="0"/>
          </a:p>
        </p:txBody>
      </p:sp>
      <p:sp>
        <p:nvSpPr>
          <p:cNvPr id="12" name="Right Arrow 11"/>
          <p:cNvSpPr/>
          <p:nvPr/>
        </p:nvSpPr>
        <p:spPr>
          <a:xfrm>
            <a:off x="2527300" y="2743306"/>
            <a:ext cx="977900" cy="399509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2609277">
            <a:off x="4933334" y="3154636"/>
            <a:ext cx="474936" cy="397869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dirty="0" smtClean="0"/>
              <a:t>Device</a:t>
            </a:r>
          </a:p>
          <a:p>
            <a:pPr algn="ctr"/>
            <a:r>
              <a:rPr lang="en-US" sz="700" dirty="0" smtClean="0"/>
              <a:t>Mapper</a:t>
            </a:r>
            <a:endParaRPr lang="en-US" sz="700" dirty="0"/>
          </a:p>
        </p:txBody>
      </p:sp>
      <p:sp>
        <p:nvSpPr>
          <p:cNvPr id="15" name="Hexagon 14"/>
          <p:cNvSpPr/>
          <p:nvPr/>
        </p:nvSpPr>
        <p:spPr>
          <a:xfrm rot="4058513">
            <a:off x="4513907" y="3451944"/>
            <a:ext cx="474936" cy="397869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dirty="0" smtClean="0"/>
              <a:t>LXC</a:t>
            </a:r>
            <a:endParaRPr lang="en-US" sz="700" dirty="0"/>
          </a:p>
        </p:txBody>
      </p:sp>
      <p:sp>
        <p:nvSpPr>
          <p:cNvPr id="16" name="Hexagon 15"/>
          <p:cNvSpPr/>
          <p:nvPr/>
        </p:nvSpPr>
        <p:spPr>
          <a:xfrm rot="19298191">
            <a:off x="3517978" y="3142520"/>
            <a:ext cx="474936" cy="397869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dirty="0" smtClean="0"/>
              <a:t>LIBVIRT</a:t>
            </a:r>
            <a:endParaRPr lang="en-US" sz="700" dirty="0"/>
          </a:p>
        </p:txBody>
      </p:sp>
      <p:sp>
        <p:nvSpPr>
          <p:cNvPr id="17" name="Hexagon 16"/>
          <p:cNvSpPr/>
          <p:nvPr/>
        </p:nvSpPr>
        <p:spPr>
          <a:xfrm rot="17236047">
            <a:off x="3987467" y="3461418"/>
            <a:ext cx="474936" cy="397869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dirty="0" smtClean="0"/>
              <a:t>JAILS</a:t>
            </a:r>
            <a:endParaRPr lang="en-US" sz="700" dirty="0"/>
          </a:p>
        </p:txBody>
      </p:sp>
      <p:sp>
        <p:nvSpPr>
          <p:cNvPr id="18" name="Hexagon 17"/>
          <p:cNvSpPr/>
          <p:nvPr/>
        </p:nvSpPr>
        <p:spPr>
          <a:xfrm rot="19851628">
            <a:off x="4978865" y="2111373"/>
            <a:ext cx="474936" cy="397869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dirty="0" err="1" smtClean="0"/>
              <a:t>SELinux</a:t>
            </a:r>
            <a:endParaRPr lang="en-US" sz="700" dirty="0"/>
          </a:p>
        </p:txBody>
      </p:sp>
      <p:sp>
        <p:nvSpPr>
          <p:cNvPr id="19" name="Hexagon 18"/>
          <p:cNvSpPr/>
          <p:nvPr/>
        </p:nvSpPr>
        <p:spPr>
          <a:xfrm rot="2492591">
            <a:off x="3526923" y="2122131"/>
            <a:ext cx="474936" cy="397869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700" dirty="0" smtClean="0"/>
              <a:t>Service</a:t>
            </a:r>
          </a:p>
          <a:p>
            <a:pPr algn="ctr"/>
            <a:r>
              <a:rPr lang="en-US" sz="700" dirty="0" smtClean="0"/>
              <a:t>Discover</a:t>
            </a:r>
            <a:endParaRPr 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914611" y="6384078"/>
            <a:ext cx="940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We shoot for time based releases (1x/5wks), features are targeted, but not guaranteed for particular releases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9892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Today: Externally mounted volumes</a:t>
            </a:r>
          </a:p>
          <a:p>
            <a:pPr lvl="2"/>
            <a:r>
              <a:rPr lang="en-US" dirty="0" smtClean="0"/>
              <a:t>Share volumes between containers</a:t>
            </a:r>
          </a:p>
          <a:p>
            <a:pPr lvl="2"/>
            <a:r>
              <a:rPr lang="en-US" dirty="0" smtClean="0"/>
              <a:t>Share volume between a containers and underlying hosts</a:t>
            </a:r>
          </a:p>
          <a:p>
            <a:pPr lvl="3"/>
            <a:r>
              <a:rPr lang="en-US" dirty="0" smtClean="0"/>
              <a:t>high-performance </a:t>
            </a:r>
            <a:r>
              <a:rPr lang="en-US" dirty="0"/>
              <a:t>storage backend for your production </a:t>
            </a:r>
            <a:r>
              <a:rPr lang="en-US" dirty="0" smtClean="0"/>
              <a:t>database</a:t>
            </a:r>
          </a:p>
          <a:p>
            <a:pPr lvl="3"/>
            <a:r>
              <a:rPr lang="en-US" dirty="0" smtClean="0"/>
              <a:t>making </a:t>
            </a:r>
            <a:r>
              <a:rPr lang="en-US" dirty="0"/>
              <a:t>live development changes available to a container, etc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Optional: specify memory limit for containers, CPU priority</a:t>
            </a:r>
          </a:p>
          <a:p>
            <a:pPr lvl="2"/>
            <a:r>
              <a:rPr lang="en-US" dirty="0" smtClean="0"/>
              <a:t>Device mapper/ LVM snapshots in 0.7</a:t>
            </a:r>
          </a:p>
          <a:p>
            <a:pPr lvl="1"/>
            <a:r>
              <a:rPr lang="en-US" dirty="0" smtClean="0"/>
              <a:t>Futures:</a:t>
            </a:r>
          </a:p>
          <a:p>
            <a:pPr lvl="2"/>
            <a:r>
              <a:rPr lang="en-US" dirty="0" smtClean="0"/>
              <a:t>I/O limits</a:t>
            </a:r>
          </a:p>
          <a:p>
            <a:pPr lvl="2"/>
            <a:r>
              <a:rPr lang="en-US" dirty="0" smtClean="0"/>
              <a:t>Container resource monitoring (CPU &amp; memory usage)</a:t>
            </a:r>
          </a:p>
          <a:p>
            <a:pPr lvl="2"/>
            <a:r>
              <a:rPr lang="en-US" dirty="0" smtClean="0"/>
              <a:t>Orchestration (linking &amp; synchronization between containers)</a:t>
            </a:r>
          </a:p>
          <a:p>
            <a:pPr lvl="2"/>
            <a:r>
              <a:rPr lang="en-US" dirty="0" smtClean="0"/>
              <a:t>Cluster orchestration (multi-host environment) </a:t>
            </a:r>
            <a:endParaRPr lang="en-US" dirty="0"/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Supported today:</a:t>
            </a:r>
          </a:p>
          <a:p>
            <a:pPr lvl="2"/>
            <a:r>
              <a:rPr lang="en-US" dirty="0" smtClean="0"/>
              <a:t>UDP/TCP port allocation to containers</a:t>
            </a:r>
          </a:p>
          <a:p>
            <a:pPr lvl="3"/>
            <a:r>
              <a:rPr lang="en-US" dirty="0"/>
              <a:t>specify </a:t>
            </a:r>
            <a:r>
              <a:rPr lang="en-US" i="1" dirty="0"/>
              <a:t>which</a:t>
            </a:r>
            <a:r>
              <a:rPr lang="en-US" dirty="0"/>
              <a:t> public port to redirect. If you don’t specify a public port,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</a:t>
            </a:r>
            <a:r>
              <a:rPr lang="en-US" dirty="0"/>
              <a:t>will revert to allocating a random public port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Docker uses </a:t>
            </a:r>
            <a:r>
              <a:rPr lang="en-US" dirty="0" err="1" smtClean="0"/>
              <a:t>IPtables</a:t>
            </a:r>
            <a:r>
              <a:rPr lang="en-US" dirty="0" smtClean="0"/>
              <a:t>/</a:t>
            </a:r>
            <a:r>
              <a:rPr lang="en-US" dirty="0" err="1" smtClean="0"/>
              <a:t>netfilter</a:t>
            </a:r>
            <a:endParaRPr lang="en-US" dirty="0" smtClean="0"/>
          </a:p>
          <a:p>
            <a:pPr lvl="2"/>
            <a:r>
              <a:rPr lang="en-US" dirty="0" smtClean="0"/>
              <a:t>IP allocation to containers</a:t>
            </a:r>
          </a:p>
          <a:p>
            <a:pPr lvl="3"/>
            <a:r>
              <a:rPr lang="en-US" dirty="0" smtClean="0"/>
              <a:t>Docker uses virtual </a:t>
            </a:r>
            <a:r>
              <a:rPr lang="en-US" dirty="0"/>
              <a:t>interfaces</a:t>
            </a:r>
            <a:r>
              <a:rPr lang="en-US" dirty="0" smtClean="0"/>
              <a:t>, </a:t>
            </a:r>
            <a:r>
              <a:rPr lang="en-US" dirty="0"/>
              <a:t>network bridge,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Futures:</a:t>
            </a:r>
          </a:p>
          <a:p>
            <a:pPr lvl="2"/>
            <a:r>
              <a:rPr lang="en-US" dirty="0" smtClean="0"/>
              <a:t>See Pipework (Upstream) : </a:t>
            </a:r>
            <a:r>
              <a:rPr lang="en-US" b="1" dirty="0" smtClean="0"/>
              <a:t>Software-Defined Networking for Linux Containers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github.com/jpetazzo/pipework</a:t>
            </a:r>
            <a:r>
              <a:rPr lang="en-US" dirty="0"/>
              <a:t>)</a:t>
            </a:r>
            <a:endParaRPr lang="en-US" b="1" dirty="0" smtClean="0"/>
          </a:p>
          <a:p>
            <a:pPr lvl="2"/>
            <a:r>
              <a:rPr lang="en-US" dirty="0" smtClean="0"/>
              <a:t>Certain pipework concepts will move from upstream to part of core Docker</a:t>
            </a:r>
          </a:p>
          <a:p>
            <a:pPr lvl="2"/>
            <a:r>
              <a:rPr lang="en-US" dirty="0" smtClean="0"/>
              <a:t>Additional capabilities come with </a:t>
            </a:r>
            <a:r>
              <a:rPr lang="en-US" dirty="0" err="1" smtClean="0"/>
              <a:t>libvirt</a:t>
            </a:r>
            <a:r>
              <a:rPr lang="en-US" dirty="0" smtClean="0"/>
              <a:t> support in 0.8-0.9 timeframe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03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/ 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hypervisor to enable Nova to deploy Linux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Why Docker + </a:t>
            </a:r>
            <a:r>
              <a:rPr lang="en-US" sz="3600" dirty="0" err="1" smtClean="0"/>
              <a:t>OpenStack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VMs within </a:t>
            </a:r>
            <a:r>
              <a:rPr lang="en-US" dirty="0" err="1" smtClean="0"/>
              <a:t>OpenStack</a:t>
            </a:r>
            <a:r>
              <a:rPr lang="en-US" dirty="0" smtClean="0"/>
              <a:t>-today</a:t>
            </a:r>
          </a:p>
          <a:p>
            <a:r>
              <a:rPr lang="en-US" dirty="0" smtClean="0"/>
              <a:t>Easier deployment of </a:t>
            </a:r>
            <a:r>
              <a:rPr lang="en-US" dirty="0" err="1" smtClean="0"/>
              <a:t>OpenStack</a:t>
            </a:r>
            <a:r>
              <a:rPr lang="en-US" dirty="0" smtClean="0"/>
              <a:t> itself-near future</a:t>
            </a:r>
          </a:p>
          <a:p>
            <a:r>
              <a:rPr lang="en-US" dirty="0" smtClean="0"/>
              <a:t>Cross cloud application deployment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OpenStack</a:t>
            </a:r>
            <a:r>
              <a:rPr lang="en-US" dirty="0" smtClean="0"/>
              <a:t> Summit we will show:</a:t>
            </a:r>
          </a:p>
          <a:p>
            <a:pPr lvl="1"/>
            <a:r>
              <a:rPr lang="en-US" dirty="0" smtClean="0"/>
              <a:t>Building and testing an application from source</a:t>
            </a:r>
          </a:p>
          <a:p>
            <a:pPr lvl="1"/>
            <a:r>
              <a:rPr lang="en-US" dirty="0" smtClean="0"/>
              <a:t>Running on a laptop</a:t>
            </a:r>
          </a:p>
          <a:p>
            <a:pPr lvl="1"/>
            <a:r>
              <a:rPr lang="en-US" dirty="0" smtClean="0"/>
              <a:t>Running it, without modification or noticeable downtime, on a public cloud</a:t>
            </a:r>
          </a:p>
          <a:p>
            <a:pPr lvl="1"/>
            <a:r>
              <a:rPr lang="en-US" dirty="0" smtClean="0"/>
              <a:t>Running it, without modification or noticeable downtime, on an </a:t>
            </a:r>
            <a:r>
              <a:rPr lang="en-US" dirty="0" err="1" smtClean="0"/>
              <a:t>openstack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Doing all of the above using Nova, Glance and Horizon</a:t>
            </a:r>
          </a:p>
          <a:p>
            <a:r>
              <a:rPr lang="en-US" dirty="0" smtClean="0"/>
              <a:t>Containers orchestration with </a:t>
            </a:r>
            <a:r>
              <a:rPr lang="en-US" dirty="0" err="1" smtClean="0"/>
              <a:t>OpenStack</a:t>
            </a:r>
            <a:r>
              <a:rPr lang="en-US" dirty="0" smtClean="0"/>
              <a:t> Heat (Demo at summit)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3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 new hypervisor?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Nova a computing controller for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Nova support for containers is minimal (via </a:t>
            </a:r>
            <a:r>
              <a:rPr lang="en-US" dirty="0" err="1" smtClean="0"/>
              <a:t>LibVirt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Enables control of Docker through </a:t>
            </a:r>
            <a:r>
              <a:rPr lang="en-US" dirty="0" err="1" smtClean="0"/>
              <a:t>OpenStack</a:t>
            </a:r>
            <a:r>
              <a:rPr lang="en-US" dirty="0"/>
              <a:t> </a:t>
            </a:r>
            <a:r>
              <a:rPr lang="en-US" dirty="0" smtClean="0"/>
              <a:t>projects </a:t>
            </a:r>
            <a:r>
              <a:rPr lang="en-US" sz="2400" dirty="0"/>
              <a:t>(ex: deploy containers via Horizon Web UI)</a:t>
            </a:r>
          </a:p>
        </p:txBody>
      </p:sp>
    </p:spTree>
    <p:extLst>
      <p:ext uri="{BB962C8B-B14F-4D97-AF65-F5344CB8AC3E}">
        <p14:creationId xmlns:p14="http://schemas.microsoft.com/office/powerpoint/2010/main" xmlns="" val="25839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learn </a:t>
            </a:r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www.docker.io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Getting started: interactive tutorial, installation instructions, getting started guide, </a:t>
            </a:r>
          </a:p>
          <a:p>
            <a:pPr lvl="1"/>
            <a:r>
              <a:rPr lang="en-US" dirty="0" smtClean="0"/>
              <a:t>About: Introductory whitepaper: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://www.docker.io/the-whole-story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dotcloud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IRC</a:t>
            </a:r>
            <a:r>
              <a:rPr lang="en-US" dirty="0"/>
              <a:t>: </a:t>
            </a:r>
            <a:r>
              <a:rPr lang="en-US" dirty="0" err="1"/>
              <a:t>freenode</a:t>
            </a:r>
            <a:r>
              <a:rPr lang="en-US" dirty="0" smtClean="0"/>
              <a:t>/#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/>
              <a:t>Google groups: groups.google.com/forum/#!</a:t>
            </a:r>
            <a:r>
              <a:rPr lang="en-US" dirty="0" smtClean="0"/>
              <a:t>forum/</a:t>
            </a:r>
            <a:r>
              <a:rPr lang="en-US" dirty="0" err="1" smtClean="0"/>
              <a:t>docker</a:t>
            </a:r>
            <a:r>
              <a:rPr lang="en-US" dirty="0" smtClean="0"/>
              <a:t>-user</a:t>
            </a:r>
            <a:endParaRPr lang="en-US" dirty="0"/>
          </a:p>
          <a:p>
            <a:r>
              <a:rPr lang="en-US" dirty="0" smtClean="0"/>
              <a:t>Twitter: follow @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err="1" smtClean="0"/>
              <a:t>Meetups</a:t>
            </a:r>
            <a:r>
              <a:rPr lang="en-US" dirty="0" smtClean="0"/>
              <a:t>: Scheduled for Boston, San Francisco, Austin, London, Paris, Boulder…and Nairobi. </a:t>
            </a:r>
            <a:r>
              <a:rPr lang="en-US" dirty="0" smtClean="0"/>
              <a:t>https://www.docker.io/meetups/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653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169" y="378222"/>
            <a:ext cx="7562511" cy="58533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0477" y="3843930"/>
            <a:ext cx="9144000" cy="2387600"/>
          </a:xfrm>
        </p:spPr>
        <p:txBody>
          <a:bodyPr/>
          <a:lstStyle/>
          <a:p>
            <a:r>
              <a:rPr lang="en-US" dirty="0" smtClean="0"/>
              <a:t>www.docker.io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82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 </a:t>
            </a:r>
            <a:r>
              <a:rPr lang="en-US" dirty="0" smtClean="0"/>
              <a:t>8 </a:t>
            </a:r>
            <a:r>
              <a:rPr lang="en-US" dirty="0" smtClean="0"/>
              <a:t>months since we launched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170102"/>
            <a:ext cx="5704840" cy="500209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&gt;200,000 </a:t>
            </a:r>
            <a:r>
              <a:rPr lang="en-US" sz="2400" dirty="0" smtClean="0"/>
              <a:t>pulls</a:t>
            </a:r>
          </a:p>
          <a:p>
            <a:r>
              <a:rPr lang="en-US" sz="2400" dirty="0" smtClean="0"/>
              <a:t>&gt;7,500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stars</a:t>
            </a:r>
          </a:p>
          <a:p>
            <a:r>
              <a:rPr lang="en-US" sz="2400" dirty="0" smtClean="0"/>
              <a:t>&gt;200 </a:t>
            </a:r>
            <a:r>
              <a:rPr lang="en-US" sz="2400" dirty="0" smtClean="0"/>
              <a:t>significant contributors</a:t>
            </a:r>
          </a:p>
          <a:p>
            <a:r>
              <a:rPr lang="en-US" sz="2400" dirty="0" smtClean="0"/>
              <a:t>&gt;200 </a:t>
            </a:r>
            <a:r>
              <a:rPr lang="en-US" sz="2400" dirty="0" smtClean="0"/>
              <a:t>projects built on top of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UIs, mini-</a:t>
            </a:r>
            <a:r>
              <a:rPr lang="en-US" sz="2000" dirty="0" err="1" smtClean="0"/>
              <a:t>PaaS</a:t>
            </a:r>
            <a:r>
              <a:rPr lang="en-US" sz="2000" dirty="0" smtClean="0"/>
              <a:t>, Remote Desktop….</a:t>
            </a:r>
          </a:p>
          <a:p>
            <a:r>
              <a:rPr lang="en-US" sz="2400" dirty="0" smtClean="0"/>
              <a:t>1000’s of </a:t>
            </a:r>
            <a:r>
              <a:rPr lang="en-US" sz="2400" dirty="0" err="1"/>
              <a:t>D</a:t>
            </a:r>
            <a:r>
              <a:rPr lang="en-US" sz="2400" dirty="0" err="1" smtClean="0"/>
              <a:t>ockerized</a:t>
            </a:r>
            <a:r>
              <a:rPr lang="en-US" sz="2400" dirty="0" smtClean="0"/>
              <a:t> applications</a:t>
            </a:r>
          </a:p>
          <a:p>
            <a:pPr lvl="1"/>
            <a:r>
              <a:rPr lang="en-US" sz="2000" dirty="0" err="1" smtClean="0"/>
              <a:t>Memcached</a:t>
            </a:r>
            <a:r>
              <a:rPr lang="en-US" sz="2000" dirty="0" smtClean="0"/>
              <a:t>, </a:t>
            </a:r>
            <a:r>
              <a:rPr lang="en-US" sz="2000" dirty="0" err="1" smtClean="0"/>
              <a:t>Redis</a:t>
            </a:r>
            <a:r>
              <a:rPr lang="en-US" sz="2000" dirty="0" smtClean="0"/>
              <a:t>, Node.js…and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r>
              <a:rPr lang="en-US" sz="2400" dirty="0" smtClean="0"/>
              <a:t>Integration in Jenkins, Travis, Chef, Puppet, Vagrant and </a:t>
            </a:r>
            <a:r>
              <a:rPr lang="en-US" sz="2400" dirty="0" err="1" smtClean="0"/>
              <a:t>OpenStack</a:t>
            </a:r>
            <a:endParaRPr lang="en-US" sz="2400" dirty="0" smtClean="0"/>
          </a:p>
          <a:p>
            <a:r>
              <a:rPr lang="en-US" sz="2400" dirty="0" err="1" smtClean="0"/>
              <a:t>Meetups</a:t>
            </a:r>
            <a:r>
              <a:rPr lang="en-US" sz="2400" dirty="0" smtClean="0"/>
              <a:t> arranged around the world…with organizations like </a:t>
            </a:r>
            <a:r>
              <a:rPr lang="en-US" sz="2400" dirty="0" err="1" smtClean="0"/>
              <a:t>Ebay</a:t>
            </a:r>
            <a:r>
              <a:rPr lang="en-US" sz="2400" dirty="0" smtClean="0"/>
              <a:t>, </a:t>
            </a:r>
            <a:r>
              <a:rPr lang="en-US" sz="2400" dirty="0" err="1" smtClean="0"/>
              <a:t>Cloudflare</a:t>
            </a:r>
            <a:r>
              <a:rPr lang="en-US" sz="2400" dirty="0" smtClean="0"/>
              <a:t>, </a:t>
            </a:r>
            <a:r>
              <a:rPr lang="en-US" sz="2400" dirty="0" err="1" smtClean="0"/>
              <a:t>Yandex</a:t>
            </a:r>
            <a:r>
              <a:rPr lang="en-US" sz="2400" dirty="0" smtClean="0"/>
              <a:t>, and Rackspace presenting on their use of Docker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7120" y="1055114"/>
            <a:ext cx="29337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7120" y="2351885"/>
            <a:ext cx="289560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36640" y="3478455"/>
            <a:ext cx="295275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3305" y="4629456"/>
            <a:ext cx="2939415" cy="1301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54490" y="4739310"/>
            <a:ext cx="289560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31045" y="1020484"/>
            <a:ext cx="289560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31045" y="1703737"/>
            <a:ext cx="2886075" cy="11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83420" y="2742642"/>
            <a:ext cx="294322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8258" y="3714295"/>
            <a:ext cx="2891648" cy="1062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23305" y="5899010"/>
            <a:ext cx="2939415" cy="948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50178" y="5865858"/>
            <a:ext cx="2808053" cy="9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53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all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6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2163516" y="1640128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655308" y="2474461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5283733" y="128798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707064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759157" y="1710154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1863592" y="2601204"/>
            <a:ext cx="2103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Background workers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8413459" y="3088393"/>
            <a:ext cx="13208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API endpoint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074097" y="1841288"/>
            <a:ext cx="33210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nginx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1.5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modsecurity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openssl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bootstrap 2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4973229" y="1679705"/>
            <a:ext cx="136415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pgv8 + v8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8621110" y="2052554"/>
            <a:ext cx="200375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hadoop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hive + thrift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OpenJDK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716463" y="2820194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Ruby + Rails + sass + Unicorn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6067035" y="2056990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-sentinel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857366" y="2898898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3.0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libcurl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ffmpeg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libopencv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nodejs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phantomjs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75283" y="3315065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2.7 + Flask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psycopg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-client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2283710" y="4547679"/>
            <a:ext cx="15725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736547" y="5146791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5554495" y="4670789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578692" y="5503056"/>
            <a:ext cx="1596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Disaster recovery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8082749" y="5896556"/>
            <a:ext cx="17816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5612803" y="6207433"/>
            <a:ext cx="1744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Servers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Stacks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409799" y="4791374"/>
            <a:ext cx="17811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hardware environments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8401043" y="4387889"/>
            <a:ext cx="1686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Production Cluster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6425" y="4950117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1754371" y="5892147"/>
            <a:ext cx="2053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 smtClean="0">
                <a:ea typeface="Gill Sans" charset="0"/>
                <a:cs typeface="Gill Sans" charset="0"/>
              </a:rPr>
              <a:t>Customer Data Center</a:t>
            </a:r>
            <a:endParaRPr lang="en-US" sz="1600" dirty="0">
              <a:ea typeface="Gill Sans" charset="0"/>
              <a:cs typeface="Gill Sans" charset="0"/>
            </a:endParaRP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106" y="4520916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56763" y="5882381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595" y="5872360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1960" y="4774008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9698" y="4621542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61"/>
          <p:cNvSpPr/>
          <p:nvPr/>
        </p:nvSpPr>
        <p:spPr>
          <a:xfrm>
            <a:off x="7978546" y="29842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3" name="Freeform 62"/>
          <p:cNvSpPr/>
          <p:nvPr/>
        </p:nvSpPr>
        <p:spPr>
          <a:xfrm>
            <a:off x="6763221" y="176021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4" name="Freeform 63"/>
          <p:cNvSpPr/>
          <p:nvPr/>
        </p:nvSpPr>
        <p:spPr>
          <a:xfrm>
            <a:off x="7829071" y="29842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5" name="Freeform 64"/>
          <p:cNvSpPr/>
          <p:nvPr/>
        </p:nvSpPr>
        <p:spPr>
          <a:xfrm>
            <a:off x="7903522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7" name="Freeform 66"/>
          <p:cNvSpPr/>
          <p:nvPr/>
        </p:nvSpPr>
        <p:spPr>
          <a:xfrm>
            <a:off x="8052997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8" name="Freeform 67"/>
          <p:cNvSpPr/>
          <p:nvPr/>
        </p:nvSpPr>
        <p:spPr>
          <a:xfrm>
            <a:off x="7978546" y="325428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2030269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0" name="Freeform 69"/>
          <p:cNvSpPr/>
          <p:nvPr/>
        </p:nvSpPr>
        <p:spPr>
          <a:xfrm>
            <a:off x="7829071" y="32542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1" name="Freeform 70"/>
          <p:cNvSpPr/>
          <p:nvPr/>
        </p:nvSpPr>
        <p:spPr>
          <a:xfrm>
            <a:off x="1574925" y="16557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649949" y="179079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1500474" y="179079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4996280" y="12580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4846805" y="12580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4921256" y="13931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773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418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769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5" name="Freeform 94"/>
          <p:cNvSpPr/>
          <p:nvPr/>
        </p:nvSpPr>
        <p:spPr>
          <a:xfrm>
            <a:off x="1572127" y="248378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6" name="Freeform 95"/>
          <p:cNvSpPr/>
          <p:nvPr/>
        </p:nvSpPr>
        <p:spPr>
          <a:xfrm>
            <a:off x="1497103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7" name="Freeform 96"/>
          <p:cNvSpPr/>
          <p:nvPr/>
        </p:nvSpPr>
        <p:spPr>
          <a:xfrm>
            <a:off x="1646578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8" name="Freeform 97"/>
          <p:cNvSpPr/>
          <p:nvPr/>
        </p:nvSpPr>
        <p:spPr>
          <a:xfrm>
            <a:off x="1572127" y="275384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65705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65705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79208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92711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92711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5174174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5323649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5249198" y="258846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5099723" y="258846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services and apps interact appropriately?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428010" y="5019356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Can I migrate smoothly and quickly?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134683" y="3360056"/>
            <a:ext cx="1511642" cy="1511642"/>
            <a:chOff x="5104426" y="2860581"/>
            <a:chExt cx="1511642" cy="1511642"/>
          </a:xfrm>
        </p:grpSpPr>
        <p:cxnSp>
          <p:nvCxnSpPr>
            <p:cNvPr id="17" name="Straight Arrow Connector 16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8851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177314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</a:t>
            </a:r>
            <a:r>
              <a:rPr lang="en-US" dirty="0" smtClean="0"/>
              <a:t>atrix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H</a:t>
            </a:r>
            <a:r>
              <a:rPr lang="en-US" dirty="0" smtClean="0"/>
              <a:t>ell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7336516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/>
                <a:gridCol w="865718"/>
                <a:gridCol w="865718"/>
                <a:gridCol w="865718"/>
                <a:gridCol w="865718"/>
                <a:gridCol w="865718"/>
                <a:gridCol w="865718"/>
                <a:gridCol w="865718"/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" name="Freeform 5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" name="Freeform 6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8" name="Freeform 7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" name="Freeform 9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2" name="Freeform 11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3" name="Freeform 22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2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519484" y="1243541"/>
          <a:ext cx="6034091" cy="3931524"/>
        </p:xfrm>
        <a:graphic>
          <a:graphicData uri="http://schemas.openxmlformats.org/drawingml/2006/table">
            <a:tbl>
              <a:tblPr/>
              <a:tblGrid>
                <a:gridCol w="862013"/>
                <a:gridCol w="862013"/>
                <a:gridCol w="862013"/>
                <a:gridCol w="862013"/>
                <a:gridCol w="862013"/>
                <a:gridCol w="862013"/>
                <a:gridCol w="862013"/>
              </a:tblGrid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9865" y="1479435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859522"/>
            <a:ext cx="1444767" cy="119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3065" y="1129932"/>
            <a:ext cx="1317359" cy="14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3196" y="108132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282486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7215" y="5544143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4890" y="4158118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1873" y="5035493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298962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8416" y="4048600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8836" y="4453929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5350" y="5611694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95332" y="2152487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466221" y="21493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Multiplicity of Goods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59942" y="454646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Multipilicity</a:t>
            </a:r>
            <a:r>
              <a:rPr lang="en-US" b="1" dirty="0" smtClean="0">
                <a:solidFill>
                  <a:schemeClr val="bg1"/>
                </a:solidFill>
              </a:rPr>
              <a:t> of methods for transporting/storing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199410" y="1680180"/>
            <a:ext cx="218626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I worry about how goods interact (e.g. coffee beans next to spices)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10143264" y="4700125"/>
            <a:ext cx="235342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Can I transport quickly and smoothly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(e.g. from boat to train to truck)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43488" y="2856378"/>
            <a:ext cx="1511642" cy="1511642"/>
            <a:chOff x="5104426" y="2860581"/>
            <a:chExt cx="1511642" cy="1511642"/>
          </a:xfrm>
        </p:grpSpPr>
        <p:cxnSp>
          <p:nvCxnSpPr>
            <p:cNvPr id="24" name="Straight Arrow Connector 23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Cargo Transport Pre-1960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16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5160928"/>
              </p:ext>
            </p:extLst>
          </p:nvPr>
        </p:nvGraphicFramePr>
        <p:xfrm>
          <a:off x="1119742" y="1500751"/>
          <a:ext cx="8881512" cy="4911669"/>
        </p:xfrm>
        <a:graphic>
          <a:graphicData uri="http://schemas.openxmlformats.org/drawingml/2006/table">
            <a:tbl>
              <a:tblPr/>
              <a:tblGrid>
                <a:gridCol w="1110189"/>
                <a:gridCol w="1110189"/>
                <a:gridCol w="1110189"/>
                <a:gridCol w="1110189"/>
                <a:gridCol w="1110189"/>
                <a:gridCol w="1110189"/>
                <a:gridCol w="1110189"/>
                <a:gridCol w="1110189"/>
              </a:tblGrid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905" name="Picture 1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5176" y="2274484"/>
            <a:ext cx="557449" cy="55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6" name="Picture 1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6719" y="3655054"/>
            <a:ext cx="762887" cy="6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7" name="Picture 1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5176" y="4285496"/>
            <a:ext cx="543077" cy="60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8" name="Picture 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3083" y="1524120"/>
            <a:ext cx="916523" cy="60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9" name="Picture 18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7272" y="3029841"/>
            <a:ext cx="861780" cy="5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1" name="Picture 19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7951" y="5834507"/>
            <a:ext cx="642215" cy="63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2" name="Picture 19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3276" y="5850930"/>
            <a:ext cx="789376" cy="50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3" name="Picture 19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8371" y="5802761"/>
            <a:ext cx="655165" cy="68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4" name="Picture 19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2981" y="5944584"/>
            <a:ext cx="765830" cy="41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5" name="Picture 1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4038" y="5799627"/>
            <a:ext cx="583938" cy="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6" name="Picture 19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5771" y="5825527"/>
            <a:ext cx="768185" cy="61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7" name="Picture 19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5438" y="5850930"/>
            <a:ext cx="817041" cy="47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3422" y="5040232"/>
            <a:ext cx="645018" cy="64501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Also a matrix from 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722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74" y="1240729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7554" y="1242151"/>
            <a:ext cx="1086049" cy="89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9522" y="1112922"/>
            <a:ext cx="1064026" cy="11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1671" y="110037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49" y="1098782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4987" y="5642149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6889" y="5543523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8734" y="5185990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5907" y="5841975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3715" y="5582002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2935" y="5615021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5697" y="5642149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5634" y="1104690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Goods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Multiplicity of methods for transporting/storing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10428010" y="1708754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I worry about how goods interact (e.g. coffee beans next to spices)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0322092" y="4616548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 I transport quickly and smoothly</a:t>
            </a:r>
          </a:p>
          <a:p>
            <a:pPr algn="ctr"/>
            <a:r>
              <a:rPr lang="en-US" dirty="0" smtClean="0"/>
              <a:t>(e.g. from boat to train to truck)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Solution: Intermodal Shipping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8900000" flipV="1">
            <a:off x="6671416" y="2512557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2700000" flipV="1">
            <a:off x="3612175" y="2561074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23245" y="3713888"/>
            <a:ext cx="3400803" cy="132343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…in between, can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be loaded and unloaded, stacked, transported efficiently over long distances, and transferred from one mode of transport to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another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9151" y="2367640"/>
            <a:ext cx="3067050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 standard container that is loaded with virtually any goods, and stays sealed until it reaches final delivery.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2700000">
            <a:off x="6367004" y="503950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>
            <a:off x="3797638" y="508929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7700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38255</TotalTime>
  <Words>2151</Words>
  <Application>Microsoft Office PowerPoint</Application>
  <PresentationFormat>Custom</PresentationFormat>
  <Paragraphs>747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  Introduction to Docker  November, 2013 </vt:lpstr>
      <vt:lpstr>Contents</vt:lpstr>
      <vt:lpstr>In the 8 months since we launched</vt:lpstr>
      <vt:lpstr>Why all the excitement?</vt:lpstr>
      <vt:lpstr>The Challenge</vt:lpstr>
      <vt:lpstr>The Matrix From Hell</vt:lpstr>
      <vt:lpstr>Cargo Transport Pre-1960</vt:lpstr>
      <vt:lpstr>Also a matrix from hell</vt:lpstr>
      <vt:lpstr>Solution: Intermodal Shipping Container</vt:lpstr>
      <vt:lpstr>Docker is a shipping container system for code </vt:lpstr>
      <vt:lpstr>Docker eliminates the matrix from Hell</vt:lpstr>
      <vt:lpstr>Why Developers Care</vt:lpstr>
      <vt:lpstr>Why Devops Cares?</vt:lpstr>
      <vt:lpstr>Why it works—separation of concerns</vt:lpstr>
      <vt:lpstr>More technical explanation</vt:lpstr>
      <vt:lpstr>Containers vs. VMs </vt:lpstr>
      <vt:lpstr>Why are Docker containers lightweight?</vt:lpstr>
      <vt:lpstr>What are the basics of the Docker system?</vt:lpstr>
      <vt:lpstr>Changes and Updates</vt:lpstr>
      <vt:lpstr>Ecosystem Support</vt:lpstr>
      <vt:lpstr>Use Cases </vt:lpstr>
      <vt:lpstr>Use Cases—From Our Community</vt:lpstr>
      <vt:lpstr>Docker Futures*</vt:lpstr>
      <vt:lpstr>Advanced topics</vt:lpstr>
      <vt:lpstr>OpenStack / Docker</vt:lpstr>
      <vt:lpstr>Why Docker + OpenStack</vt:lpstr>
      <vt:lpstr>Why a new hypervisor?</vt:lpstr>
      <vt:lpstr>Want to learn more?</vt:lpstr>
      <vt:lpstr>www.docker.io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Golub</dc:creator>
  <cp:lastModifiedBy>ju</cp:lastModifiedBy>
  <cp:revision>146</cp:revision>
  <dcterms:created xsi:type="dcterms:W3CDTF">2013-06-18T20:54:41Z</dcterms:created>
  <dcterms:modified xsi:type="dcterms:W3CDTF">2013-11-25T23:12:46Z</dcterms:modified>
</cp:coreProperties>
</file>