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48" r:id="rId2"/>
    <p:sldId id="455" r:id="rId3"/>
    <p:sldId id="471" r:id="rId4"/>
    <p:sldId id="502" r:id="rId5"/>
    <p:sldId id="530" r:id="rId6"/>
    <p:sldId id="531" r:id="rId7"/>
    <p:sldId id="514" r:id="rId8"/>
    <p:sldId id="513" r:id="rId9"/>
    <p:sldId id="532" r:id="rId10"/>
    <p:sldId id="521" r:id="rId11"/>
    <p:sldId id="522" r:id="rId12"/>
    <p:sldId id="482" r:id="rId13"/>
    <p:sldId id="506" r:id="rId14"/>
    <p:sldId id="460" r:id="rId15"/>
    <p:sldId id="529" r:id="rId16"/>
    <p:sldId id="355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489"/>
    <a:srgbClr val="000099"/>
    <a:srgbClr val="339900"/>
    <a:srgbClr val="990000"/>
    <a:srgbClr val="EA4C2F"/>
    <a:srgbClr val="B51B14"/>
    <a:srgbClr val="33CAFF"/>
    <a:srgbClr val="A27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1358" autoAdjust="0"/>
  </p:normalViewPr>
  <p:slideViewPr>
    <p:cSldViewPr>
      <p:cViewPr varScale="1">
        <p:scale>
          <a:sx n="87" d="100"/>
          <a:sy n="87" d="100"/>
        </p:scale>
        <p:origin x="1110" y="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8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69426-2470-E543-B176-167358857A7E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79B6C1-6FC8-0E49-A571-B8A4C65F941F}">
      <dgm:prSet phldrT="[Text]"/>
      <dgm:spPr/>
      <dgm:t>
        <a:bodyPr/>
        <a:lstStyle/>
        <a:p>
          <a:r>
            <a:rPr lang="en-US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rPr>
            <a:t>Enclosures Finder Web App</a:t>
          </a:r>
          <a:endParaRPr lang="en-US" b="1" dirty="0">
            <a:latin typeface="Proxima Nova" charset="0"/>
            <a:ea typeface="Proxima Nova" charset="0"/>
            <a:cs typeface="Proxima Nova" charset="0"/>
          </a:endParaRPr>
        </a:p>
      </dgm:t>
    </dgm:pt>
    <dgm:pt modelId="{CBB58016-F00B-E041-9ABA-C1CD9A7B9120}" type="parTrans" cxnId="{BEA30033-8407-3C47-AB0E-AE2CAE2CA3F9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5BE79BAF-5C6B-514B-8A9E-ED4AB1676ECF}" type="sibTrans" cxnId="{BEA30033-8407-3C47-AB0E-AE2CAE2CA3F9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E75835CB-F0A8-524F-811C-BE6D0347BD95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List Enclosures</a:t>
          </a:r>
        </a:p>
      </dgm:t>
    </dgm:pt>
    <dgm:pt modelId="{9BF83AA9-6CFA-F340-9D93-F4975B84C982}" type="parTrans" cxnId="{84C633C6-8275-5241-B819-6CF4BEE95246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1C15B4A9-E1C8-6E43-A550-CF2EBA01724D}" type="sibTrans" cxnId="{84C633C6-8275-5241-B819-6CF4BEE95246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5D92AF42-CCEF-A54B-80FD-AEF53107D49D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Filter Enclosures</a:t>
          </a:r>
        </a:p>
      </dgm:t>
    </dgm:pt>
    <dgm:pt modelId="{7633A116-919D-1542-955C-9C91DBC4142A}" type="parTrans" cxnId="{57D2448B-1178-F049-A2CC-1418B87479E8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509D02D2-B474-6642-B194-1D8568698474}" type="sibTrans" cxnId="{57D2448B-1178-F049-A2CC-1418B87479E8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15158CD5-5036-7F4F-833E-D2F3F6E94817}">
      <dgm:prSet phldrT="[Text]"/>
      <dgm:spPr/>
      <dgm:t>
        <a:bodyPr/>
        <a:lstStyle/>
        <a:p>
          <a:r>
            <a:rPr lang="en-US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rPr>
            <a:t>Enclosures and part numbers integration service</a:t>
          </a:r>
          <a:endParaRPr lang="en-US" b="1" dirty="0">
            <a:latin typeface="Proxima Nova" charset="0"/>
            <a:ea typeface="Proxima Nova" charset="0"/>
            <a:cs typeface="Proxima Nova" charset="0"/>
          </a:endParaRPr>
        </a:p>
      </dgm:t>
    </dgm:pt>
    <dgm:pt modelId="{DF65AE08-D937-6E44-949D-1BC6C2A3FE0E}" type="parTrans" cxnId="{470EE5A6-F6FE-FD48-874E-FC2000A968B9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F7A592D9-9165-284C-A051-50F2DE5015CF}" type="sibTrans" cxnId="{470EE5A6-F6FE-FD48-874E-FC2000A968B9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4E442D17-0831-F341-AB5B-D5D6F83154E7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Map enclosure with part number</a:t>
          </a:r>
        </a:p>
      </dgm:t>
    </dgm:pt>
    <dgm:pt modelId="{929366D5-F25D-A649-9186-A5A8168BE968}" type="parTrans" cxnId="{70700FA9-BEFB-9E4D-9FAC-F3E4BC6ECF4B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E204CE1D-4681-CE4C-8863-1C7D8C6A70CB}" type="sibTrans" cxnId="{70700FA9-BEFB-9E4D-9FAC-F3E4BC6ECF4B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B5F762A7-CA73-E24F-8C8A-83BED812B611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Find Enclosure</a:t>
          </a:r>
        </a:p>
      </dgm:t>
    </dgm:pt>
    <dgm:pt modelId="{E3FA84BD-0962-6D4C-831E-C0CA090A8B50}" type="parTrans" cxnId="{0DCA4F47-EF86-E747-A548-CF0EEA4D73CA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06D280A4-12C6-5946-B767-5F5D278F6701}" type="sibTrans" cxnId="{0DCA4F47-EF86-E747-A548-CF0EEA4D73CA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DB006076-C4EE-FB43-B651-C19A4355D01D}">
      <dgm:prSet phldrT="[Text]"/>
      <dgm:spPr/>
      <dgm:t>
        <a:bodyPr/>
        <a:lstStyle/>
        <a:p>
          <a:r>
            <a:rPr lang="en-US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rPr>
            <a:t>Enclosures repository feeder program</a:t>
          </a:r>
          <a:endParaRPr lang="en-US" b="0" dirty="0">
            <a:latin typeface="Proxima Nova" charset="0"/>
            <a:ea typeface="Proxima Nova" charset="0"/>
            <a:cs typeface="Proxima Nova" charset="0"/>
          </a:endParaRPr>
        </a:p>
      </dgm:t>
    </dgm:pt>
    <dgm:pt modelId="{FD7E9F50-57EB-404A-9A75-AE9B13F032F6}" type="parTrans" cxnId="{643733B8-5DFA-D947-906F-B6B05B851D6E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B8E9CA3C-2CFA-CA45-97BA-2328AB1EB4D3}" type="sibTrans" cxnId="{643733B8-5DFA-D947-906F-B6B05B851D6E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AEB670EB-E9C6-4792-B32C-E5C336500FD5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Data reader from Excel</a:t>
          </a:r>
        </a:p>
      </dgm:t>
    </dgm:pt>
    <dgm:pt modelId="{716767EA-E06E-455A-A7E9-210270045B7C}" type="parTrans" cxnId="{F314B935-2040-438B-9010-48361D4CBAE4}">
      <dgm:prSet/>
      <dgm:spPr/>
      <dgm:t>
        <a:bodyPr/>
        <a:lstStyle/>
        <a:p>
          <a:endParaRPr lang="en-US"/>
        </a:p>
      </dgm:t>
    </dgm:pt>
    <dgm:pt modelId="{5C2F27C3-E7B1-4954-9FB3-4B6EE26E126C}" type="sibTrans" cxnId="{F314B935-2040-438B-9010-48361D4CBAE4}">
      <dgm:prSet/>
      <dgm:spPr/>
      <dgm:t>
        <a:bodyPr/>
        <a:lstStyle/>
        <a:p>
          <a:endParaRPr lang="en-US"/>
        </a:p>
      </dgm:t>
    </dgm:pt>
    <dgm:pt modelId="{7789AF55-7036-4D56-A800-2D242C7F73BA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Data reader from directories</a:t>
          </a:r>
        </a:p>
      </dgm:t>
    </dgm:pt>
    <dgm:pt modelId="{886A9988-3E0A-4200-A6AD-922B3497B50D}" type="parTrans" cxnId="{07885882-8A79-4DFB-B26B-F74490DEB3EB}">
      <dgm:prSet/>
      <dgm:spPr/>
      <dgm:t>
        <a:bodyPr/>
        <a:lstStyle/>
        <a:p>
          <a:endParaRPr lang="en-US"/>
        </a:p>
      </dgm:t>
    </dgm:pt>
    <dgm:pt modelId="{D6CF8ED4-2E10-49C7-9871-F72B54D25712}" type="sibTrans" cxnId="{07885882-8A79-4DFB-B26B-F74490DEB3EB}">
      <dgm:prSet/>
      <dgm:spPr/>
      <dgm:t>
        <a:bodyPr/>
        <a:lstStyle/>
        <a:p>
          <a:endParaRPr lang="en-US"/>
        </a:p>
      </dgm:t>
    </dgm:pt>
    <dgm:pt modelId="{E579A04B-2FE6-4FF0-85F0-C396C36EAB31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Repository seeds from data readers</a:t>
          </a:r>
        </a:p>
      </dgm:t>
    </dgm:pt>
    <dgm:pt modelId="{92F13800-BC6C-4291-AADA-934463F3D295}" type="parTrans" cxnId="{CCF542CA-66B4-4B98-A225-9619EF1E6B89}">
      <dgm:prSet/>
      <dgm:spPr/>
      <dgm:t>
        <a:bodyPr/>
        <a:lstStyle/>
        <a:p>
          <a:endParaRPr lang="en-US"/>
        </a:p>
      </dgm:t>
    </dgm:pt>
    <dgm:pt modelId="{020B4B67-9FB2-4238-A85D-0C4EF8C14FBB}" type="sibTrans" cxnId="{CCF542CA-66B4-4B98-A225-9619EF1E6B89}">
      <dgm:prSet/>
      <dgm:spPr/>
      <dgm:t>
        <a:bodyPr/>
        <a:lstStyle/>
        <a:p>
          <a:endParaRPr lang="en-US"/>
        </a:p>
      </dgm:t>
    </dgm:pt>
    <dgm:pt modelId="{357DB336-6585-41EB-8DDB-C14B890D1F5C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Detail of enclosure</a:t>
          </a:r>
        </a:p>
      </dgm:t>
    </dgm:pt>
    <dgm:pt modelId="{6BB87B3C-859F-4153-8B39-955D8DF085B9}" type="parTrans" cxnId="{6CC931B5-7436-42CB-A2F1-9932CF26A3A2}">
      <dgm:prSet/>
      <dgm:spPr/>
    </dgm:pt>
    <dgm:pt modelId="{3E2AE505-677E-49F9-8A67-D2D699760BAD}" type="sibTrans" cxnId="{6CC931B5-7436-42CB-A2F1-9932CF26A3A2}">
      <dgm:prSet/>
      <dgm:spPr/>
    </dgm:pt>
    <dgm:pt modelId="{2F5CDB75-A159-2047-A59C-FFEAF060B73D}" type="pres">
      <dgm:prSet presAssocID="{D7569426-2470-E543-B176-167358857A7E}" presName="theList" presStyleCnt="0">
        <dgm:presLayoutVars>
          <dgm:dir/>
          <dgm:animLvl val="lvl"/>
          <dgm:resizeHandles val="exact"/>
        </dgm:presLayoutVars>
      </dgm:prSet>
      <dgm:spPr/>
    </dgm:pt>
    <dgm:pt modelId="{40BFA76C-B610-B244-87DF-6592AB1CB3E8}" type="pres">
      <dgm:prSet presAssocID="{0F79B6C1-6FC8-0E49-A571-B8A4C65F941F}" presName="compNode" presStyleCnt="0"/>
      <dgm:spPr/>
    </dgm:pt>
    <dgm:pt modelId="{91C72D2C-2F9D-9F40-A5F8-1992A8D4D65A}" type="pres">
      <dgm:prSet presAssocID="{0F79B6C1-6FC8-0E49-A571-B8A4C65F941F}" presName="aNode" presStyleLbl="bgShp" presStyleIdx="0" presStyleCnt="3" custLinFactNeighborX="-54388" custLinFactNeighborY="3298"/>
      <dgm:spPr/>
    </dgm:pt>
    <dgm:pt modelId="{E7B81BAE-61D5-BE40-A90F-A67B5E60B38D}" type="pres">
      <dgm:prSet presAssocID="{0F79B6C1-6FC8-0E49-A571-B8A4C65F941F}" presName="textNode" presStyleLbl="bgShp" presStyleIdx="0" presStyleCnt="3"/>
      <dgm:spPr/>
    </dgm:pt>
    <dgm:pt modelId="{81A07FC6-C8E8-D945-A573-2A2968A9CBE8}" type="pres">
      <dgm:prSet presAssocID="{0F79B6C1-6FC8-0E49-A571-B8A4C65F941F}" presName="compChildNode" presStyleCnt="0"/>
      <dgm:spPr/>
    </dgm:pt>
    <dgm:pt modelId="{9291237F-37C7-824E-B2F2-061E9C28FA19}" type="pres">
      <dgm:prSet presAssocID="{0F79B6C1-6FC8-0E49-A571-B8A4C65F941F}" presName="theInnerList" presStyleCnt="0"/>
      <dgm:spPr/>
    </dgm:pt>
    <dgm:pt modelId="{6011F80E-D04F-BD40-8DC8-C329610B98AC}" type="pres">
      <dgm:prSet presAssocID="{E75835CB-F0A8-524F-811C-BE6D0347BD95}" presName="childNode" presStyleLbl="node1" presStyleIdx="0" presStyleCnt="8">
        <dgm:presLayoutVars>
          <dgm:bulletEnabled val="1"/>
        </dgm:presLayoutVars>
      </dgm:prSet>
      <dgm:spPr/>
    </dgm:pt>
    <dgm:pt modelId="{BB367757-7A0D-9543-83BB-5E31F4C4B8A7}" type="pres">
      <dgm:prSet presAssocID="{E75835CB-F0A8-524F-811C-BE6D0347BD95}" presName="aSpace2" presStyleCnt="0"/>
      <dgm:spPr/>
    </dgm:pt>
    <dgm:pt modelId="{025F1818-EE30-EF4C-8E2C-9B6EC72D5FDA}" type="pres">
      <dgm:prSet presAssocID="{B5F762A7-CA73-E24F-8C8A-83BED812B611}" presName="childNode" presStyleLbl="node1" presStyleIdx="1" presStyleCnt="8">
        <dgm:presLayoutVars>
          <dgm:bulletEnabled val="1"/>
        </dgm:presLayoutVars>
      </dgm:prSet>
      <dgm:spPr/>
    </dgm:pt>
    <dgm:pt modelId="{9EB4E4BE-83CB-1344-BBB6-204EC273086F}" type="pres">
      <dgm:prSet presAssocID="{B5F762A7-CA73-E24F-8C8A-83BED812B611}" presName="aSpace2" presStyleCnt="0"/>
      <dgm:spPr/>
    </dgm:pt>
    <dgm:pt modelId="{C12D1CED-58BD-7B4C-88CF-BDC94F42DE5F}" type="pres">
      <dgm:prSet presAssocID="{5D92AF42-CCEF-A54B-80FD-AEF53107D49D}" presName="childNode" presStyleLbl="node1" presStyleIdx="2" presStyleCnt="8">
        <dgm:presLayoutVars>
          <dgm:bulletEnabled val="1"/>
        </dgm:presLayoutVars>
      </dgm:prSet>
      <dgm:spPr/>
    </dgm:pt>
    <dgm:pt modelId="{2BE227C2-D939-4A54-82AD-B6D0EB22C886}" type="pres">
      <dgm:prSet presAssocID="{5D92AF42-CCEF-A54B-80FD-AEF53107D49D}" presName="aSpace2" presStyleCnt="0"/>
      <dgm:spPr/>
    </dgm:pt>
    <dgm:pt modelId="{F6C3A0BD-9F73-424A-BF53-022DE2D5FE50}" type="pres">
      <dgm:prSet presAssocID="{357DB336-6585-41EB-8DDB-C14B890D1F5C}" presName="childNode" presStyleLbl="node1" presStyleIdx="3" presStyleCnt="8">
        <dgm:presLayoutVars>
          <dgm:bulletEnabled val="1"/>
        </dgm:presLayoutVars>
      </dgm:prSet>
      <dgm:spPr/>
    </dgm:pt>
    <dgm:pt modelId="{45E686C8-01AE-7142-A60E-D259AB855532}" type="pres">
      <dgm:prSet presAssocID="{0F79B6C1-6FC8-0E49-A571-B8A4C65F941F}" presName="aSpace" presStyleCnt="0"/>
      <dgm:spPr/>
    </dgm:pt>
    <dgm:pt modelId="{36BF6972-DAB1-42E4-8576-F8EFF16379CC}" type="pres">
      <dgm:prSet presAssocID="{DB006076-C4EE-FB43-B651-C19A4355D01D}" presName="compNode" presStyleCnt="0"/>
      <dgm:spPr/>
    </dgm:pt>
    <dgm:pt modelId="{21946D00-D9DE-42FE-8C8F-FCD7D9A7BA2A}" type="pres">
      <dgm:prSet presAssocID="{DB006076-C4EE-FB43-B651-C19A4355D01D}" presName="aNode" presStyleLbl="bgShp" presStyleIdx="1" presStyleCnt="3"/>
      <dgm:spPr/>
    </dgm:pt>
    <dgm:pt modelId="{DAF47AD8-C39F-42C4-B6DC-7E02A93C0B98}" type="pres">
      <dgm:prSet presAssocID="{DB006076-C4EE-FB43-B651-C19A4355D01D}" presName="textNode" presStyleLbl="bgShp" presStyleIdx="1" presStyleCnt="3"/>
      <dgm:spPr/>
    </dgm:pt>
    <dgm:pt modelId="{113BDF5E-07FC-4E3A-AD8E-402109295AB0}" type="pres">
      <dgm:prSet presAssocID="{DB006076-C4EE-FB43-B651-C19A4355D01D}" presName="compChildNode" presStyleCnt="0"/>
      <dgm:spPr/>
    </dgm:pt>
    <dgm:pt modelId="{BAE6E21F-F1DF-4DFB-8816-F2F4882D0537}" type="pres">
      <dgm:prSet presAssocID="{DB006076-C4EE-FB43-B651-C19A4355D01D}" presName="theInnerList" presStyleCnt="0"/>
      <dgm:spPr/>
    </dgm:pt>
    <dgm:pt modelId="{12D9F88B-B804-4A2C-8BA3-90AA17D96FE0}" type="pres">
      <dgm:prSet presAssocID="{AEB670EB-E9C6-4792-B32C-E5C336500FD5}" presName="childNode" presStyleLbl="node1" presStyleIdx="4" presStyleCnt="8">
        <dgm:presLayoutVars>
          <dgm:bulletEnabled val="1"/>
        </dgm:presLayoutVars>
      </dgm:prSet>
      <dgm:spPr/>
    </dgm:pt>
    <dgm:pt modelId="{A82F3B8C-EC04-4DDA-9493-8711290E1F6E}" type="pres">
      <dgm:prSet presAssocID="{AEB670EB-E9C6-4792-B32C-E5C336500FD5}" presName="aSpace2" presStyleCnt="0"/>
      <dgm:spPr/>
    </dgm:pt>
    <dgm:pt modelId="{D4B4B978-DB59-4E1C-A3DD-73309F1B5F60}" type="pres">
      <dgm:prSet presAssocID="{7789AF55-7036-4D56-A800-2D242C7F73BA}" presName="childNode" presStyleLbl="node1" presStyleIdx="5" presStyleCnt="8">
        <dgm:presLayoutVars>
          <dgm:bulletEnabled val="1"/>
        </dgm:presLayoutVars>
      </dgm:prSet>
      <dgm:spPr/>
    </dgm:pt>
    <dgm:pt modelId="{19071B66-F415-4F6B-91DC-E5D825A53B34}" type="pres">
      <dgm:prSet presAssocID="{7789AF55-7036-4D56-A800-2D242C7F73BA}" presName="aSpace2" presStyleCnt="0"/>
      <dgm:spPr/>
    </dgm:pt>
    <dgm:pt modelId="{28376B70-F0AD-4AB7-B686-C2B23BD8FF96}" type="pres">
      <dgm:prSet presAssocID="{E579A04B-2FE6-4FF0-85F0-C396C36EAB31}" presName="childNode" presStyleLbl="node1" presStyleIdx="6" presStyleCnt="8">
        <dgm:presLayoutVars>
          <dgm:bulletEnabled val="1"/>
        </dgm:presLayoutVars>
      </dgm:prSet>
      <dgm:spPr/>
    </dgm:pt>
    <dgm:pt modelId="{2B2D07B1-B15B-4DDF-9653-4C9D6CE70C52}" type="pres">
      <dgm:prSet presAssocID="{DB006076-C4EE-FB43-B651-C19A4355D01D}" presName="aSpace" presStyleCnt="0"/>
      <dgm:spPr/>
    </dgm:pt>
    <dgm:pt modelId="{0125A054-D005-436C-A897-08990E3FDE5B}" type="pres">
      <dgm:prSet presAssocID="{15158CD5-5036-7F4F-833E-D2F3F6E94817}" presName="compNode" presStyleCnt="0"/>
      <dgm:spPr/>
    </dgm:pt>
    <dgm:pt modelId="{859DB472-E0EB-4137-9C97-0FB26220B085}" type="pres">
      <dgm:prSet presAssocID="{15158CD5-5036-7F4F-833E-D2F3F6E94817}" presName="aNode" presStyleLbl="bgShp" presStyleIdx="2" presStyleCnt="3"/>
      <dgm:spPr/>
    </dgm:pt>
    <dgm:pt modelId="{FFF168A4-BFCA-4A5F-B0E3-E575E5CB6D70}" type="pres">
      <dgm:prSet presAssocID="{15158CD5-5036-7F4F-833E-D2F3F6E94817}" presName="textNode" presStyleLbl="bgShp" presStyleIdx="2" presStyleCnt="3"/>
      <dgm:spPr/>
    </dgm:pt>
    <dgm:pt modelId="{460DCCF9-3352-40C2-BC64-E58F694ED15C}" type="pres">
      <dgm:prSet presAssocID="{15158CD5-5036-7F4F-833E-D2F3F6E94817}" presName="compChildNode" presStyleCnt="0"/>
      <dgm:spPr/>
    </dgm:pt>
    <dgm:pt modelId="{A8226D9E-4BFC-4817-B18D-E8C3DF17B0D3}" type="pres">
      <dgm:prSet presAssocID="{15158CD5-5036-7F4F-833E-D2F3F6E94817}" presName="theInnerList" presStyleCnt="0"/>
      <dgm:spPr/>
    </dgm:pt>
    <dgm:pt modelId="{6EC4EA53-06F8-0949-8BC9-ADE8842FA5D5}" type="pres">
      <dgm:prSet presAssocID="{4E442D17-0831-F341-AB5B-D5D6F83154E7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0DCA4F47-EF86-E747-A548-CF0EEA4D73CA}" srcId="{0F79B6C1-6FC8-0E49-A571-B8A4C65F941F}" destId="{B5F762A7-CA73-E24F-8C8A-83BED812B611}" srcOrd="1" destOrd="0" parTransId="{E3FA84BD-0962-6D4C-831E-C0CA090A8B50}" sibTransId="{06D280A4-12C6-5946-B767-5F5D278F6701}"/>
    <dgm:cxn modelId="{C938C47C-7CF5-C847-A43B-0CE11F2F4261}" type="presOf" srcId="{5D92AF42-CCEF-A54B-80FD-AEF53107D49D}" destId="{C12D1CED-58BD-7B4C-88CF-BDC94F42DE5F}" srcOrd="0" destOrd="0" presId="urn:microsoft.com/office/officeart/2005/8/layout/lProcess2"/>
    <dgm:cxn modelId="{313C5EFD-2167-3840-84B4-3D69B53A7956}" type="presOf" srcId="{D7569426-2470-E543-B176-167358857A7E}" destId="{2F5CDB75-A159-2047-A59C-FFEAF060B73D}" srcOrd="0" destOrd="0" presId="urn:microsoft.com/office/officeart/2005/8/layout/lProcess2"/>
    <dgm:cxn modelId="{57D2448B-1178-F049-A2CC-1418B87479E8}" srcId="{0F79B6C1-6FC8-0E49-A571-B8A4C65F941F}" destId="{5D92AF42-CCEF-A54B-80FD-AEF53107D49D}" srcOrd="2" destOrd="0" parTransId="{7633A116-919D-1542-955C-9C91DBC4142A}" sibTransId="{509D02D2-B474-6642-B194-1D8568698474}"/>
    <dgm:cxn modelId="{2683D7A6-67E3-4CE6-9E67-FF0FDFAA28AA}" type="presOf" srcId="{DB006076-C4EE-FB43-B651-C19A4355D01D}" destId="{21946D00-D9DE-42FE-8C8F-FCD7D9A7BA2A}" srcOrd="0" destOrd="0" presId="urn:microsoft.com/office/officeart/2005/8/layout/lProcess2"/>
    <dgm:cxn modelId="{F314B935-2040-438B-9010-48361D4CBAE4}" srcId="{DB006076-C4EE-FB43-B651-C19A4355D01D}" destId="{AEB670EB-E9C6-4792-B32C-E5C336500FD5}" srcOrd="0" destOrd="0" parTransId="{716767EA-E06E-455A-A7E9-210270045B7C}" sibTransId="{5C2F27C3-E7B1-4954-9FB3-4B6EE26E126C}"/>
    <dgm:cxn modelId="{E3AC7574-FD6D-49FB-9B68-3575A8078E7A}" type="presOf" srcId="{AEB670EB-E9C6-4792-B32C-E5C336500FD5}" destId="{12D9F88B-B804-4A2C-8BA3-90AA17D96FE0}" srcOrd="0" destOrd="0" presId="urn:microsoft.com/office/officeart/2005/8/layout/lProcess2"/>
    <dgm:cxn modelId="{310815DE-546D-484A-8D46-3A69CA946A19}" type="presOf" srcId="{15158CD5-5036-7F4F-833E-D2F3F6E94817}" destId="{859DB472-E0EB-4137-9C97-0FB26220B085}" srcOrd="0" destOrd="0" presId="urn:microsoft.com/office/officeart/2005/8/layout/lProcess2"/>
    <dgm:cxn modelId="{704CA3C7-2065-1B45-A3CE-CD94F94C3928}" type="presOf" srcId="{B5F762A7-CA73-E24F-8C8A-83BED812B611}" destId="{025F1818-EE30-EF4C-8E2C-9B6EC72D5FDA}" srcOrd="0" destOrd="0" presId="urn:microsoft.com/office/officeart/2005/8/layout/lProcess2"/>
    <dgm:cxn modelId="{59F73B20-A287-45CB-92DA-06D65D6EC4D3}" type="presOf" srcId="{7789AF55-7036-4D56-A800-2D242C7F73BA}" destId="{D4B4B978-DB59-4E1C-A3DD-73309F1B5F60}" srcOrd="0" destOrd="0" presId="urn:microsoft.com/office/officeart/2005/8/layout/lProcess2"/>
    <dgm:cxn modelId="{F9727A5D-E5FA-4229-99E9-B25476832F17}" type="presOf" srcId="{357DB336-6585-41EB-8DDB-C14B890D1F5C}" destId="{F6C3A0BD-9F73-424A-BF53-022DE2D5FE50}" srcOrd="0" destOrd="0" presId="urn:microsoft.com/office/officeart/2005/8/layout/lProcess2"/>
    <dgm:cxn modelId="{D73204E9-DABD-4DF8-8391-1832797387A9}" type="presOf" srcId="{4E442D17-0831-F341-AB5B-D5D6F83154E7}" destId="{6EC4EA53-06F8-0949-8BC9-ADE8842FA5D5}" srcOrd="0" destOrd="0" presId="urn:microsoft.com/office/officeart/2005/8/layout/lProcess2"/>
    <dgm:cxn modelId="{643733B8-5DFA-D947-906F-B6B05B851D6E}" srcId="{D7569426-2470-E543-B176-167358857A7E}" destId="{DB006076-C4EE-FB43-B651-C19A4355D01D}" srcOrd="1" destOrd="0" parTransId="{FD7E9F50-57EB-404A-9A75-AE9B13F032F6}" sibTransId="{B8E9CA3C-2CFA-CA45-97BA-2328AB1EB4D3}"/>
    <dgm:cxn modelId="{07885882-8A79-4DFB-B26B-F74490DEB3EB}" srcId="{DB006076-C4EE-FB43-B651-C19A4355D01D}" destId="{7789AF55-7036-4D56-A800-2D242C7F73BA}" srcOrd="1" destOrd="0" parTransId="{886A9988-3E0A-4200-A6AD-922B3497B50D}" sibTransId="{D6CF8ED4-2E10-49C7-9871-F72B54D25712}"/>
    <dgm:cxn modelId="{470EE5A6-F6FE-FD48-874E-FC2000A968B9}" srcId="{D7569426-2470-E543-B176-167358857A7E}" destId="{15158CD5-5036-7F4F-833E-D2F3F6E94817}" srcOrd="2" destOrd="0" parTransId="{DF65AE08-D937-6E44-949D-1BC6C2A3FE0E}" sibTransId="{F7A592D9-9165-284C-A051-50F2DE5015CF}"/>
    <dgm:cxn modelId="{29E89F4E-B98A-491B-9FAB-FE5524C896BD}" type="presOf" srcId="{E579A04B-2FE6-4FF0-85F0-C396C36EAB31}" destId="{28376B70-F0AD-4AB7-B686-C2B23BD8FF96}" srcOrd="0" destOrd="0" presId="urn:microsoft.com/office/officeart/2005/8/layout/lProcess2"/>
    <dgm:cxn modelId="{70700FA9-BEFB-9E4D-9FAC-F3E4BC6ECF4B}" srcId="{15158CD5-5036-7F4F-833E-D2F3F6E94817}" destId="{4E442D17-0831-F341-AB5B-D5D6F83154E7}" srcOrd="0" destOrd="0" parTransId="{929366D5-F25D-A649-9186-A5A8168BE968}" sibTransId="{E204CE1D-4681-CE4C-8863-1C7D8C6A70CB}"/>
    <dgm:cxn modelId="{03C8213E-1440-4A95-B1A4-BE99B0B5FB7C}" type="presOf" srcId="{DB006076-C4EE-FB43-B651-C19A4355D01D}" destId="{DAF47AD8-C39F-42C4-B6DC-7E02A93C0B98}" srcOrd="1" destOrd="0" presId="urn:microsoft.com/office/officeart/2005/8/layout/lProcess2"/>
    <dgm:cxn modelId="{C19F1033-1C86-AB4E-89A2-2C2E1E3D8FBA}" type="presOf" srcId="{0F79B6C1-6FC8-0E49-A571-B8A4C65F941F}" destId="{E7B81BAE-61D5-BE40-A90F-A67B5E60B38D}" srcOrd="1" destOrd="0" presId="urn:microsoft.com/office/officeart/2005/8/layout/lProcess2"/>
    <dgm:cxn modelId="{BEA30033-8407-3C47-AB0E-AE2CAE2CA3F9}" srcId="{D7569426-2470-E543-B176-167358857A7E}" destId="{0F79B6C1-6FC8-0E49-A571-B8A4C65F941F}" srcOrd="0" destOrd="0" parTransId="{CBB58016-F00B-E041-9ABA-C1CD9A7B9120}" sibTransId="{5BE79BAF-5C6B-514B-8A9E-ED4AB1676ECF}"/>
    <dgm:cxn modelId="{6C233F44-17B8-B843-BA85-346EE44F8EEA}" type="presOf" srcId="{0F79B6C1-6FC8-0E49-A571-B8A4C65F941F}" destId="{91C72D2C-2F9D-9F40-A5F8-1992A8D4D65A}" srcOrd="0" destOrd="0" presId="urn:microsoft.com/office/officeart/2005/8/layout/lProcess2"/>
    <dgm:cxn modelId="{CCF542CA-66B4-4B98-A225-9619EF1E6B89}" srcId="{DB006076-C4EE-FB43-B651-C19A4355D01D}" destId="{E579A04B-2FE6-4FF0-85F0-C396C36EAB31}" srcOrd="2" destOrd="0" parTransId="{92F13800-BC6C-4291-AADA-934463F3D295}" sibTransId="{020B4B67-9FB2-4238-A85D-0C4EF8C14FBB}"/>
    <dgm:cxn modelId="{84C633C6-8275-5241-B819-6CF4BEE95246}" srcId="{0F79B6C1-6FC8-0E49-A571-B8A4C65F941F}" destId="{E75835CB-F0A8-524F-811C-BE6D0347BD95}" srcOrd="0" destOrd="0" parTransId="{9BF83AA9-6CFA-F340-9D93-F4975B84C982}" sibTransId="{1C15B4A9-E1C8-6E43-A550-CF2EBA01724D}"/>
    <dgm:cxn modelId="{8BD1E72D-E20C-F347-90AB-22BF055D31F6}" type="presOf" srcId="{E75835CB-F0A8-524F-811C-BE6D0347BD95}" destId="{6011F80E-D04F-BD40-8DC8-C329610B98AC}" srcOrd="0" destOrd="0" presId="urn:microsoft.com/office/officeart/2005/8/layout/lProcess2"/>
    <dgm:cxn modelId="{6CC931B5-7436-42CB-A2F1-9932CF26A3A2}" srcId="{0F79B6C1-6FC8-0E49-A571-B8A4C65F941F}" destId="{357DB336-6585-41EB-8DDB-C14B890D1F5C}" srcOrd="3" destOrd="0" parTransId="{6BB87B3C-859F-4153-8B39-955D8DF085B9}" sibTransId="{3E2AE505-677E-49F9-8A67-D2D699760BAD}"/>
    <dgm:cxn modelId="{4F6CA3E1-318D-4602-B36D-3B36D461EA8A}" type="presOf" srcId="{15158CD5-5036-7F4F-833E-D2F3F6E94817}" destId="{FFF168A4-BFCA-4A5F-B0E3-E575E5CB6D70}" srcOrd="1" destOrd="0" presId="urn:microsoft.com/office/officeart/2005/8/layout/lProcess2"/>
    <dgm:cxn modelId="{63233EF4-0EA0-464E-A65E-6F4F025701E6}" type="presParOf" srcId="{2F5CDB75-A159-2047-A59C-FFEAF060B73D}" destId="{40BFA76C-B610-B244-87DF-6592AB1CB3E8}" srcOrd="0" destOrd="0" presId="urn:microsoft.com/office/officeart/2005/8/layout/lProcess2"/>
    <dgm:cxn modelId="{1A2B8182-7CF9-4E41-A30E-E12110D73A61}" type="presParOf" srcId="{40BFA76C-B610-B244-87DF-6592AB1CB3E8}" destId="{91C72D2C-2F9D-9F40-A5F8-1992A8D4D65A}" srcOrd="0" destOrd="0" presId="urn:microsoft.com/office/officeart/2005/8/layout/lProcess2"/>
    <dgm:cxn modelId="{D79F9042-C5F7-6B4D-B561-7AFBF42B4D36}" type="presParOf" srcId="{40BFA76C-B610-B244-87DF-6592AB1CB3E8}" destId="{E7B81BAE-61D5-BE40-A90F-A67B5E60B38D}" srcOrd="1" destOrd="0" presId="urn:microsoft.com/office/officeart/2005/8/layout/lProcess2"/>
    <dgm:cxn modelId="{48B0535F-F019-584D-B7C5-DC1FF5CEE1AC}" type="presParOf" srcId="{40BFA76C-B610-B244-87DF-6592AB1CB3E8}" destId="{81A07FC6-C8E8-D945-A573-2A2968A9CBE8}" srcOrd="2" destOrd="0" presId="urn:microsoft.com/office/officeart/2005/8/layout/lProcess2"/>
    <dgm:cxn modelId="{D09A35CF-D98A-D544-84F2-99D018DCCC1E}" type="presParOf" srcId="{81A07FC6-C8E8-D945-A573-2A2968A9CBE8}" destId="{9291237F-37C7-824E-B2F2-061E9C28FA19}" srcOrd="0" destOrd="0" presId="urn:microsoft.com/office/officeart/2005/8/layout/lProcess2"/>
    <dgm:cxn modelId="{AE5DB63F-12CB-844C-96C3-3C2D41E977CF}" type="presParOf" srcId="{9291237F-37C7-824E-B2F2-061E9C28FA19}" destId="{6011F80E-D04F-BD40-8DC8-C329610B98AC}" srcOrd="0" destOrd="0" presId="urn:microsoft.com/office/officeart/2005/8/layout/lProcess2"/>
    <dgm:cxn modelId="{A7E19FEA-EE83-2144-927B-67AA3F2A5472}" type="presParOf" srcId="{9291237F-37C7-824E-B2F2-061E9C28FA19}" destId="{BB367757-7A0D-9543-83BB-5E31F4C4B8A7}" srcOrd="1" destOrd="0" presId="urn:microsoft.com/office/officeart/2005/8/layout/lProcess2"/>
    <dgm:cxn modelId="{E3B8FCF7-A328-9A44-B092-C7DED51003C2}" type="presParOf" srcId="{9291237F-37C7-824E-B2F2-061E9C28FA19}" destId="{025F1818-EE30-EF4C-8E2C-9B6EC72D5FDA}" srcOrd="2" destOrd="0" presId="urn:microsoft.com/office/officeart/2005/8/layout/lProcess2"/>
    <dgm:cxn modelId="{51B0EACB-D04C-9D40-8404-FBA6D8173FF4}" type="presParOf" srcId="{9291237F-37C7-824E-B2F2-061E9C28FA19}" destId="{9EB4E4BE-83CB-1344-BBB6-204EC273086F}" srcOrd="3" destOrd="0" presId="urn:microsoft.com/office/officeart/2005/8/layout/lProcess2"/>
    <dgm:cxn modelId="{490C16E0-A572-BD46-9BDD-D358844A69B7}" type="presParOf" srcId="{9291237F-37C7-824E-B2F2-061E9C28FA19}" destId="{C12D1CED-58BD-7B4C-88CF-BDC94F42DE5F}" srcOrd="4" destOrd="0" presId="urn:microsoft.com/office/officeart/2005/8/layout/lProcess2"/>
    <dgm:cxn modelId="{854C7802-5B45-4E19-8AE2-0DD154C3B9E7}" type="presParOf" srcId="{9291237F-37C7-824E-B2F2-061E9C28FA19}" destId="{2BE227C2-D939-4A54-82AD-B6D0EB22C886}" srcOrd="5" destOrd="0" presId="urn:microsoft.com/office/officeart/2005/8/layout/lProcess2"/>
    <dgm:cxn modelId="{2C620890-A2C1-4F57-92AA-A8E37DA1D555}" type="presParOf" srcId="{9291237F-37C7-824E-B2F2-061E9C28FA19}" destId="{F6C3A0BD-9F73-424A-BF53-022DE2D5FE50}" srcOrd="6" destOrd="0" presId="urn:microsoft.com/office/officeart/2005/8/layout/lProcess2"/>
    <dgm:cxn modelId="{97281A7D-D472-D046-823B-1768807BDABC}" type="presParOf" srcId="{2F5CDB75-A159-2047-A59C-FFEAF060B73D}" destId="{45E686C8-01AE-7142-A60E-D259AB855532}" srcOrd="1" destOrd="0" presId="urn:microsoft.com/office/officeart/2005/8/layout/lProcess2"/>
    <dgm:cxn modelId="{D7F55DD6-ECE6-4D6B-A2D4-028F12070431}" type="presParOf" srcId="{2F5CDB75-A159-2047-A59C-FFEAF060B73D}" destId="{36BF6972-DAB1-42E4-8576-F8EFF16379CC}" srcOrd="2" destOrd="0" presId="urn:microsoft.com/office/officeart/2005/8/layout/lProcess2"/>
    <dgm:cxn modelId="{DFB65B7A-029B-40EE-A51D-7A28D77C4ACD}" type="presParOf" srcId="{36BF6972-DAB1-42E4-8576-F8EFF16379CC}" destId="{21946D00-D9DE-42FE-8C8F-FCD7D9A7BA2A}" srcOrd="0" destOrd="0" presId="urn:microsoft.com/office/officeart/2005/8/layout/lProcess2"/>
    <dgm:cxn modelId="{79D5050B-12F2-4D25-BB36-11482BA19271}" type="presParOf" srcId="{36BF6972-DAB1-42E4-8576-F8EFF16379CC}" destId="{DAF47AD8-C39F-42C4-B6DC-7E02A93C0B98}" srcOrd="1" destOrd="0" presId="urn:microsoft.com/office/officeart/2005/8/layout/lProcess2"/>
    <dgm:cxn modelId="{5A64DB7B-80ED-46D2-B9C0-524C5ACCC69C}" type="presParOf" srcId="{36BF6972-DAB1-42E4-8576-F8EFF16379CC}" destId="{113BDF5E-07FC-4E3A-AD8E-402109295AB0}" srcOrd="2" destOrd="0" presId="urn:microsoft.com/office/officeart/2005/8/layout/lProcess2"/>
    <dgm:cxn modelId="{88CFF0F9-FBAA-4F34-BCEA-FA1E8FB6D155}" type="presParOf" srcId="{113BDF5E-07FC-4E3A-AD8E-402109295AB0}" destId="{BAE6E21F-F1DF-4DFB-8816-F2F4882D0537}" srcOrd="0" destOrd="0" presId="urn:microsoft.com/office/officeart/2005/8/layout/lProcess2"/>
    <dgm:cxn modelId="{5F5EC242-486B-4D37-AB81-D47ECF07601D}" type="presParOf" srcId="{BAE6E21F-F1DF-4DFB-8816-F2F4882D0537}" destId="{12D9F88B-B804-4A2C-8BA3-90AA17D96FE0}" srcOrd="0" destOrd="0" presId="urn:microsoft.com/office/officeart/2005/8/layout/lProcess2"/>
    <dgm:cxn modelId="{914592D5-D5ED-44F8-98F8-A9072EE8D9ED}" type="presParOf" srcId="{BAE6E21F-F1DF-4DFB-8816-F2F4882D0537}" destId="{A82F3B8C-EC04-4DDA-9493-8711290E1F6E}" srcOrd="1" destOrd="0" presId="urn:microsoft.com/office/officeart/2005/8/layout/lProcess2"/>
    <dgm:cxn modelId="{8541C12A-2397-4260-8498-8DEF63F1EB8C}" type="presParOf" srcId="{BAE6E21F-F1DF-4DFB-8816-F2F4882D0537}" destId="{D4B4B978-DB59-4E1C-A3DD-73309F1B5F60}" srcOrd="2" destOrd="0" presId="urn:microsoft.com/office/officeart/2005/8/layout/lProcess2"/>
    <dgm:cxn modelId="{0452FFA4-C489-4DAA-B0A7-79F086CFAD85}" type="presParOf" srcId="{BAE6E21F-F1DF-4DFB-8816-F2F4882D0537}" destId="{19071B66-F415-4F6B-91DC-E5D825A53B34}" srcOrd="3" destOrd="0" presId="urn:microsoft.com/office/officeart/2005/8/layout/lProcess2"/>
    <dgm:cxn modelId="{E8EE9EB0-D64A-407C-AB11-5D41C3FA1BAB}" type="presParOf" srcId="{BAE6E21F-F1DF-4DFB-8816-F2F4882D0537}" destId="{28376B70-F0AD-4AB7-B686-C2B23BD8FF96}" srcOrd="4" destOrd="0" presId="urn:microsoft.com/office/officeart/2005/8/layout/lProcess2"/>
    <dgm:cxn modelId="{8810EAAD-C4CE-44A7-9249-754030683DA4}" type="presParOf" srcId="{2F5CDB75-A159-2047-A59C-FFEAF060B73D}" destId="{2B2D07B1-B15B-4DDF-9653-4C9D6CE70C52}" srcOrd="3" destOrd="0" presId="urn:microsoft.com/office/officeart/2005/8/layout/lProcess2"/>
    <dgm:cxn modelId="{8C915F69-7D49-4DAD-AEF1-CE299F9A40B2}" type="presParOf" srcId="{2F5CDB75-A159-2047-A59C-FFEAF060B73D}" destId="{0125A054-D005-436C-A897-08990E3FDE5B}" srcOrd="4" destOrd="0" presId="urn:microsoft.com/office/officeart/2005/8/layout/lProcess2"/>
    <dgm:cxn modelId="{A5D0096B-47A4-47E3-9257-7FBF9CC626A8}" type="presParOf" srcId="{0125A054-D005-436C-A897-08990E3FDE5B}" destId="{859DB472-E0EB-4137-9C97-0FB26220B085}" srcOrd="0" destOrd="0" presId="urn:microsoft.com/office/officeart/2005/8/layout/lProcess2"/>
    <dgm:cxn modelId="{D725E5FC-6754-48D1-8559-EF1FF7655EA6}" type="presParOf" srcId="{0125A054-D005-436C-A897-08990E3FDE5B}" destId="{FFF168A4-BFCA-4A5F-B0E3-E575E5CB6D70}" srcOrd="1" destOrd="0" presId="urn:microsoft.com/office/officeart/2005/8/layout/lProcess2"/>
    <dgm:cxn modelId="{74B4F0E9-DEF7-4272-9258-2D565B6F3B43}" type="presParOf" srcId="{0125A054-D005-436C-A897-08990E3FDE5B}" destId="{460DCCF9-3352-40C2-BC64-E58F694ED15C}" srcOrd="2" destOrd="0" presId="urn:microsoft.com/office/officeart/2005/8/layout/lProcess2"/>
    <dgm:cxn modelId="{427EC9AD-7F28-4A75-9B0D-A42FA24415BE}" type="presParOf" srcId="{460DCCF9-3352-40C2-BC64-E58F694ED15C}" destId="{A8226D9E-4BFC-4817-B18D-E8C3DF17B0D3}" srcOrd="0" destOrd="0" presId="urn:microsoft.com/office/officeart/2005/8/layout/lProcess2"/>
    <dgm:cxn modelId="{5BB76B07-7F57-4741-92BB-C9AEB3452609}" type="presParOf" srcId="{A8226D9E-4BFC-4817-B18D-E8C3DF17B0D3}" destId="{6EC4EA53-06F8-0949-8BC9-ADE8842FA5D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72D2C-2F9D-9F40-A5F8-1992A8D4D65A}">
      <dsp:nvSpPr>
        <dsp:cNvPr id="0" name=""/>
        <dsp:cNvSpPr/>
      </dsp:nvSpPr>
      <dsp:spPr>
        <a:xfrm>
          <a:off x="0" y="0"/>
          <a:ext cx="1934765" cy="37444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rPr>
            <a:t>Enclosures Finder Web App</a:t>
          </a:r>
          <a:endParaRPr lang="en-US" sz="1800" b="1" kern="1200" dirty="0">
            <a:latin typeface="Proxima Nova" charset="0"/>
            <a:ea typeface="Proxima Nova" charset="0"/>
            <a:cs typeface="Proxima Nova" charset="0"/>
          </a:endParaRPr>
        </a:p>
      </dsp:txBody>
      <dsp:txXfrm>
        <a:off x="0" y="0"/>
        <a:ext cx="1934765" cy="1123324"/>
      </dsp:txXfrm>
    </dsp:sp>
    <dsp:sp modelId="{6011F80E-D04F-BD40-8DC8-C329610B98AC}">
      <dsp:nvSpPr>
        <dsp:cNvPr id="0" name=""/>
        <dsp:cNvSpPr/>
      </dsp:nvSpPr>
      <dsp:spPr>
        <a:xfrm>
          <a:off x="194220" y="1123415"/>
          <a:ext cx="1547812" cy="54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Proxima Nova" charset="0"/>
              <a:ea typeface="Proxima Nova" charset="0"/>
              <a:cs typeface="Proxima Nova" charset="0"/>
            </a:rPr>
            <a:t>List Enclosures</a:t>
          </a:r>
        </a:p>
      </dsp:txBody>
      <dsp:txXfrm>
        <a:off x="210197" y="1139392"/>
        <a:ext cx="1515858" cy="513527"/>
      </dsp:txXfrm>
    </dsp:sp>
    <dsp:sp modelId="{025F1818-EE30-EF4C-8E2C-9B6EC72D5FDA}">
      <dsp:nvSpPr>
        <dsp:cNvPr id="0" name=""/>
        <dsp:cNvSpPr/>
      </dsp:nvSpPr>
      <dsp:spPr>
        <a:xfrm>
          <a:off x="194220" y="1752817"/>
          <a:ext cx="1547812" cy="54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Proxima Nova" charset="0"/>
              <a:ea typeface="Proxima Nova" charset="0"/>
              <a:cs typeface="Proxima Nova" charset="0"/>
            </a:rPr>
            <a:t>Find Enclosure</a:t>
          </a:r>
        </a:p>
      </dsp:txBody>
      <dsp:txXfrm>
        <a:off x="210197" y="1768794"/>
        <a:ext cx="1515858" cy="513527"/>
      </dsp:txXfrm>
    </dsp:sp>
    <dsp:sp modelId="{C12D1CED-58BD-7B4C-88CF-BDC94F42DE5F}">
      <dsp:nvSpPr>
        <dsp:cNvPr id="0" name=""/>
        <dsp:cNvSpPr/>
      </dsp:nvSpPr>
      <dsp:spPr>
        <a:xfrm>
          <a:off x="194220" y="2382219"/>
          <a:ext cx="1547812" cy="54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Proxima Nova" charset="0"/>
              <a:ea typeface="Proxima Nova" charset="0"/>
              <a:cs typeface="Proxima Nova" charset="0"/>
            </a:rPr>
            <a:t>Filter Enclosures</a:t>
          </a:r>
        </a:p>
      </dsp:txBody>
      <dsp:txXfrm>
        <a:off x="210197" y="2398196"/>
        <a:ext cx="1515858" cy="513527"/>
      </dsp:txXfrm>
    </dsp:sp>
    <dsp:sp modelId="{F6C3A0BD-9F73-424A-BF53-022DE2D5FE50}">
      <dsp:nvSpPr>
        <dsp:cNvPr id="0" name=""/>
        <dsp:cNvSpPr/>
      </dsp:nvSpPr>
      <dsp:spPr>
        <a:xfrm>
          <a:off x="194220" y="3011621"/>
          <a:ext cx="1547812" cy="54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Proxima Nova" charset="0"/>
              <a:ea typeface="Proxima Nova" charset="0"/>
              <a:cs typeface="Proxima Nova" charset="0"/>
            </a:rPr>
            <a:t>Detail of enclosure</a:t>
          </a:r>
        </a:p>
      </dsp:txBody>
      <dsp:txXfrm>
        <a:off x="210197" y="3027598"/>
        <a:ext cx="1515858" cy="513527"/>
      </dsp:txXfrm>
    </dsp:sp>
    <dsp:sp modelId="{21946D00-D9DE-42FE-8C8F-FCD7D9A7BA2A}">
      <dsp:nvSpPr>
        <dsp:cNvPr id="0" name=""/>
        <dsp:cNvSpPr/>
      </dsp:nvSpPr>
      <dsp:spPr>
        <a:xfrm>
          <a:off x="2080617" y="0"/>
          <a:ext cx="1934765" cy="37444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rPr>
            <a:t>Enclosures repository feeder program</a:t>
          </a:r>
          <a:endParaRPr lang="en-US" sz="1800" b="0" kern="1200" dirty="0">
            <a:latin typeface="Proxima Nova" charset="0"/>
            <a:ea typeface="Proxima Nova" charset="0"/>
            <a:cs typeface="Proxima Nova" charset="0"/>
          </a:endParaRPr>
        </a:p>
      </dsp:txBody>
      <dsp:txXfrm>
        <a:off x="2080617" y="0"/>
        <a:ext cx="1934765" cy="1123324"/>
      </dsp:txXfrm>
    </dsp:sp>
    <dsp:sp modelId="{12D9F88B-B804-4A2C-8BA3-90AA17D96FE0}">
      <dsp:nvSpPr>
        <dsp:cNvPr id="0" name=""/>
        <dsp:cNvSpPr/>
      </dsp:nvSpPr>
      <dsp:spPr>
        <a:xfrm>
          <a:off x="2274093" y="1123644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Proxima Nova" charset="0"/>
              <a:ea typeface="Proxima Nova" charset="0"/>
              <a:cs typeface="Proxima Nova" charset="0"/>
            </a:rPr>
            <a:t>Data reader from Excel</a:t>
          </a:r>
        </a:p>
      </dsp:txBody>
      <dsp:txXfrm>
        <a:off x="2295639" y="1145190"/>
        <a:ext cx="1504720" cy="692535"/>
      </dsp:txXfrm>
    </dsp:sp>
    <dsp:sp modelId="{D4B4B978-DB59-4E1C-A3DD-73309F1B5F60}">
      <dsp:nvSpPr>
        <dsp:cNvPr id="0" name=""/>
        <dsp:cNvSpPr/>
      </dsp:nvSpPr>
      <dsp:spPr>
        <a:xfrm>
          <a:off x="2274093" y="1972445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Proxima Nova" charset="0"/>
              <a:ea typeface="Proxima Nova" charset="0"/>
              <a:cs typeface="Proxima Nova" charset="0"/>
            </a:rPr>
            <a:t>Data reader from directories</a:t>
          </a:r>
        </a:p>
      </dsp:txBody>
      <dsp:txXfrm>
        <a:off x="2295639" y="1993991"/>
        <a:ext cx="1504720" cy="692535"/>
      </dsp:txXfrm>
    </dsp:sp>
    <dsp:sp modelId="{28376B70-F0AD-4AB7-B686-C2B23BD8FF96}">
      <dsp:nvSpPr>
        <dsp:cNvPr id="0" name=""/>
        <dsp:cNvSpPr/>
      </dsp:nvSpPr>
      <dsp:spPr>
        <a:xfrm>
          <a:off x="2274093" y="2821246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Proxima Nova" charset="0"/>
              <a:ea typeface="Proxima Nova" charset="0"/>
              <a:cs typeface="Proxima Nova" charset="0"/>
            </a:rPr>
            <a:t>Repository seeds from data readers</a:t>
          </a:r>
        </a:p>
      </dsp:txBody>
      <dsp:txXfrm>
        <a:off x="2295639" y="2842792"/>
        <a:ext cx="1504720" cy="692535"/>
      </dsp:txXfrm>
    </dsp:sp>
    <dsp:sp modelId="{859DB472-E0EB-4137-9C97-0FB26220B085}">
      <dsp:nvSpPr>
        <dsp:cNvPr id="0" name=""/>
        <dsp:cNvSpPr/>
      </dsp:nvSpPr>
      <dsp:spPr>
        <a:xfrm>
          <a:off x="4160490" y="0"/>
          <a:ext cx="1934765" cy="37444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rPr>
            <a:t>Enclosures and part numbers integration service</a:t>
          </a:r>
          <a:endParaRPr lang="en-US" sz="1800" b="1" kern="1200" dirty="0">
            <a:latin typeface="Proxima Nova" charset="0"/>
            <a:ea typeface="Proxima Nova" charset="0"/>
            <a:cs typeface="Proxima Nova" charset="0"/>
          </a:endParaRPr>
        </a:p>
      </dsp:txBody>
      <dsp:txXfrm>
        <a:off x="4160490" y="0"/>
        <a:ext cx="1934765" cy="1123324"/>
      </dsp:txXfrm>
    </dsp:sp>
    <dsp:sp modelId="{6EC4EA53-06F8-0949-8BC9-ADE8842FA5D5}">
      <dsp:nvSpPr>
        <dsp:cNvPr id="0" name=""/>
        <dsp:cNvSpPr/>
      </dsp:nvSpPr>
      <dsp:spPr>
        <a:xfrm>
          <a:off x="4353966" y="1123324"/>
          <a:ext cx="1547812" cy="24338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Proxima Nova" charset="0"/>
              <a:ea typeface="Proxima Nova" charset="0"/>
              <a:cs typeface="Proxima Nova" charset="0"/>
            </a:rPr>
            <a:t>Map enclosure with part number</a:t>
          </a:r>
        </a:p>
      </dsp:txBody>
      <dsp:txXfrm>
        <a:off x="4399300" y="1168658"/>
        <a:ext cx="1457144" cy="2343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88260-A97E-4A0F-9CFB-70FB264335D6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041EA-93C8-4BE1-83E1-152FBFC1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62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CBD95-E902-A149-AE90-305C920D7D58}" type="datetimeFigureOut">
              <a:rPr lang="en-US" smtClean="0"/>
              <a:t>10/31/2016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35E59-F76E-6549-800E-B4BBDD4E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5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37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423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189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877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12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167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106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78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881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56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04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5975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993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437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625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28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4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17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767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10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985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83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2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TextBox 1"/>
          <p:cNvSpPr txBox="1"/>
          <p:nvPr userDrawn="1"/>
        </p:nvSpPr>
        <p:spPr>
          <a:xfrm>
            <a:off x="8839722" y="4924131"/>
            <a:ext cx="323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7BBACD-B0FC-4471-A960-B9752D181795}" type="slidenum">
              <a:rPr lang="en-IN" sz="900" smtClean="0">
                <a:latin typeface="Proxima Nova Regular"/>
              </a:rPr>
              <a:t>‹#›</a:t>
            </a:fld>
            <a:endParaRPr lang="en-IN" sz="900" dirty="0"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906406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8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Montserrat" panose="02000505000000020004" pitchFamily="2" charset="0"/>
          <a:ea typeface="Montserrat" panose="02000505000000020004" pitchFamily="2" charset="0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Proxima Nova Regular"/>
          <a:ea typeface="Proxima Nova Regular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techcorp.com/search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lsberg.co.uk/product-find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lsberg.co.uk/product-find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budind.com/product-selector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8" y="3053528"/>
            <a:ext cx="6660224" cy="74235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lnSpc>
                <a:spcPct val="110000"/>
              </a:lnSpc>
              <a:spcAft>
                <a:spcPts val="600"/>
              </a:spcAft>
            </a:pPr>
            <a:r>
              <a:rPr lang="en-US" sz="2000" b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Proposal to build Enclosures Finder Solution for </a:t>
            </a:r>
            <a:r>
              <a:rPr lang="en-US" sz="2000" b="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Altech</a:t>
            </a:r>
            <a:r>
              <a:rPr lang="en-US" sz="2000" b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" sz="2000" b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5" y="4094951"/>
            <a:ext cx="282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roxima Nova Regular"/>
                <a:cs typeface="Proxima Nova Regular"/>
              </a:rPr>
              <a:t>By </a:t>
            </a:r>
            <a:r>
              <a:rPr lang="en-US" sz="1200" dirty="0" err="1">
                <a:solidFill>
                  <a:schemeClr val="bg1"/>
                </a:solidFill>
                <a:latin typeface="Proxima Nova Regular"/>
                <a:cs typeface="Proxima Nova Regular"/>
              </a:rPr>
              <a:t>Elmehdi</a:t>
            </a:r>
            <a:r>
              <a:rPr lang="en-US" sz="1200" dirty="0">
                <a:solidFill>
                  <a:schemeClr val="bg1"/>
                </a:solidFill>
                <a:latin typeface="Proxima Nova Regular"/>
                <a:cs typeface="Proxima Nova Regular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roxima Nova Regular"/>
                <a:cs typeface="Proxima Nova Regular"/>
              </a:rPr>
              <a:t>AitBrahim</a:t>
            </a:r>
            <a:endParaRPr lang="en-US" sz="1200" dirty="0">
              <a:solidFill>
                <a:schemeClr val="bg1"/>
              </a:solidFill>
              <a:latin typeface="Proxima Nova Regular"/>
              <a:cs typeface="Proxima Nova Regular"/>
            </a:endParaRPr>
          </a:p>
          <a:p>
            <a:r>
              <a:rPr lang="en-US" sz="1200" dirty="0">
                <a:solidFill>
                  <a:schemeClr val="bg1"/>
                </a:solidFill>
                <a:latin typeface="Proxima Nova Regular"/>
                <a:cs typeface="Proxima Nova Regular"/>
              </a:rPr>
              <a:t>Software Developer / Owner of Code Gate October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35" y="-245092"/>
            <a:ext cx="6260605" cy="36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99076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</a:t>
            </a:r>
            <a:r>
              <a:rPr lang="en-US" sz="3200" dirty="0">
                <a:latin typeface="Proxima Nova" charset="0"/>
                <a:ea typeface="Proxima Nova" charset="0"/>
                <a:cs typeface="Proxima Nova" charset="0"/>
                <a:sym typeface="Proxima Nova"/>
              </a:rPr>
              <a:t>Enclosures repository feeder program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04032"/>
              </p:ext>
            </p:extLst>
          </p:nvPr>
        </p:nvGraphicFramePr>
        <p:xfrm>
          <a:off x="171450" y="1006080"/>
          <a:ext cx="8712967" cy="3443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lvl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Data reader from Excel</a:t>
                      </a:r>
                      <a:endParaRPr lang="en-US" sz="11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Read data from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Proxima Nova"/>
                          <a:rtl val="0"/>
                        </a:rPr>
                        <a:t>“AltechEnclosureFinder.xlsx”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Proxima Nova"/>
                          <a:rtl val="0"/>
                        </a:rPr>
                        <a:t>“AltechEnclosureFinder.xlsx” has the following columns in this order:</a:t>
                      </a:r>
                    </a:p>
                    <a:p>
                      <a:pPr marL="228600" indent="-228600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Length (in)                                                     10. Outdoor Use</a:t>
                      </a:r>
                    </a:p>
                    <a:p>
                      <a:pPr marL="228600" indent="-228600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Width (in)                                                      11. UL approval</a:t>
                      </a:r>
                    </a:p>
                    <a:p>
                      <a:pPr marL="228600" indent="-228600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Depth (in)                                                      12. NEMA 4X</a:t>
                      </a:r>
                    </a:p>
                    <a:p>
                      <a:pPr marL="228600" indent="-228600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Length (mm)                                                 13. Type</a:t>
                      </a:r>
                    </a:p>
                    <a:p>
                      <a:pPr marL="228600" indent="-228600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Width (mm)                                                  14. Part Number	</a:t>
                      </a:r>
                    </a:p>
                    <a:p>
                      <a:pPr marL="228600" indent="-228600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Depth (mm)                                                  15. Description	</a:t>
                      </a:r>
                    </a:p>
                    <a:p>
                      <a:pPr marL="228600" indent="-228600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Material                                                         16. Image	</a:t>
                      </a:r>
                    </a:p>
                    <a:p>
                      <a:pPr marL="228600" indent="-228600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IP Protection                                                 17. PDF Link	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Drawing	                                                   18. Model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lvl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Data reader from directories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indent="-17462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Read image, PDF, drawing, model files provided in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Proxima Nova"/>
                          <a:rtl val="0"/>
                        </a:rPr>
                        <a:t>“AltechEnclosureFinder.xlsx” directly from their</a:t>
                      </a:r>
                      <a:r>
                        <a:rPr lang="en-US" sz="1100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Proxima Nova"/>
                          <a:rtl val="0"/>
                        </a:rPr>
                        <a:t> directories' location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Proxima Nova"/>
                          <a:rtl val="0"/>
                        </a:rPr>
                        <a:t>.</a:t>
                      </a:r>
                      <a:endParaRPr lang="en-US" sz="1100" baseline="0" dirty="0">
                        <a:latin typeface="Proxima Nova" charset="0"/>
                        <a:ea typeface="Proxima Nova" charset="0"/>
                        <a:cs typeface="Proxima Nov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02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lvl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Repository seeds from data readers</a:t>
                      </a:r>
                      <a:endParaRPr lang="en-US" sz="11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indent="-17462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Seeds the read data into the Enclosure’s repository for the first time of use.</a:t>
                      </a:r>
                    </a:p>
                    <a:p>
                      <a:pPr marL="174625" marR="0" indent="-17462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After the seed, a smart synchronization occurs to write the delta from the modified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Proxima Nova"/>
                          <a:rtl val="0"/>
                        </a:rPr>
                        <a:t>“AltechEnclosureFinder.xlsx”</a:t>
                      </a: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 into the repository.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96807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0218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97375"/>
            <a:ext cx="9143999" cy="10940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</a:t>
            </a:r>
            <a:r>
              <a:rPr lang="en-US" sz="3200" dirty="0">
                <a:latin typeface="Proxima Nova" charset="0"/>
                <a:ea typeface="Proxima Nova" charset="0"/>
                <a:cs typeface="Proxima Nova" charset="0"/>
                <a:sym typeface="Proxima Nova"/>
              </a:rPr>
              <a:t>Enclosures and part numbers integration service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16943"/>
              </p:ext>
            </p:extLst>
          </p:nvPr>
        </p:nvGraphicFramePr>
        <p:xfrm>
          <a:off x="171450" y="2067694"/>
          <a:ext cx="8712967" cy="876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lvl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Map enclosure with part number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Fetch the enclosure’s stock based on its part number.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1" i="0" u="none" strike="noStrike" cap="none" baseline="0" dirty="0">
                          <a:solidFill>
                            <a:srgbClr val="FF0000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Where to display the enclosure’s stock? Or just link from the enclosure to the cross reference search:</a:t>
                      </a:r>
                    </a:p>
                    <a:p>
                      <a:pPr marL="0" indent="0">
                        <a:spcAft>
                          <a:spcPts val="300"/>
                        </a:spcAft>
                        <a:buFont typeface="Arial" charset="0"/>
                        <a:buNone/>
                      </a:pPr>
                      <a:r>
                        <a:rPr lang="en-US" sz="1100" b="1" i="0" u="none" strike="noStrike" cap="none" baseline="0">
                          <a:solidFill>
                            <a:srgbClr val="FF0000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hlinkClick r:id="rId3"/>
                          <a:rtl val="0"/>
                        </a:rPr>
                        <a:t>http://www.altechcorp.com/search/</a:t>
                      </a:r>
                      <a:endParaRPr lang="en-US" sz="1100" b="1" i="0" u="none" strike="noStrike" cap="none" baseline="0">
                        <a:solidFill>
                          <a:srgbClr val="FF0000"/>
                        </a:solidFill>
                        <a:latin typeface="Proxima Nova" charset="0"/>
                        <a:ea typeface="Proxima Nova" charset="0"/>
                        <a:cs typeface="Proxima Nova" charset="0"/>
                        <a:sym typeface="Arial"/>
                        <a:rtl val="0"/>
                      </a:endParaRP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endParaRPr lang="en-US" sz="1100" b="1" i="0" u="none" strike="noStrike" cap="none" baseline="0" dirty="0">
                        <a:solidFill>
                          <a:srgbClr val="FF0000"/>
                        </a:solidFill>
                        <a:latin typeface="Proxima Nova" charset="0"/>
                        <a:ea typeface="Proxima Nova" charset="0"/>
                        <a:cs typeface="Proxima Nova" charset="0"/>
                        <a:sym typeface="Arial"/>
                        <a:rtl val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44735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PROPOSED TECHNOLOGY STACK</a:t>
            </a:r>
            <a:endParaRPr lang="en" sz="3000" dirty="0">
              <a:solidFill>
                <a:srgbClr val="000000"/>
              </a:solidFill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11015" y="4876800"/>
            <a:ext cx="432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513BC9-930E-0044-96BE-09A17CAE49C3}" type="slidenum">
              <a:rPr lang="en-US" sz="1000" kern="0" smtClean="0">
                <a:solidFill>
                  <a:srgbClr val="000000"/>
                </a:solidFill>
                <a:ea typeface="Arial"/>
                <a:cs typeface="Arial"/>
                <a:sym typeface="Arial"/>
                <a:rtl val="0"/>
              </a:rPr>
              <a:pPr algn="ctr"/>
              <a:t>12</a:t>
            </a:fld>
            <a:r>
              <a:rPr lang="en-US" sz="1000" kern="0" dirty="0">
                <a:solidFill>
                  <a:srgbClr val="000000"/>
                </a:solidFill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cxnSp>
        <p:nvCxnSpPr>
          <p:cNvPr id="9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03702"/>
              </p:ext>
            </p:extLst>
          </p:nvPr>
        </p:nvGraphicFramePr>
        <p:xfrm>
          <a:off x="1403648" y="1347614"/>
          <a:ext cx="6048672" cy="18288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73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3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Programming</a:t>
                      </a: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 Language</a:t>
                      </a:r>
                      <a:endParaRPr lang="en-US" sz="1100" dirty="0">
                        <a:latin typeface="Proxima Nova Regular"/>
                        <a:ea typeface="Proxima Nova" charset="0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C# and JavaScript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dirty="0">
                          <a:latin typeface="Proxima Nova Regular"/>
                          <a:ea typeface="+mn-ea"/>
                          <a:cs typeface="Proxima Nova Regular"/>
                        </a:rPr>
                        <a:t>Stuck </a:t>
                      </a:r>
                      <a:r>
                        <a:rPr lang="en-US" sz="1100" baseline="0" dirty="0">
                          <a:latin typeface="Proxima Nova Regular"/>
                          <a:ea typeface="+mn-ea"/>
                          <a:cs typeface="Proxima Nova Regular"/>
                        </a:rPr>
                        <a:t>Technology</a:t>
                      </a:r>
                      <a:endParaRPr lang="en-US" sz="1100" dirty="0">
                        <a:latin typeface="Proxima Nova Regular"/>
                        <a:ea typeface="Proxima Nova" charset="0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AngularJS,  ASP Web API and Entity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u="none" strike="noStrike" cap="none" baseline="0" dirty="0">
                          <a:latin typeface="Proxima Nova Regular"/>
                          <a:cs typeface="Proxima Nova Regular"/>
                          <a:sym typeface="Arial"/>
                          <a:rtl val="0"/>
                        </a:rPr>
                        <a:t>Database</a:t>
                      </a:r>
                      <a:endParaRPr lang="en-US" sz="1100" dirty="0">
                        <a:latin typeface="Proxima Nova Regular"/>
                        <a:ea typeface="Proxima Nova" charset="0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 Regular"/>
                          <a:ea typeface="Proxima Nova" charset="0"/>
                          <a:cs typeface="Proxima Nova Regular"/>
                          <a:sym typeface="Arial"/>
                          <a:rtl val="0"/>
                        </a:rPr>
                        <a:t>SQL Server</a:t>
                      </a:r>
                      <a:endParaRPr lang="en-US" sz="1100" baseline="0" dirty="0">
                        <a:latin typeface="Proxima Nova Regular"/>
                        <a:ea typeface="Proxima Nova" charset="0"/>
                        <a:cs typeface="Proxima Nova 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Host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Web.com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URL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http://www.altechcorp.com/EnclosuresFinder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5784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9"/>
          <p:cNvSpPr txBox="1">
            <a:spLocks/>
          </p:cNvSpPr>
          <p:nvPr/>
        </p:nvSpPr>
        <p:spPr>
          <a:xfrm>
            <a:off x="0" y="2139702"/>
            <a:ext cx="9144000" cy="864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pPr marL="566738">
              <a:buClr>
                <a:srgbClr val="000000"/>
              </a:buClr>
            </a:pPr>
            <a:r>
              <a:rPr lang="en-US" sz="2400" b="0" kern="1200" dirty="0">
                <a:solidFill>
                  <a:srgbClr val="DA3424"/>
                </a:solidFill>
                <a:latin typeface="Proxima Nova Regular"/>
                <a:ea typeface="Montserrat"/>
                <a:cs typeface="Proxima Nova Regular"/>
                <a:sym typeface="Montserrat"/>
              </a:rPr>
              <a:t>Time </a:t>
            </a:r>
            <a:r>
              <a:rPr lang="en-US" sz="2400" b="0" dirty="0">
                <a:solidFill>
                  <a:srgbClr val="DA3424"/>
                </a:solidFill>
                <a:latin typeface="Proxima Nova Regular"/>
                <a:ea typeface="Montserrat"/>
                <a:cs typeface="Proxima Nova Regular"/>
                <a:sym typeface="Montserrat"/>
              </a:rPr>
              <a:t>and Budgetary </a:t>
            </a:r>
            <a:r>
              <a:rPr lang="en-US" sz="2400" b="0" kern="1200" dirty="0">
                <a:solidFill>
                  <a:srgbClr val="DA3424"/>
                </a:solidFill>
                <a:latin typeface="Proxima Nova Regular"/>
                <a:ea typeface="Montserrat"/>
                <a:cs typeface="Proxima Nova Regular"/>
                <a:sym typeface="Montserrat"/>
              </a:rPr>
              <a:t>Estimate</a:t>
            </a:r>
            <a:endParaRPr lang="en" sz="2400" b="0" kern="1200" dirty="0">
              <a:solidFill>
                <a:srgbClr val="DA3424"/>
              </a:solidFill>
              <a:latin typeface="Proxima Nova Regular"/>
              <a:ea typeface="Montserrat"/>
              <a:cs typeface="Proxima Nova Regular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64288" y="3507854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5199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1" y="411510"/>
            <a:ext cx="9144000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 EFFORT ESTIMATES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46972"/>
              </p:ext>
            </p:extLst>
          </p:nvPr>
        </p:nvGraphicFramePr>
        <p:xfrm>
          <a:off x="755576" y="1298986"/>
          <a:ext cx="6992838" cy="3068206"/>
        </p:xfrm>
        <a:graphic>
          <a:graphicData uri="http://schemas.openxmlformats.org/drawingml/2006/table">
            <a:tbl>
              <a:tblPr firstRow="1" lastRow="1">
                <a:tableStyleId>{69012ECD-51FC-41F1-AA8D-1B2483CD663E}</a:tableStyleId>
              </a:tblPr>
              <a:tblGrid>
                <a:gridCol w="455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73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Project Activities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Efforts in Person Hours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29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Analyzing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6.00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288" marR="0" lvl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Proxima Nova"/>
                          <a:rtl val="0"/>
                        </a:rPr>
                        <a:t>Enclosures Finder Web App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400" dirty="0">
                          <a:latin typeface="Proxima Nova Regular"/>
                        </a:rPr>
                        <a:t>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40.00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324">
                <a:tc>
                  <a:txBody>
                    <a:bodyPr/>
                    <a:lstStyle/>
                    <a:p>
                      <a:pPr marL="18288" marR="0" lvl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Proxima Nova"/>
                          <a:rtl val="0"/>
                        </a:rPr>
                        <a:t>Enclosures repository feeder program</a:t>
                      </a:r>
                      <a:r>
                        <a:rPr lang="en-US" sz="1400" dirty="0">
                          <a:latin typeface="Proxima Nova Regular"/>
                        </a:rPr>
                        <a:t>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24.00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881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288" marR="0" lvl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Proxima Nova"/>
                          <a:rtl val="0"/>
                        </a:rPr>
                        <a:t>Enclosures and part numbers integration service</a:t>
                      </a:r>
                      <a:r>
                        <a:rPr lang="en-US" sz="1400" dirty="0">
                          <a:latin typeface="Proxima Nova Regular"/>
                        </a:rPr>
                        <a:t>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2.00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322113"/>
                  </a:ext>
                </a:extLst>
              </a:tr>
              <a:tr h="340429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Testing and Validation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/>
                        <a:buNone/>
                      </a:pPr>
                      <a:r>
                        <a:rPr lang="en-US" sz="1400" baseline="0" dirty="0">
                          <a:latin typeface="Proxima Nova Regular"/>
                          <a:cs typeface="Proxima Nova Regular"/>
                        </a:rPr>
                        <a:t>16.00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429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Project Management / Meetings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4.00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429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Total Efforts</a:t>
                      </a:r>
                      <a:r>
                        <a:rPr lang="en-US" sz="1400" baseline="0" dirty="0">
                          <a:latin typeface="Proxima Nova Regular"/>
                        </a:rPr>
                        <a:t> ( Person Hours )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92.00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13791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1" y="411510"/>
            <a:ext cx="9144000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BUDGETARY ESTIMATES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38847"/>
              </p:ext>
            </p:extLst>
          </p:nvPr>
        </p:nvGraphicFramePr>
        <p:xfrm>
          <a:off x="819522" y="1298986"/>
          <a:ext cx="6992838" cy="2723589"/>
        </p:xfrm>
        <a:graphic>
          <a:graphicData uri="http://schemas.openxmlformats.org/drawingml/2006/table">
            <a:tbl>
              <a:tblPr firstRow="1" lastRow="1">
                <a:tableStyleId>{69012ECD-51FC-41F1-AA8D-1B2483CD663E}</a:tableStyleId>
              </a:tblPr>
              <a:tblGrid>
                <a:gridCol w="3176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0348281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260155438"/>
                    </a:ext>
                  </a:extLst>
                </a:gridCol>
              </a:tblGrid>
              <a:tr h="69670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Project Activities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Total</a:t>
                      </a:r>
                      <a:r>
                        <a:rPr lang="en-US" sz="1400" baseline="0" dirty="0">
                          <a:latin typeface="Proxima Nova Regular"/>
                          <a:cs typeface="Proxima Nova Regular"/>
                        </a:rPr>
                        <a:t> Time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Cost per 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 Total 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52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 err="1">
                          <a:latin typeface="Proxima Nova Regular"/>
                          <a:cs typeface="Proxima Nova Regular"/>
                        </a:rPr>
                        <a:t>Altech</a:t>
                      </a:r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 Enclosures</a:t>
                      </a:r>
                      <a:r>
                        <a:rPr lang="en-US" sz="1400" baseline="0" dirty="0">
                          <a:latin typeface="Proxima Nova Regular"/>
                          <a:cs typeface="Proxima Nova Regular"/>
                        </a:rPr>
                        <a:t> Finder Solution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92.00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$70.00 /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$6,440.00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785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Maintenance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1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$0.00 /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$         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229305"/>
                  </a:ext>
                </a:extLst>
              </a:tr>
              <a:tr h="700052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Total Cost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Proxima Nova Regular"/>
                          <a:cs typeface="Proxima Nova Regular"/>
                        </a:rPr>
                        <a:t>$6,440.00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948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subTitle" idx="1"/>
          </p:nvPr>
        </p:nvSpPr>
        <p:spPr>
          <a:xfrm>
            <a:off x="3275857" y="4785996"/>
            <a:ext cx="2841699" cy="261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EA9999"/>
                </a:solidFill>
                <a:latin typeface="+mn-lt"/>
                <a:ea typeface="Proxima Nova"/>
                <a:cs typeface="Proxima Nova"/>
                <a:sym typeface="Proxima Nova"/>
              </a:rPr>
              <a:t>Code Gate | 201</a:t>
            </a:r>
            <a:r>
              <a:rPr lang="en-US" sz="1200" dirty="0">
                <a:solidFill>
                  <a:srgbClr val="EA9999"/>
                </a:solidFill>
                <a:latin typeface="+mn-lt"/>
                <a:ea typeface="Proxima Nova"/>
                <a:cs typeface="Proxima Nova"/>
                <a:sym typeface="Proxima Nova"/>
              </a:rPr>
              <a:t>6</a:t>
            </a:r>
          </a:p>
        </p:txBody>
      </p:sp>
      <p:sp>
        <p:nvSpPr>
          <p:cNvPr id="579" name="Shape 579"/>
          <p:cNvSpPr txBox="1">
            <a:spLocks noGrp="1"/>
          </p:cNvSpPr>
          <p:nvPr>
            <p:ph type="ctrTitle"/>
          </p:nvPr>
        </p:nvSpPr>
        <p:spPr>
          <a:xfrm>
            <a:off x="832200" y="2304001"/>
            <a:ext cx="7479600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 dirty="0">
                <a:solidFill>
                  <a:schemeClr val="lt1"/>
                </a:solidFill>
                <a:latin typeface="+mn-lt"/>
                <a:ea typeface="Montserrat"/>
                <a:cs typeface="Montserrat"/>
                <a:sym typeface="Montserra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596175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411510"/>
            <a:ext cx="9143999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BACKGROUND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" name="Shape 77"/>
          <p:cNvCxnSpPr/>
          <p:nvPr/>
        </p:nvCxnSpPr>
        <p:spPr>
          <a:xfrm>
            <a:off x="235396" y="41151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Shape 153"/>
          <p:cNvSpPr txBox="1"/>
          <p:nvPr/>
        </p:nvSpPr>
        <p:spPr>
          <a:xfrm>
            <a:off x="467545" y="1108593"/>
            <a:ext cx="8064896" cy="35513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A few years ago </a:t>
            </a:r>
            <a:r>
              <a:rPr lang="en-US" sz="1400" dirty="0" err="1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Altech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 wanted to put in place an Enclosure Finder App such as the product finder of </a:t>
            </a:r>
            <a:r>
              <a:rPr lang="en-US" sz="1400" dirty="0" err="1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Spelsberg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: 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hlinkClick r:id="rId3"/>
                <a:rtl val="0"/>
              </a:rPr>
              <a:t>https://www.spelsberg.co.uk/product-finder/</a:t>
            </a: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Arial"/>
              <a:rtl val="0"/>
            </a:endParaRP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An estimation quote has been provided to </a:t>
            </a:r>
            <a:r>
              <a:rPr lang="en-US" sz="1400" dirty="0" err="1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Altech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 and since then the project was on hold.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400" dirty="0" err="1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Altech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 prepared and structured the data related to the enclosures in a spreadsheet based on an existing PDF catalog.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Recently the project is revived and a review of the old estimate was requested.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The current proposal from Code Gate for the prospective project provides a new estimates based on the new parameters of collaboration with </a:t>
            </a:r>
            <a:r>
              <a:rPr lang="en-US" sz="1400" dirty="0" err="1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Altech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.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Code Gate is an offshore tech company based on Casablanca, Morocco and specialized in Software Development.</a:t>
            </a:r>
          </a:p>
          <a:p>
            <a:pPr lvl="1">
              <a:spcAft>
                <a:spcPts val="600"/>
              </a:spcAft>
              <a:defRPr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Arial"/>
              <a:rtl val="0"/>
            </a:endParaRP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Arial"/>
              <a:rtl val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0991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9"/>
          <p:cNvSpPr txBox="1">
            <a:spLocks/>
          </p:cNvSpPr>
          <p:nvPr/>
        </p:nvSpPr>
        <p:spPr>
          <a:xfrm>
            <a:off x="0" y="2139702"/>
            <a:ext cx="9144000" cy="864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pPr marL="566738">
              <a:buClr>
                <a:srgbClr val="000000"/>
              </a:buClr>
            </a:pPr>
            <a:r>
              <a:rPr lang="en-US" sz="2400" b="0" kern="1200" dirty="0">
                <a:solidFill>
                  <a:srgbClr val="DA3424"/>
                </a:solidFill>
                <a:latin typeface="Proxima Nova Regular"/>
                <a:ea typeface="Montserrat"/>
                <a:cs typeface="Proxima Nova Regular"/>
                <a:sym typeface="Montserrat"/>
              </a:rPr>
              <a:t>Solution and Engagement Approach</a:t>
            </a:r>
            <a:endParaRPr lang="en" sz="2400" b="0" kern="1200" dirty="0">
              <a:solidFill>
                <a:srgbClr val="DA3424"/>
              </a:solidFill>
              <a:latin typeface="Proxima Nova Regular"/>
              <a:ea typeface="Montserrat"/>
              <a:cs typeface="Proxima Nova Regular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08304" y="3435846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3238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OUR APPROACH</a:t>
            </a:r>
            <a:endParaRPr lang="en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" name="Shape 77"/>
          <p:cNvCxnSpPr/>
          <p:nvPr/>
        </p:nvCxnSpPr>
        <p:spPr>
          <a:xfrm>
            <a:off x="171450" y="348637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53"/>
          <p:cNvSpPr txBox="1"/>
          <p:nvPr/>
        </p:nvSpPr>
        <p:spPr>
          <a:xfrm>
            <a:off x="171450" y="1059582"/>
            <a:ext cx="8801099" cy="3528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Code Gate has derived </a:t>
            </a:r>
            <a:r>
              <a:rPr lang="en-US" sz="1400" dirty="0" err="1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Altech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 Enclosures Finder Solution feature list based upon the following sources: 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The meetings’ notes conducted in the past with Michael Cooper and Jeff </a:t>
            </a:r>
            <a:r>
              <a:rPr lang="en-US" sz="1400" dirty="0" err="1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Roye</a:t>
            </a: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The sample sites that provide the same functionality:</a:t>
            </a:r>
          </a:p>
          <a:p>
            <a:pPr marL="1314450" lvl="2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hlinkClick r:id="rId3"/>
                <a:rtl val="0"/>
              </a:rPr>
              <a:t>https://www.spelsberg.co.uk/product-finder/</a:t>
            </a: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  <a:p>
            <a:pPr marL="1314450" lvl="2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hlinkClick r:id="rId4"/>
                <a:rtl val="0"/>
              </a:rPr>
              <a:t>http://www.budind.com/product-selector.php</a:t>
            </a: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The Excel spreadsheet named “AltechEnclosureFinder.xlsx”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The picture of the desired Enclosures Finder Web App: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3348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OUR APPROACH</a:t>
            </a:r>
            <a:endParaRPr lang="en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" name="Shape 77"/>
          <p:cNvCxnSpPr/>
          <p:nvPr/>
        </p:nvCxnSpPr>
        <p:spPr>
          <a:xfrm>
            <a:off x="171450" y="348637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915566"/>
            <a:ext cx="489654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4972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OUR APPROACH</a:t>
            </a:r>
            <a:endParaRPr lang="en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" name="Shape 77"/>
          <p:cNvCxnSpPr/>
          <p:nvPr/>
        </p:nvCxnSpPr>
        <p:spPr>
          <a:xfrm>
            <a:off x="171450" y="348637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53"/>
          <p:cNvSpPr txBox="1"/>
          <p:nvPr/>
        </p:nvSpPr>
        <p:spPr>
          <a:xfrm>
            <a:off x="171450" y="1059582"/>
            <a:ext cx="8801099" cy="3528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Inline with </a:t>
            </a:r>
            <a:r>
              <a:rPr lang="en-US" sz="1400" dirty="0" err="1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Altech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 objectives, the Enclosures Finder Solution will consist of 3 components: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Enclosures Finder Web App allows to list, find, filter, and see details of the enclosures.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Enclosures repository feeder program seeds and update the Enclosures’ database with data from</a:t>
            </a:r>
          </a:p>
          <a:p>
            <a:pPr marL="1314450" lvl="2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“AltechEnclosureFinder.xlsx”, </a:t>
            </a:r>
          </a:p>
          <a:p>
            <a:pPr marL="1314450" lvl="2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location of images, </a:t>
            </a:r>
          </a:p>
          <a:p>
            <a:pPr marL="1314450" lvl="2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Location of PDF, </a:t>
            </a:r>
          </a:p>
          <a:p>
            <a:pPr marL="1314450" lvl="2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Location of drawings, </a:t>
            </a:r>
          </a:p>
          <a:p>
            <a:pPr marL="1314450" lvl="2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Location of model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Enclosures and part numbers integration service maps each enclosure with a part number in order to get the stock.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Code Gate also provides a timeline and a budgetary estimate for implementing the Enclosures Finder Solution.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7972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411511"/>
            <a:ext cx="9143999" cy="43204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Components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4157940"/>
              </p:ext>
            </p:extLst>
          </p:nvPr>
        </p:nvGraphicFramePr>
        <p:xfrm>
          <a:off x="1484671" y="1275607"/>
          <a:ext cx="6096000" cy="374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1" y="843559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Altech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 Enclosures Finder Solution features and functionality is divided into the following 3 components: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2666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</a:t>
            </a:r>
            <a:r>
              <a:rPr lang="en-US" sz="3200" dirty="0">
                <a:latin typeface="Proxima Nova" charset="0"/>
                <a:ea typeface="Proxima Nova" charset="0"/>
                <a:cs typeface="Proxima Nova" charset="0"/>
                <a:sym typeface="Proxima Nova"/>
              </a:rPr>
              <a:t>Enclosures Finder Web App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221865"/>
              </p:ext>
            </p:extLst>
          </p:nvPr>
        </p:nvGraphicFramePr>
        <p:xfrm>
          <a:off x="179512" y="843558"/>
          <a:ext cx="8712967" cy="4099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List Enclosures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List of enclosures with pagination.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Each item of the enclosures list displays: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Small picture</a:t>
                      </a:r>
                      <a:r>
                        <a:rPr lang="en-US" sz="1100" b="1" i="0" u="none" strike="noStrike" cap="none" baseline="0" dirty="0">
                          <a:solidFill>
                            <a:srgbClr val="FF0000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*</a:t>
                      </a: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 of the enclosure.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Title of the enclosure.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Dimensions of the enclosure.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Material of the enclosure.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IP Protection of the enclosure.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Outdoor Use  of the enclosure.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UL Approval of the enclosure.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 NEMA 4X of the enclosure.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Type of the enclosure.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Part Number  of the enclosure.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Description  of the enclosure.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Find Enclosure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indent="-17462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Text box to type a searchable word about an enclosure.</a:t>
                      </a:r>
                    </a:p>
                    <a:p>
                      <a:pPr marL="174625" marR="0" indent="-17462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The searchable word could be:</a:t>
                      </a:r>
                    </a:p>
                    <a:p>
                      <a:pPr marL="228600" marR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Title of the enclosure.</a:t>
                      </a:r>
                    </a:p>
                    <a:p>
                      <a:pPr marL="228600" marR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Part number of the enclosure.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Filter Enclosures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indent="-174625" algn="just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Filter enclosures by the following criteria: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0521" y="2643758"/>
            <a:ext cx="2521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 Provide small &amp; big picture for each enclosure</a:t>
            </a:r>
          </a:p>
        </p:txBody>
      </p:sp>
    </p:spTree>
    <p:extLst>
      <p:ext uri="{BB962C8B-B14F-4D97-AF65-F5344CB8AC3E}">
        <p14:creationId xmlns:p14="http://schemas.microsoft.com/office/powerpoint/2010/main" val="61066442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</a:t>
            </a:r>
            <a:r>
              <a:rPr lang="en-US" sz="3200" dirty="0">
                <a:latin typeface="Proxima Nova" charset="0"/>
                <a:ea typeface="Proxima Nova" charset="0"/>
                <a:cs typeface="Proxima Nova" charset="0"/>
                <a:sym typeface="Proxima Nova"/>
              </a:rPr>
              <a:t>Enclosures Finder Web App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09685"/>
              </p:ext>
            </p:extLst>
          </p:nvPr>
        </p:nvGraphicFramePr>
        <p:xfrm>
          <a:off x="179513" y="843559"/>
          <a:ext cx="8640960" cy="3816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4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5859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Filter Enclosure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Material: Polycarbonate, etc. </a:t>
                      </a:r>
                      <a:r>
                        <a:rPr lang="en-US" sz="1100" b="1" i="0" u="none" strike="noStrike" cap="none" baseline="0" dirty="0">
                          <a:solidFill>
                            <a:srgbClr val="FF0000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(List of material is needed)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Dimensions: Length (in and mm), Width (in and mm), and Depth (in and mm)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Type: </a:t>
                      </a:r>
                      <a:r>
                        <a:rPr lang="en-US" sz="1100" b="1" i="0" u="none" strike="noStrike" cap="none" baseline="0" dirty="0">
                          <a:solidFill>
                            <a:srgbClr val="FF0000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(List of type is needed)</a:t>
                      </a: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.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IP Protection: IP55, etc. </a:t>
                      </a:r>
                      <a:r>
                        <a:rPr lang="en-US" sz="1100" b="1" i="0" u="none" strike="noStrike" cap="none" baseline="0" dirty="0">
                          <a:solidFill>
                            <a:srgbClr val="FF0000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(List of IP Protection is needed)</a:t>
                      </a:r>
                      <a:endParaRPr lang="en-US" sz="1100" b="0" i="0" u="none" strike="noStrike" cap="none" baseline="0" dirty="0">
                        <a:solidFill>
                          <a:schemeClr val="dk1"/>
                        </a:solidFill>
                        <a:latin typeface="Proxima Nova" charset="0"/>
                        <a:ea typeface="Proxima Nova" charset="0"/>
                        <a:cs typeface="Proxima Nova" charset="0"/>
                        <a:sym typeface="Arial"/>
                        <a:rtl val="0"/>
                      </a:endParaRP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Outdoor Use: Yes or No.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UL Approval: Yes or No.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NEMA 4X: Yes or No.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0564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Detail of  Enclosure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indent="-17462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Display the following enclosure’s data: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Big picture</a:t>
                      </a:r>
                      <a:r>
                        <a:rPr lang="en-US" sz="1100" b="1" i="0" u="none" strike="noStrike" cap="none" baseline="0" dirty="0">
                          <a:solidFill>
                            <a:srgbClr val="FF0000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*</a:t>
                      </a: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 of the enclosure.                                       8.    NEMA 4X of the enclosure.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Title of the enclosure.                                                     9.   Type of the enclosure.  </a:t>
                      </a:r>
                    </a:p>
                    <a:p>
                      <a:pPr marL="228600" marR="0" lvl="4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Dimensions of the enclosure.                                        10. Part Number  of the enclosure.</a:t>
                      </a:r>
                    </a:p>
                    <a:p>
                      <a:pPr marL="228600" marR="0" lvl="4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Material of the enclosure.                                              11. Description of the enclosure.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IP Protection of the enclosure.                                      12. Link to drawing of the enclosure.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Outdoor Use  of the enclosure.                                     13. Link to model of the enclosure.</a:t>
                      </a:r>
                    </a:p>
                    <a:p>
                      <a:pPr marL="228600" lvl="4" indent="-228600" algn="l"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UL Approval of the enclosure.                                       14. Link to PDF of the enclosure</a:t>
                      </a:r>
                      <a:endParaRPr lang="en-US" sz="1100" baseline="0" dirty="0">
                        <a:latin typeface="Proxima Nova" charset="0"/>
                        <a:ea typeface="Proxima Nova" charset="0"/>
                        <a:cs typeface="Proxima Nov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504" y="4731990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 Provide small &amp; big picture for each enclosure</a:t>
            </a:r>
          </a:p>
        </p:txBody>
      </p:sp>
    </p:spTree>
    <p:extLst>
      <p:ext uri="{BB962C8B-B14F-4D97-AF65-F5344CB8AC3E}">
        <p14:creationId xmlns:p14="http://schemas.microsoft.com/office/powerpoint/2010/main" val="236013131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33964</TotalTime>
  <Words>1027</Words>
  <Application>Microsoft Office PowerPoint</Application>
  <PresentationFormat>On-screen Show (16:9)</PresentationFormat>
  <Paragraphs>165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Montserrat</vt:lpstr>
      <vt:lpstr>Proxima Nova</vt:lpstr>
      <vt:lpstr>Proxima Nova Regular</vt:lpstr>
      <vt:lpstr>Wingdings</vt:lpstr>
      <vt:lpstr>simple-light</vt:lpstr>
      <vt:lpstr>Proposal to build Enclosures Finder Solution for Altech.</vt:lpstr>
      <vt:lpstr>BACKGROUND</vt:lpstr>
      <vt:lpstr>PowerPoint Presentation</vt:lpstr>
      <vt:lpstr>OUR APPROACH</vt:lpstr>
      <vt:lpstr>OUR APPROACH</vt:lpstr>
      <vt:lpstr>OUR APPROACH</vt:lpstr>
      <vt:lpstr>Components</vt:lpstr>
      <vt:lpstr>FEATURE LIST – Enclosures Finder Web App</vt:lpstr>
      <vt:lpstr>FEATURE LIST – Enclosures Finder Web App</vt:lpstr>
      <vt:lpstr>FEATURE LIST – Enclosures repository feeder program</vt:lpstr>
      <vt:lpstr>FEATURE LIST – Enclosures and part numbers integration service</vt:lpstr>
      <vt:lpstr>PROPOSED TECHNOLOGY STACK</vt:lpstr>
      <vt:lpstr>PowerPoint Presentation</vt:lpstr>
      <vt:lpstr>TIME EFFORT ESTIMATES</vt:lpstr>
      <vt:lpstr>BUDGETARY ESTIMATES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Raj Ausali</dc:creator>
  <cp:lastModifiedBy>elmehdi ait brahim</cp:lastModifiedBy>
  <cp:revision>1106</cp:revision>
  <dcterms:created xsi:type="dcterms:W3CDTF">2014-03-20T06:16:03Z</dcterms:created>
  <dcterms:modified xsi:type="dcterms:W3CDTF">2016-10-31T12:50:22Z</dcterms:modified>
</cp:coreProperties>
</file>