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62" r:id="rId3"/>
  </p:sldMasterIdLst>
  <p:notesMasterIdLst>
    <p:notesMasterId r:id="rId9"/>
  </p:notesMasterIdLst>
  <p:handoutMasterIdLst>
    <p:handoutMasterId r:id="rId10"/>
  </p:handoutMasterIdLst>
  <p:sldIdLst>
    <p:sldId id="311" r:id="rId4"/>
    <p:sldId id="307" r:id="rId5"/>
    <p:sldId id="315" r:id="rId6"/>
    <p:sldId id="316" r:id="rId7"/>
    <p:sldId id="317" r:id="rId8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48">
          <p15:clr>
            <a:srgbClr val="A4A3A4"/>
          </p15:clr>
        </p15:guide>
        <p15:guide id="3" orient="horz" pos="1933">
          <p15:clr>
            <a:srgbClr val="A4A3A4"/>
          </p15:clr>
        </p15:guide>
        <p15:guide id="4" orient="horz" pos="482">
          <p15:clr>
            <a:srgbClr val="A4A3A4"/>
          </p15:clr>
        </p15:guide>
        <p15:guide id="5" orient="horz" pos="2840">
          <p15:clr>
            <a:srgbClr val="A4A3A4"/>
          </p15:clr>
        </p15:guide>
        <p15:guide id="6" orient="horz" pos="537">
          <p15:clr>
            <a:srgbClr val="A4A3A4"/>
          </p15:clr>
        </p15:guide>
        <p15:guide id="7" orient="horz" pos="3970">
          <p15:clr>
            <a:srgbClr val="A4A3A4"/>
          </p15:clr>
        </p15:guide>
        <p15:guide id="8" pos="2880">
          <p15:clr>
            <a:srgbClr val="A4A3A4"/>
          </p15:clr>
        </p15:guide>
        <p15:guide id="9" pos="5353">
          <p15:clr>
            <a:srgbClr val="A4A3A4"/>
          </p15:clr>
        </p15:guide>
        <p15:guide id="10" pos="3108">
          <p15:clr>
            <a:srgbClr val="A4A3A4"/>
          </p15:clr>
        </p15:guide>
        <p15:guide id="11" pos="5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klalech" initials="l" lastIdx="6" clrIdx="0"/>
  <p:cmAuthor id="1" name="FP13357" initials="F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746"/>
    <a:srgbClr val="61A322"/>
    <a:srgbClr val="82C391"/>
    <a:srgbClr val="F8C585"/>
    <a:srgbClr val="686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157" autoAdjust="0"/>
  </p:normalViewPr>
  <p:slideViewPr>
    <p:cSldViewPr showGuides="1">
      <p:cViewPr varScale="1">
        <p:scale>
          <a:sx n="72" d="100"/>
          <a:sy n="72" d="100"/>
        </p:scale>
        <p:origin x="1470" y="72"/>
      </p:cViewPr>
      <p:guideLst>
        <p:guide orient="horz" pos="2160"/>
        <p:guide orient="horz" pos="4048"/>
        <p:guide orient="horz" pos="1933"/>
        <p:guide orient="horz" pos="482"/>
        <p:guide orient="horz" pos="2840"/>
        <p:guide orient="horz" pos="537"/>
        <p:guide orient="horz" pos="3970"/>
        <p:guide pos="2880"/>
        <p:guide pos="5353"/>
        <p:guide pos="3108"/>
        <p:guide pos="5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0" d="100"/>
          <a:sy n="70" d="100"/>
        </p:scale>
        <p:origin x="-2232" y="-7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32559-6515-4B99-A5C0-E1C4BEF2C832}" type="datetimeFigureOut">
              <a:rPr lang="fr-FR" smtClean="0"/>
              <a:pPr/>
              <a:t>03/08/2016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CE2FD-E6E8-4676-A0E3-1479D5B3BA3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649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2633F72-8CE2-42CF-B0CD-A7200966C70B}" type="datetimeFigureOut">
              <a:rPr lang="fr-FR" smtClean="0"/>
              <a:pPr/>
              <a:t>03/08/2016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4F2A572-12C7-46F1-A9D3-E1FE03760AC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90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vmlDrawing" Target="../drawings/vmlDrawing7.vml"/><Relationship Id="rId6" Type="http://schemas.openxmlformats.org/officeDocument/2006/relationships/tags" Target="../tags/tag26.xml"/><Relationship Id="rId11" Type="http://schemas.openxmlformats.org/officeDocument/2006/relationships/image" Target="../media/image12.jpeg"/><Relationship Id="rId5" Type="http://schemas.openxmlformats.org/officeDocument/2006/relationships/tags" Target="../tags/tag25.xml"/><Relationship Id="rId10" Type="http://schemas.openxmlformats.org/officeDocument/2006/relationships/image" Target="../media/image8.emf"/><Relationship Id="rId4" Type="http://schemas.openxmlformats.org/officeDocument/2006/relationships/tags" Target="../tags/tag24.xml"/><Relationship Id="rId9" Type="http://schemas.openxmlformats.org/officeDocument/2006/relationships/oleObject" Target="../embeddings/oleObject7.bin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11.jpeg"/><Relationship Id="rId2" Type="http://schemas.openxmlformats.org/officeDocument/2006/relationships/tags" Target="../tags/tag36.xml"/><Relationship Id="rId1" Type="http://schemas.openxmlformats.org/officeDocument/2006/relationships/vmlDrawing" Target="../drawings/vmlDrawing9.vml"/><Relationship Id="rId6" Type="http://schemas.openxmlformats.org/officeDocument/2006/relationships/tags" Target="../tags/tag40.xml"/><Relationship Id="rId11" Type="http://schemas.openxmlformats.org/officeDocument/2006/relationships/image" Target="../media/image10.jpeg"/><Relationship Id="rId5" Type="http://schemas.openxmlformats.org/officeDocument/2006/relationships/tags" Target="../tags/tag39.xml"/><Relationship Id="rId10" Type="http://schemas.openxmlformats.org/officeDocument/2006/relationships/image" Target="../media/image8.emf"/><Relationship Id="rId4" Type="http://schemas.openxmlformats.org/officeDocument/2006/relationships/tags" Target="../tags/tag38.xml"/><Relationship Id="rId9" Type="http://schemas.openxmlformats.org/officeDocument/2006/relationships/oleObject" Target="../embeddings/oleObject9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8.emf"/><Relationship Id="rId2" Type="http://schemas.openxmlformats.org/officeDocument/2006/relationships/tags" Target="../tags/tag4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4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2.bin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13.vml"/><Relationship Id="rId6" Type="http://schemas.openxmlformats.org/officeDocument/2006/relationships/tags" Target="../tags/tag52.xml"/><Relationship Id="rId11" Type="http://schemas.openxmlformats.org/officeDocument/2006/relationships/image" Target="../media/image12.jpeg"/><Relationship Id="rId5" Type="http://schemas.openxmlformats.org/officeDocument/2006/relationships/tags" Target="../tags/tag51.xml"/><Relationship Id="rId10" Type="http://schemas.openxmlformats.org/officeDocument/2006/relationships/image" Target="../media/image8.emf"/><Relationship Id="rId4" Type="http://schemas.openxmlformats.org/officeDocument/2006/relationships/tags" Target="../tags/tag50.xml"/><Relationship Id="rId9" Type="http://schemas.openxmlformats.org/officeDocument/2006/relationships/oleObject" Target="../embeddings/oleObject13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1.jpeg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6" Type="http://schemas.openxmlformats.org/officeDocument/2006/relationships/tags" Target="../tags/tag14.xml"/><Relationship Id="rId11" Type="http://schemas.openxmlformats.org/officeDocument/2006/relationships/image" Target="../media/image10.jpeg"/><Relationship Id="rId5" Type="http://schemas.openxmlformats.org/officeDocument/2006/relationships/tags" Target="../tags/tag13.xml"/><Relationship Id="rId10" Type="http://schemas.openxmlformats.org/officeDocument/2006/relationships/image" Target="../media/image8.emf"/><Relationship Id="rId4" Type="http://schemas.openxmlformats.org/officeDocument/2006/relationships/tags" Target="../tags/tag12.xml"/><Relationship Id="rId9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8.emf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2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9" name="Espace réservé du texte 27"/>
          <p:cNvSpPr>
            <a:spLocks noGrp="1"/>
          </p:cNvSpPr>
          <p:nvPr>
            <p:ph type="body" sz="quarter" idx="15" hasCustomPrompt="1"/>
          </p:nvPr>
        </p:nvSpPr>
        <p:spPr>
          <a:xfrm>
            <a:off x="-473888" y="765175"/>
            <a:ext cx="928726" cy="2046288"/>
          </a:xfrm>
          <a:prstGeom prst="roundRect">
            <a:avLst>
              <a:gd name="adj" fmla="val 14522"/>
            </a:avLst>
          </a:prstGeom>
          <a:solidFill>
            <a:srgbClr val="61A322"/>
          </a:solidFill>
          <a:effectLst>
            <a:outerShdw sx="1000" sy="1000" algn="t" rotWithShape="0">
              <a:prstClr val="black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910801" y="765175"/>
            <a:ext cx="7587087" cy="1456636"/>
          </a:xfrm>
        </p:spPr>
        <p:txBody>
          <a:bodyPr anchor="b" anchorCtr="0">
            <a:noAutofit/>
          </a:bodyPr>
          <a:lstStyle>
            <a:lvl1pPr>
              <a:lnSpc>
                <a:spcPts val="3800"/>
              </a:lnSpc>
              <a:defRPr sz="3800">
                <a:solidFill>
                  <a:srgbClr val="61A32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910800" y="2329533"/>
            <a:ext cx="7587088" cy="1531267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rgbClr val="61A32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260000" y="6859556"/>
            <a:ext cx="6643734" cy="29520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Comité de suivi Projet CRM Dynamics - 13 Février 2012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878995" cy="293687"/>
          </a:xfrm>
        </p:spPr>
        <p:txBody>
          <a:bodyPr/>
          <a:lstStyle/>
          <a:p>
            <a:fld id="{0BB632D2-51CC-4051-B81E-8B3143A8C73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texte 27"/>
          <p:cNvSpPr>
            <a:spLocks noGrp="1"/>
          </p:cNvSpPr>
          <p:nvPr>
            <p:ph type="body" sz="quarter" idx="14" hasCustomPrompt="1"/>
          </p:nvPr>
        </p:nvSpPr>
        <p:spPr>
          <a:xfrm>
            <a:off x="7344000" y="4860000"/>
            <a:ext cx="1332000" cy="1551600"/>
          </a:xfrm>
          <a:prstGeom prst="roundRect">
            <a:avLst>
              <a:gd name="adj" fmla="val 8086"/>
            </a:avLst>
          </a:prstGeom>
          <a:blipFill>
            <a:blip r:embed="rId2" cstate="print"/>
            <a:stretch>
              <a:fillRect/>
            </a:stretch>
          </a:blipFill>
          <a:effectLst>
            <a:outerShdw blurRad="139700" algn="t" rotWithShape="0">
              <a:prstClr val="black">
                <a:alpha val="29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Diapositive think-cell" r:id="rId4" imgW="360" imgH="360" progId="TCLayout.ActiveDocument.1">
                  <p:embed/>
                </p:oleObj>
              </mc:Choice>
              <mc:Fallback>
                <p:oleObj name="Diapositive think-cell" r:id="rId4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manual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Diapositive think-cell" r:id="rId9" imgW="360" imgH="360" progId="TCLayout.ActiveDocument.1">
                  <p:embed/>
                </p:oleObj>
              </mc:Choice>
              <mc:Fallback>
                <p:oleObj name="Diapositive think-cell" r:id="rId9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/>
          <p:nvPr userDrawn="1">
            <p:custDataLst>
              <p:tags r:id="rId3"/>
            </p:custDataLst>
          </p:nvPr>
        </p:nvGrpSpPr>
        <p:grpSpPr>
          <a:xfrm>
            <a:off x="0" y="1"/>
            <a:ext cx="9144000" cy="1100139"/>
            <a:chOff x="0" y="0"/>
            <a:chExt cx="9906000" cy="1100139"/>
          </a:xfrm>
        </p:grpSpPr>
        <p:pic>
          <p:nvPicPr>
            <p:cNvPr id="7" name="Image 6" descr="bandeau_sommaire.jpg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11" cstate="screen"/>
            <a:srcRect/>
            <a:stretch>
              <a:fillRect/>
            </a:stretch>
          </p:blipFill>
          <p:spPr>
            <a:xfrm>
              <a:off x="762000" y="0"/>
              <a:ext cx="9144000" cy="11001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id="8" name="Image 6" descr="bandeau_sommaire.jpg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11" cstate="screen"/>
            <a:srcRect r="93870"/>
            <a:stretch>
              <a:fillRect/>
            </a:stretch>
          </p:blipFill>
          <p:spPr>
            <a:xfrm>
              <a:off x="0" y="0"/>
              <a:ext cx="848544" cy="11001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  <p:custDataLst>
              <p:tags r:id="rId5"/>
            </p:custDataLst>
          </p:nvPr>
        </p:nvSpPr>
        <p:spPr>
          <a:xfrm>
            <a:off x="0" y="2707945"/>
            <a:ext cx="9144000" cy="2235863"/>
          </a:xfrm>
        </p:spPr>
        <p:txBody>
          <a:bodyPr wrap="square" lIns="810000" tIns="230400" bIns="230400" anchor="ctr" anchorCtr="0">
            <a:spAutoFit/>
          </a:bodyPr>
          <a:lstStyle>
            <a:lvl1pPr>
              <a:buClrTx/>
              <a:defRPr sz="2000" b="1">
                <a:solidFill>
                  <a:schemeClr val="tx2"/>
                </a:solidFill>
              </a:defRPr>
            </a:lvl1pPr>
            <a:lvl2pPr marL="355600" indent="-355600">
              <a:buClrTx/>
              <a:defRPr sz="2000" b="1">
                <a:solidFill>
                  <a:schemeClr val="tx2"/>
                </a:solidFill>
              </a:defRPr>
            </a:lvl2pPr>
            <a:lvl3pPr marL="719138" indent="-363538">
              <a:buClrTx/>
              <a:defRPr sz="2000" b="1">
                <a:solidFill>
                  <a:schemeClr val="tx2"/>
                </a:solidFill>
              </a:defRPr>
            </a:lvl3pPr>
            <a:lvl4pPr marL="1074738" indent="-355600">
              <a:buClrTx/>
              <a:defRPr sz="2000" b="1">
                <a:solidFill>
                  <a:schemeClr val="tx2"/>
                </a:solidFill>
              </a:defRPr>
            </a:lvl4pPr>
            <a:lvl5pPr marL="1439863" indent="-365125">
              <a:buClrTx/>
              <a:defRPr sz="2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Diapositive think-cell" r:id="rId9" imgW="360" imgH="360" progId="TCLayout.ActiveDocument.1">
                  <p:embed/>
                </p:oleObj>
              </mc:Choice>
              <mc:Fallback>
                <p:oleObj name="Diapositive think-cell" r:id="rId9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Espace réservé pour une image  10" descr="visuel_titre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1" cstate="screen"/>
          <a:srcRect t="5812" b="1880"/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Espace réservé du texte 11"/>
          <p:cNvSpPr txBox="1">
            <a:spLocks/>
          </p:cNvSpPr>
          <p:nvPr userDrawn="1">
            <p:custDataLst>
              <p:tags r:id="rId4"/>
            </p:custDataLst>
          </p:nvPr>
        </p:nvSpPr>
        <p:spPr bwMode="gray">
          <a:xfrm rot="5400000">
            <a:off x="-803385" y="1574911"/>
            <a:ext cx="2038350" cy="431579"/>
          </a:xfrm>
          <a:prstGeom prst="round2SameRect">
            <a:avLst>
              <a:gd name="adj1" fmla="val 29909"/>
              <a:gd name="adj2" fmla="val 0"/>
            </a:avLst>
          </a:prstGeom>
          <a:solidFill>
            <a:srgbClr val="61A322"/>
          </a:solidFill>
          <a:ln>
            <a:solidFill>
              <a:srgbClr val="61A322"/>
            </a:solidFill>
          </a:ln>
          <a:effectLst>
            <a:outerShdw sx="1000" sy="1000" algn="t" rotWithShape="0">
              <a:prstClr val="black"/>
            </a:outerShdw>
          </a:effectLst>
        </p:spPr>
        <p:txBody>
          <a:bodyPr vert="horz" lIns="0" tIns="0" rIns="0" bIns="0" rtlCol="0">
            <a:noAutofit/>
          </a:bodyPr>
          <a:lstStyle/>
          <a:p>
            <a:pPr>
              <a:lnSpc>
                <a:spcPts val="2400"/>
              </a:lnSpc>
              <a:buFont typeface="Arial" pitchFamily="34" charset="0"/>
              <a:buNone/>
              <a:defRPr/>
            </a:pPr>
            <a:endParaRPr lang="fr-FR" dirty="0">
              <a:solidFill>
                <a:srgbClr val="C3D746"/>
              </a:solidFill>
            </a:endParaRPr>
          </a:p>
        </p:txBody>
      </p:sp>
      <p:sp>
        <p:nvSpPr>
          <p:cNvPr id="14" name="Rounded Rectangle 13"/>
          <p:cNvSpPr/>
          <p:nvPr userDrawn="1">
            <p:custDataLst>
              <p:tags r:id="rId5"/>
            </p:custDataLst>
          </p:nvPr>
        </p:nvSpPr>
        <p:spPr>
          <a:xfrm>
            <a:off x="7397793" y="4860000"/>
            <a:ext cx="1221645" cy="1550059"/>
          </a:xfrm>
          <a:prstGeom prst="roundRect">
            <a:avLst>
              <a:gd name="adj" fmla="val 8572"/>
            </a:avLst>
          </a:prstGeom>
          <a:blipFill dpi="0" rotWithShape="1">
            <a:blip r:embed="rId12" cstate="print"/>
            <a:srcRect/>
            <a:stretch>
              <a:fillRect l="-3000" t="-3000" r="-3000" b="-3000"/>
            </a:stretch>
          </a:blipFill>
          <a:ln w="3175" cap="flat" cmpd="sng" algn="ctr">
            <a:noFill/>
            <a:prstDash val="solid"/>
          </a:ln>
          <a:effectLst>
            <a:outerShdw blurRad="50800" algn="ctr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srgbClr val="FFFFFF"/>
              </a:solidFill>
              <a:sym typeface="Verdana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 bwMode="white">
          <a:xfrm>
            <a:off x="910802" y="765175"/>
            <a:ext cx="7587087" cy="1456636"/>
          </a:xfrm>
        </p:spPr>
        <p:txBody>
          <a:bodyPr anchor="b" anchorCtr="0">
            <a:noAutofit/>
          </a:bodyPr>
          <a:lstStyle>
            <a:lvl1pPr>
              <a:lnSpc>
                <a:spcPts val="3800"/>
              </a:lnSpc>
              <a:defRPr sz="3800">
                <a:solidFill>
                  <a:srgbClr val="61A32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 bwMode="white">
          <a:xfrm>
            <a:off x="910800" y="2329535"/>
            <a:ext cx="7587088" cy="1531267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rgbClr val="61A32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Diapositive think-cell" r:id="rId6" imgW="360" imgH="360" progId="TCLayout.ActiveDocument.1">
                  <p:embed/>
                </p:oleObj>
              </mc:Choice>
              <mc:Fallback>
                <p:oleObj name="Diapositive think-cell" r:id="rId6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810000" y="1658257"/>
            <a:ext cx="7683500" cy="39116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Comité de PILOTAGE – CRM DYNAMICS – 14 MARS 2012</a:t>
            </a:r>
            <a:endParaRPr lang="fr-F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Diapositive think-cell" r:id="rId5" imgW="360" imgH="360" progId="TCLayout.ActiveDocument.1">
                  <p:embed/>
                </p:oleObj>
              </mc:Choice>
              <mc:Fallback>
                <p:oleObj name="Diapositive think-cell" r:id="rId5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Diapositive think-cell" r:id="rId4" imgW="360" imgH="360" progId="TCLayout.ActiveDocument.1">
                  <p:embed/>
                </p:oleObj>
              </mc:Choice>
              <mc:Fallback>
                <p:oleObj name="Diapositive think-cell" r:id="rId4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manual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Diapositive think-cell" r:id="rId9" imgW="360" imgH="360" progId="TCLayout.ActiveDocument.1">
                  <p:embed/>
                </p:oleObj>
              </mc:Choice>
              <mc:Fallback>
                <p:oleObj name="Diapositive think-cell" r:id="rId9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/>
          <p:nvPr userDrawn="1">
            <p:custDataLst>
              <p:tags r:id="rId3"/>
            </p:custDataLst>
          </p:nvPr>
        </p:nvGrpSpPr>
        <p:grpSpPr>
          <a:xfrm>
            <a:off x="0" y="1"/>
            <a:ext cx="9144000" cy="1100139"/>
            <a:chOff x="0" y="0"/>
            <a:chExt cx="9906000" cy="1100139"/>
          </a:xfrm>
        </p:grpSpPr>
        <p:pic>
          <p:nvPicPr>
            <p:cNvPr id="7" name="Image 6" descr="bandeau_sommaire.jpg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11" cstate="screen"/>
            <a:srcRect/>
            <a:stretch>
              <a:fillRect/>
            </a:stretch>
          </p:blipFill>
          <p:spPr>
            <a:xfrm>
              <a:off x="762000" y="0"/>
              <a:ext cx="9144000" cy="11001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id="8" name="Image 6" descr="bandeau_sommaire.jpg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11" cstate="screen"/>
            <a:srcRect r="93870"/>
            <a:stretch>
              <a:fillRect/>
            </a:stretch>
          </p:blipFill>
          <p:spPr>
            <a:xfrm>
              <a:off x="0" y="0"/>
              <a:ext cx="848544" cy="11001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  <p:custDataLst>
              <p:tags r:id="rId5"/>
            </p:custDataLst>
          </p:nvPr>
        </p:nvSpPr>
        <p:spPr>
          <a:xfrm>
            <a:off x="0" y="2707945"/>
            <a:ext cx="9144000" cy="2235863"/>
          </a:xfrm>
        </p:spPr>
        <p:txBody>
          <a:bodyPr wrap="square" lIns="810000" tIns="230400" bIns="230400" anchor="ctr" anchorCtr="0">
            <a:spAutoFit/>
          </a:bodyPr>
          <a:lstStyle>
            <a:lvl1pPr>
              <a:buClrTx/>
              <a:defRPr sz="2000" b="1">
                <a:solidFill>
                  <a:schemeClr val="tx2"/>
                </a:solidFill>
              </a:defRPr>
            </a:lvl1pPr>
            <a:lvl2pPr marL="355600" indent="-355600">
              <a:buClrTx/>
              <a:defRPr sz="2000" b="1">
                <a:solidFill>
                  <a:schemeClr val="tx2"/>
                </a:solidFill>
              </a:defRPr>
            </a:lvl2pPr>
            <a:lvl3pPr marL="719138" indent="-363538">
              <a:buClrTx/>
              <a:defRPr sz="2000" b="1">
                <a:solidFill>
                  <a:schemeClr val="tx2"/>
                </a:solidFill>
              </a:defRPr>
            </a:lvl3pPr>
            <a:lvl4pPr marL="1074738" indent="-355600">
              <a:buClrTx/>
              <a:defRPr sz="2000" b="1">
                <a:solidFill>
                  <a:schemeClr val="tx2"/>
                </a:solidFill>
              </a:defRPr>
            </a:lvl4pPr>
            <a:lvl5pPr marL="1439863" indent="-365125">
              <a:buClrTx/>
              <a:defRPr sz="2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nd_chapitre_ima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022092"/>
            <a:ext cx="9144000" cy="3835908"/>
          </a:xfrm>
          <a:prstGeom prst="rect">
            <a:avLst/>
          </a:prstGeom>
        </p:spPr>
      </p:pic>
      <p:sp>
        <p:nvSpPr>
          <p:cNvPr id="8" name="Espace réservé pour une image  2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30305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9" name="Espace réservé du texte 2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30538"/>
            <a:ext cx="9144000" cy="3827462"/>
          </a:xfrm>
          <a:prstGeom prst="roundRect">
            <a:avLst>
              <a:gd name="adj" fmla="val 0"/>
            </a:avLst>
          </a:prstGeom>
          <a:blipFill>
            <a:blip r:embed="rId2" cstate="print"/>
            <a:stretch>
              <a:fillRect/>
            </a:stretch>
          </a:blipFill>
          <a:effectLst>
            <a:outerShdw sx="1000" sy="1000" algn="t" rotWithShape="0">
              <a:prstClr val="black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0000" y="3031200"/>
            <a:ext cx="4240800" cy="1519024"/>
          </a:xfrm>
        </p:spPr>
        <p:txBody>
          <a:bodyPr anchor="b" anchorCtr="0">
            <a:noAutofit/>
          </a:bodyPr>
          <a:lstStyle>
            <a:lvl1pPr>
              <a:lnSpc>
                <a:spcPts val="28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gray">
          <a:xfrm>
            <a:off x="1260000" y="4579200"/>
            <a:ext cx="4240800" cy="1566000"/>
          </a:xfrm>
        </p:spPr>
        <p:txBody>
          <a:bodyPr>
            <a:noAutofit/>
          </a:bodyPr>
          <a:lstStyle>
            <a:lvl1pPr marL="0" indent="0" algn="l">
              <a:buNone/>
              <a:defRPr sz="1700" b="1">
                <a:solidFill>
                  <a:srgbClr val="82C39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260000" y="6145200"/>
            <a:ext cx="6643734" cy="295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Comité de suivi Projet CRM Dynamics - 27 Février 2012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145200"/>
            <a:ext cx="878995" cy="2936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B632D2-51CC-4051-B81E-8B3143A8C732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 hasCustomPrompt="1"/>
          </p:nvPr>
        </p:nvSpPr>
        <p:spPr>
          <a:xfrm>
            <a:off x="5500694" y="3031200"/>
            <a:ext cx="3117600" cy="3132000"/>
          </a:xfrm>
        </p:spPr>
        <p:txBody>
          <a:bodyPr anchor="b" anchorCtr="0">
            <a:noAutofit/>
          </a:bodyPr>
          <a:lstStyle>
            <a:lvl1pPr algn="r">
              <a:lnSpc>
                <a:spcPct val="100000"/>
              </a:lnSpc>
              <a:defRPr sz="19500" b="1">
                <a:solidFill>
                  <a:srgbClr val="C3D746"/>
                </a:solidFill>
              </a:defRPr>
            </a:lvl1pPr>
          </a:lstStyle>
          <a:p>
            <a:pPr lvl="0"/>
            <a:r>
              <a:rPr lang="fr-FR" dirty="0"/>
              <a:t>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32D2-51CC-4051-B81E-8B3143A8C73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Espace réservé du pied de page 3"/>
          <p:cNvSpPr>
            <a:spLocks noGrp="1"/>
          </p:cNvSpPr>
          <p:nvPr userDrawn="1">
            <p:ph type="ftr" sz="quarter" idx="3"/>
          </p:nvPr>
        </p:nvSpPr>
        <p:spPr>
          <a:xfrm>
            <a:off x="971600" y="6518176"/>
            <a:ext cx="6643734" cy="295200"/>
          </a:xfrm>
          <a:prstGeom prst="rect">
            <a:avLst/>
          </a:prstGeom>
        </p:spPr>
        <p:txBody>
          <a:bodyPr/>
          <a:lstStyle>
            <a:lvl1pPr>
              <a:defRPr lang="fr-FR" sz="800" b="1" kern="1200" cap="all" baseline="0" dirty="0" smtClean="0">
                <a:solidFill>
                  <a:srgbClr val="61A32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Comité de pilotage - Projet CRM Dynamics – 14 MARS 2012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33950" y="1658257"/>
            <a:ext cx="4210050" cy="3916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229509" y="404664"/>
            <a:ext cx="878995" cy="293687"/>
          </a:xfrm>
        </p:spPr>
        <p:txBody>
          <a:bodyPr/>
          <a:lstStyle/>
          <a:p>
            <a:fld id="{0BB632D2-51CC-4051-B81E-8B3143A8C73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819150" y="1659600"/>
            <a:ext cx="3752850" cy="447675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7" name="Espace réservé du pied de page 3"/>
          <p:cNvSpPr>
            <a:spLocks noGrp="1"/>
          </p:cNvSpPr>
          <p:nvPr userDrawn="1">
            <p:ph type="ftr" sz="quarter" idx="3"/>
          </p:nvPr>
        </p:nvSpPr>
        <p:spPr>
          <a:xfrm>
            <a:off x="971600" y="6518176"/>
            <a:ext cx="6643734" cy="295200"/>
          </a:xfrm>
          <a:prstGeom prst="rect">
            <a:avLst/>
          </a:prstGeom>
        </p:spPr>
        <p:txBody>
          <a:bodyPr/>
          <a:lstStyle>
            <a:lvl1pPr>
              <a:defRPr lang="fr-FR" sz="800" b="1" kern="1200" cap="all" baseline="0" dirty="0" smtClean="0">
                <a:solidFill>
                  <a:srgbClr val="61A32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Comité de pilotage - Projet CRM Dynamics – 14 MARS 2012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bandeau_sommair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09728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0000" y="0"/>
            <a:ext cx="7687888" cy="908129"/>
          </a:xfrm>
        </p:spPr>
        <p:txBody>
          <a:bodyPr anchor="b" anchorCtr="0">
            <a:noAutofit/>
          </a:bodyPr>
          <a:lstStyle>
            <a:lvl1pPr algn="l">
              <a:defRPr sz="2400" b="1" cap="all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0000" y="2150374"/>
            <a:ext cx="7687888" cy="3989170"/>
          </a:xfrm>
        </p:spPr>
        <p:txBody>
          <a:bodyPr anchor="t" anchorCtr="0">
            <a:noAutofit/>
          </a:bodyPr>
          <a:lstStyle>
            <a:lvl1pPr marL="355600" indent="-355600">
              <a:lnSpc>
                <a:spcPts val="2200"/>
              </a:lnSpc>
              <a:spcAft>
                <a:spcPts val="2400"/>
              </a:spcAft>
              <a:buClr>
                <a:srgbClr val="61A322"/>
              </a:buClr>
              <a:buFont typeface="+mj-lt"/>
              <a:buAutoNum type="arabicPeriod"/>
              <a:defRPr sz="22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32D2-51CC-4051-B81E-8B3143A8C73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pied de page 3"/>
          <p:cNvSpPr>
            <a:spLocks noGrp="1"/>
          </p:cNvSpPr>
          <p:nvPr userDrawn="1">
            <p:ph type="ftr" sz="quarter" idx="11"/>
          </p:nvPr>
        </p:nvSpPr>
        <p:spPr>
          <a:xfrm>
            <a:off x="971600" y="6446168"/>
            <a:ext cx="6643734" cy="29520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Comité de pilotage - Projet CRM Dynamics – 14 MARS 2012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rnie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fond_dernier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4629" y="2378069"/>
            <a:ext cx="8374742" cy="2189173"/>
          </a:xfrm>
        </p:spPr>
        <p:txBody>
          <a:bodyPr anchor="ctr" anchorCtr="0">
            <a:noAutofit/>
          </a:bodyPr>
          <a:lstStyle>
            <a:lvl1pPr algn="ctr">
              <a:defRPr sz="3500" cap="none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0" y="6858000"/>
            <a:ext cx="878995" cy="293687"/>
          </a:xfrm>
        </p:spPr>
        <p:txBody>
          <a:bodyPr/>
          <a:lstStyle/>
          <a:p>
            <a:fld id="{0BB632D2-51CC-4051-B81E-8B3143A8C732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Diapositive think-cell" r:id="rId9" imgW="360" imgH="360" progId="TCLayout.ActiveDocument.1">
                  <p:embed/>
                </p:oleObj>
              </mc:Choice>
              <mc:Fallback>
                <p:oleObj name="Diapositive think-cell" r:id="rId9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Espace réservé pour une image  10" descr="visuel_titre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1" cstate="screen"/>
          <a:srcRect t="5812" b="1880"/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Espace réservé du texte 11"/>
          <p:cNvSpPr txBox="1">
            <a:spLocks/>
          </p:cNvSpPr>
          <p:nvPr userDrawn="1">
            <p:custDataLst>
              <p:tags r:id="rId4"/>
            </p:custDataLst>
          </p:nvPr>
        </p:nvSpPr>
        <p:spPr bwMode="gray">
          <a:xfrm rot="5400000">
            <a:off x="-803385" y="1574911"/>
            <a:ext cx="2038350" cy="431579"/>
          </a:xfrm>
          <a:prstGeom prst="round2SameRect">
            <a:avLst>
              <a:gd name="adj1" fmla="val 29909"/>
              <a:gd name="adj2" fmla="val 0"/>
            </a:avLst>
          </a:prstGeom>
          <a:solidFill>
            <a:srgbClr val="61A322"/>
          </a:solidFill>
          <a:ln>
            <a:solidFill>
              <a:srgbClr val="61A322"/>
            </a:solidFill>
          </a:ln>
          <a:effectLst>
            <a:outerShdw sx="1000" sy="1000" algn="t" rotWithShape="0">
              <a:prstClr val="black"/>
            </a:outerShdw>
          </a:effectLst>
        </p:spPr>
        <p:txBody>
          <a:bodyPr vert="horz" lIns="0" tIns="0" rIns="0" bIns="0" rtlCol="0">
            <a:noAutofit/>
          </a:bodyPr>
          <a:lstStyle/>
          <a:p>
            <a:pPr>
              <a:lnSpc>
                <a:spcPts val="2400"/>
              </a:lnSpc>
              <a:buFont typeface="Arial" pitchFamily="34" charset="0"/>
              <a:buNone/>
              <a:defRPr/>
            </a:pPr>
            <a:endParaRPr lang="fr-FR" dirty="0">
              <a:solidFill>
                <a:srgbClr val="C3D746"/>
              </a:solidFill>
            </a:endParaRPr>
          </a:p>
        </p:txBody>
      </p:sp>
      <p:sp>
        <p:nvSpPr>
          <p:cNvPr id="14" name="Rounded Rectangle 13"/>
          <p:cNvSpPr/>
          <p:nvPr userDrawn="1">
            <p:custDataLst>
              <p:tags r:id="rId5"/>
            </p:custDataLst>
          </p:nvPr>
        </p:nvSpPr>
        <p:spPr>
          <a:xfrm>
            <a:off x="7397793" y="4860000"/>
            <a:ext cx="1221645" cy="1550059"/>
          </a:xfrm>
          <a:prstGeom prst="roundRect">
            <a:avLst>
              <a:gd name="adj" fmla="val 8572"/>
            </a:avLst>
          </a:prstGeom>
          <a:blipFill dpi="0" rotWithShape="1">
            <a:blip r:embed="rId12" cstate="print"/>
            <a:srcRect/>
            <a:stretch>
              <a:fillRect l="-3000" t="-3000" r="-3000" b="-3000"/>
            </a:stretch>
          </a:blipFill>
          <a:ln w="3175" cap="flat" cmpd="sng" algn="ctr">
            <a:noFill/>
            <a:prstDash val="solid"/>
          </a:ln>
          <a:effectLst>
            <a:outerShdw blurRad="50800" algn="ctr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srgbClr val="FFFFFF"/>
              </a:solidFill>
              <a:sym typeface="Verdana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 bwMode="white">
          <a:xfrm>
            <a:off x="910802" y="765175"/>
            <a:ext cx="7587087" cy="1456636"/>
          </a:xfrm>
        </p:spPr>
        <p:txBody>
          <a:bodyPr anchor="b" anchorCtr="0">
            <a:noAutofit/>
          </a:bodyPr>
          <a:lstStyle>
            <a:lvl1pPr>
              <a:lnSpc>
                <a:spcPts val="3800"/>
              </a:lnSpc>
              <a:defRPr sz="3800">
                <a:solidFill>
                  <a:srgbClr val="61A32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 bwMode="white">
          <a:xfrm>
            <a:off x="910800" y="2329535"/>
            <a:ext cx="7587088" cy="1531267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rgbClr val="61A32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Diapositive think-cell" r:id="rId6" imgW="360" imgH="360" progId="TCLayout.ActiveDocument.1">
                  <p:embed/>
                </p:oleObj>
              </mc:Choice>
              <mc:Fallback>
                <p:oleObj name="Diapositive think-cell" r:id="rId6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810000" y="1658257"/>
            <a:ext cx="7683500" cy="39116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Diapositive think-cell" r:id="rId5" imgW="360" imgH="360" progId="TCLayout.ActiveDocument.1">
                  <p:embed/>
                </p:oleObj>
              </mc:Choice>
              <mc:Fallback>
                <p:oleObj name="Diapositive think-cell" r:id="rId5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tags" Target="../tags/tag7.xml"/><Relationship Id="rId18" Type="http://schemas.openxmlformats.org/officeDocument/2006/relationships/image" Target="../media/image9.jpeg"/><Relationship Id="rId3" Type="http://schemas.openxmlformats.org/officeDocument/2006/relationships/slideLayout" Target="../slideLayouts/slideLayout9.xml"/><Relationship Id="rId7" Type="http://schemas.openxmlformats.org/officeDocument/2006/relationships/vmlDrawing" Target="../drawings/vmlDrawing2.vml"/><Relationship Id="rId12" Type="http://schemas.openxmlformats.org/officeDocument/2006/relationships/tags" Target="../tags/tag6.xml"/><Relationship Id="rId17" Type="http://schemas.openxmlformats.org/officeDocument/2006/relationships/image" Target="../media/image8.e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11" Type="http://schemas.openxmlformats.org/officeDocument/2006/relationships/tags" Target="../tags/tag5.xml"/><Relationship Id="rId5" Type="http://schemas.openxmlformats.org/officeDocument/2006/relationships/slideLayout" Target="../slideLayouts/slideLayout11.xml"/><Relationship Id="rId15" Type="http://schemas.openxmlformats.org/officeDocument/2006/relationships/tags" Target="../tags/tag9.xml"/><Relationship Id="rId10" Type="http://schemas.openxmlformats.org/officeDocument/2006/relationships/tags" Target="../tags/tag4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10.xml"/><Relationship Id="rId9" Type="http://schemas.openxmlformats.org/officeDocument/2006/relationships/tags" Target="../tags/tag3.xml"/><Relationship Id="rId14" Type="http://schemas.openxmlformats.org/officeDocument/2006/relationships/tags" Target="../tags/tag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image" Target="../media/image9.jpeg"/><Relationship Id="rId3" Type="http://schemas.openxmlformats.org/officeDocument/2006/relationships/slideLayout" Target="../slideLayouts/slideLayout14.xml"/><Relationship Id="rId7" Type="http://schemas.openxmlformats.org/officeDocument/2006/relationships/vmlDrawing" Target="../drawings/vmlDrawing8.vml"/><Relationship Id="rId12" Type="http://schemas.openxmlformats.org/officeDocument/2006/relationships/tags" Target="../tags/tag32.xml"/><Relationship Id="rId17" Type="http://schemas.openxmlformats.org/officeDocument/2006/relationships/image" Target="../media/image8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11" Type="http://schemas.openxmlformats.org/officeDocument/2006/relationships/tags" Target="../tags/tag31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5.xml"/><Relationship Id="rId10" Type="http://schemas.openxmlformats.org/officeDocument/2006/relationships/tags" Target="../tags/tag3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29.xml"/><Relationship Id="rId14" Type="http://schemas.openxmlformats.org/officeDocument/2006/relationships/tags" Target="../tags/tag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349394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Diapositive think-cell" r:id="rId10" imgW="270" imgH="270" progId="TCLayout.ActiveDocument.1">
                  <p:embed/>
                </p:oleObj>
              </mc:Choice>
              <mc:Fallback>
                <p:oleObj name="Diapositive think-cell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 7" descr="bandeau_texte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9144000" cy="1385316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916560" y="0"/>
            <a:ext cx="7687888" cy="90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810000" y="1658257"/>
            <a:ext cx="7687888" cy="391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157501" y="692696"/>
            <a:ext cx="878995" cy="2936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 b="1">
                <a:solidFill>
                  <a:srgbClr val="61A322"/>
                </a:solidFill>
              </a:defRPr>
            </a:lvl1pPr>
          </a:lstStyle>
          <a:p>
            <a:fld id="{0BB632D2-51CC-4051-B81E-8B3143A8C732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 descr="logo_texte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9976" y="91935"/>
            <a:ext cx="705600" cy="816785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 userDrawn="1">
            <p:ph type="ftr" sz="quarter" idx="3"/>
          </p:nvPr>
        </p:nvSpPr>
        <p:spPr>
          <a:xfrm>
            <a:off x="971600" y="6518176"/>
            <a:ext cx="6643734" cy="295200"/>
          </a:xfrm>
          <a:prstGeom prst="rect">
            <a:avLst/>
          </a:prstGeom>
        </p:spPr>
        <p:txBody>
          <a:bodyPr/>
          <a:lstStyle>
            <a:lvl1pPr>
              <a:defRPr lang="fr-FR" sz="800" b="1" kern="1200" cap="all" baseline="0" dirty="0" smtClean="0">
                <a:solidFill>
                  <a:srgbClr val="61A32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Comité de pilotage - Projet CRM Dynamics – 14 MARS 2012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5" r:id="rId4"/>
    <p:sldLayoutId id="2147483651" r:id="rId5"/>
    <p:sldLayoutId id="2147483654" r:id="rId6"/>
  </p:sldLayoutIdLst>
  <p:hf hd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400" b="1" kern="1200" cap="all" baseline="0">
          <a:solidFill>
            <a:srgbClr val="61A32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buFont typeface="Arial" pitchFamily="34" charset="0"/>
        <a:buNone/>
        <a:defRPr sz="1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225425" indent="-225425" algn="l" defTabSz="914400" rtl="0" eaLnBrk="1" latinLnBrk="0" hangingPunct="1">
        <a:lnSpc>
          <a:spcPts val="2400"/>
        </a:lnSpc>
        <a:spcBef>
          <a:spcPts val="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623888" indent="-174625" algn="l" defTabSz="914400" rtl="0" eaLnBrk="1" latinLnBrk="0" hangingPunct="1">
        <a:lnSpc>
          <a:spcPts val="2400"/>
        </a:lnSpc>
        <a:spcBef>
          <a:spcPts val="0"/>
        </a:spcBef>
        <a:buClr>
          <a:schemeClr val="accent2"/>
        </a:buClr>
        <a:buFont typeface="Arial" pitchFamily="34" charset="0"/>
        <a:buChar char="­"/>
        <a:defRPr sz="18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623888" indent="0" algn="l" defTabSz="914400" rtl="0" eaLnBrk="1" latinLnBrk="0" hangingPunct="1">
        <a:lnSpc>
          <a:spcPts val="2400"/>
        </a:lnSpc>
        <a:spcBef>
          <a:spcPts val="0"/>
        </a:spcBef>
        <a:buFont typeface="Arial" pitchFamily="34" charset="0"/>
        <a:buNone/>
        <a:defRPr sz="18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623888" indent="0" algn="l" defTabSz="914400" rtl="0" eaLnBrk="1" latinLnBrk="0" hangingPunct="1">
        <a:lnSpc>
          <a:spcPts val="2400"/>
        </a:lnSpc>
        <a:spcBef>
          <a:spcPts val="0"/>
        </a:spcBef>
        <a:buFont typeface="Arial" pitchFamily="34" charset="0"/>
        <a:buNone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Diapositive think-cell" r:id="rId16" imgW="360" imgH="360" progId="TCLayout.ActiveDocument.1">
                  <p:embed/>
                </p:oleObj>
              </mc:Choice>
              <mc:Fallback>
                <p:oleObj name="Diapositive think-cell" r:id="rId16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5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1385316"/>
            <a:chOff x="0" y="0"/>
            <a:chExt cx="9906000" cy="1385316"/>
          </a:xfrm>
        </p:grpSpPr>
        <p:pic>
          <p:nvPicPr>
            <p:cNvPr id="14" name="Image 7" descr="bandeau_texte.jpg"/>
            <p:cNvPicPr>
              <a:picLocks noChangeAspect="1"/>
            </p:cNvPicPr>
            <p:nvPr userDrawn="1">
              <p:custDataLst>
                <p:tags r:id="rId14"/>
              </p:custDataLst>
            </p:nvPr>
          </p:nvPicPr>
          <p:blipFill>
            <a:blip r:embed="rId18" cstate="screen"/>
            <a:stretch>
              <a:fillRect/>
            </a:stretch>
          </p:blipFill>
          <p:spPr>
            <a:xfrm>
              <a:off x="762000" y="0"/>
              <a:ext cx="9144000" cy="1385316"/>
            </a:xfrm>
            <a:prstGeom prst="rect">
              <a:avLst/>
            </a:prstGeom>
          </p:spPr>
        </p:pic>
        <p:pic>
          <p:nvPicPr>
            <p:cNvPr id="15" name="Image 7" descr="bandeau_texte.jpg"/>
            <p:cNvPicPr>
              <a:picLocks noChangeAspect="1"/>
            </p:cNvPicPr>
            <p:nvPr userDrawn="1">
              <p:custDataLst>
                <p:tags r:id="rId15"/>
              </p:custDataLst>
            </p:nvPr>
          </p:nvPicPr>
          <p:blipFill>
            <a:blip r:embed="rId18" cstate="screen"/>
            <a:srcRect r="90365"/>
            <a:stretch>
              <a:fillRect/>
            </a:stretch>
          </p:blipFill>
          <p:spPr>
            <a:xfrm>
              <a:off x="0" y="0"/>
              <a:ext cx="880940" cy="1385316"/>
            </a:xfrm>
            <a:prstGeom prst="rect">
              <a:avLst/>
            </a:prstGeom>
          </p:spPr>
        </p:pic>
      </p:grpSp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 bwMode="gray">
          <a:xfrm>
            <a:off x="810000" y="0"/>
            <a:ext cx="7687888" cy="90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fr-FR" noProof="0" dirty="0"/>
              <a:t>Cliquez</a:t>
            </a:r>
            <a:r>
              <a:rPr lang="fr-FR" dirty="0"/>
              <a:t>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 bwMode="gray">
          <a:xfrm>
            <a:off x="810000" y="1658257"/>
            <a:ext cx="7687888" cy="391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numéro de diapositive 5"/>
          <p:cNvSpPr txBox="1">
            <a:spLocks/>
          </p:cNvSpPr>
          <p:nvPr>
            <p:custDataLst>
              <p:tags r:id="rId12"/>
            </p:custDataLst>
          </p:nvPr>
        </p:nvSpPr>
        <p:spPr bwMode="gray">
          <a:xfrm>
            <a:off x="398463" y="6438961"/>
            <a:ext cx="480533" cy="2936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 b="1">
                <a:solidFill>
                  <a:srgbClr val="61A322"/>
                </a:solidFill>
              </a:defRPr>
            </a:lvl1pPr>
          </a:lstStyle>
          <a:p>
            <a:pPr algn="l">
              <a:defRPr/>
            </a:pPr>
            <a:fld id="{0BB632D2-51CC-4051-B81E-8B3143A8C732}" type="slidenum">
              <a:rPr lang="fr-FR" smtClean="0"/>
              <a:pPr algn="l">
                <a:defRPr/>
              </a:pPr>
              <a:t>‹#›</a:t>
            </a:fld>
            <a:endParaRPr lang="fr-FR" dirty="0"/>
          </a:p>
        </p:txBody>
      </p:sp>
      <p:pic>
        <p:nvPicPr>
          <p:cNvPr id="17" name="Image 8" descr="logo_texte.jp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8137648" y="5949281"/>
            <a:ext cx="651323" cy="816785"/>
          </a:xfrm>
          <a:prstGeom prst="rect">
            <a:avLst/>
          </a:prstGeom>
        </p:spPr>
      </p:pic>
      <p:sp>
        <p:nvSpPr>
          <p:cNvPr id="16" name="Espace réservé du pied de page 3"/>
          <p:cNvSpPr>
            <a:spLocks noGrp="1"/>
          </p:cNvSpPr>
          <p:nvPr userDrawn="1">
            <p:ph type="ftr" sz="quarter" idx="3"/>
          </p:nvPr>
        </p:nvSpPr>
        <p:spPr>
          <a:xfrm>
            <a:off x="971600" y="6518176"/>
            <a:ext cx="6643734" cy="295200"/>
          </a:xfrm>
          <a:prstGeom prst="rect">
            <a:avLst/>
          </a:prstGeom>
        </p:spPr>
        <p:txBody>
          <a:bodyPr/>
          <a:lstStyle>
            <a:lvl1pPr>
              <a:defRPr lang="fr-FR" sz="800" b="1" kern="1200" cap="all" baseline="0" dirty="0" smtClean="0">
                <a:solidFill>
                  <a:srgbClr val="61A32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Comité de pilotage - Projet CRM Dynamics – 14 MARS 2012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hf hd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400" b="1" kern="1200" cap="all" baseline="0">
          <a:solidFill>
            <a:srgbClr val="61A32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84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25425" indent="-225425" algn="l" defTabSz="914400" rtl="0" eaLnBrk="1" latinLnBrk="0" hangingPunct="1">
        <a:lnSpc>
          <a:spcPct val="100000"/>
        </a:lnSpc>
        <a:spcBef>
          <a:spcPts val="384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3888" indent="-174625" algn="l" defTabSz="914400" rtl="0" eaLnBrk="1" latinLnBrk="0" hangingPunct="1">
        <a:lnSpc>
          <a:spcPct val="100000"/>
        </a:lnSpc>
        <a:spcBef>
          <a:spcPts val="384"/>
        </a:spcBef>
        <a:buClr>
          <a:schemeClr val="tx1"/>
        </a:buClr>
        <a:buFont typeface="Arial" pitchFamily="34" charset="0"/>
        <a:buChar char="­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84150" algn="l" defTabSz="914400" rtl="0" eaLnBrk="1" latinLnBrk="0" hangingPunct="1">
        <a:lnSpc>
          <a:spcPct val="100000"/>
        </a:lnSpc>
        <a:spcBef>
          <a:spcPts val="384"/>
        </a:spcBef>
        <a:buClr>
          <a:schemeClr val="tx1"/>
        </a:buClr>
        <a:buFont typeface="Verdana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9988" indent="-179388" algn="l" defTabSz="914400" rtl="0" eaLnBrk="1" latinLnBrk="0" hangingPunct="1">
        <a:lnSpc>
          <a:spcPct val="100000"/>
        </a:lnSpc>
        <a:spcBef>
          <a:spcPts val="384"/>
        </a:spcBef>
        <a:buClr>
          <a:schemeClr val="tx1"/>
        </a:buClr>
        <a:buFont typeface="Verdana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Diapositive think-cell" r:id="rId16" imgW="360" imgH="360" progId="TCLayout.ActiveDocument.1">
                  <p:embed/>
                </p:oleObj>
              </mc:Choice>
              <mc:Fallback>
                <p:oleObj name="Diapositive think-cell" r:id="rId16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5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1385316"/>
            <a:chOff x="0" y="0"/>
            <a:chExt cx="9906000" cy="1385316"/>
          </a:xfrm>
        </p:grpSpPr>
        <p:pic>
          <p:nvPicPr>
            <p:cNvPr id="14" name="Image 7" descr="bandeau_texte.jpg"/>
            <p:cNvPicPr>
              <a:picLocks noChangeAspect="1"/>
            </p:cNvPicPr>
            <p:nvPr userDrawn="1">
              <p:custDataLst>
                <p:tags r:id="rId14"/>
              </p:custDataLst>
            </p:nvPr>
          </p:nvPicPr>
          <p:blipFill>
            <a:blip r:embed="rId18" cstate="screen"/>
            <a:stretch>
              <a:fillRect/>
            </a:stretch>
          </p:blipFill>
          <p:spPr>
            <a:xfrm>
              <a:off x="762000" y="0"/>
              <a:ext cx="9144000" cy="1385316"/>
            </a:xfrm>
            <a:prstGeom prst="rect">
              <a:avLst/>
            </a:prstGeom>
          </p:spPr>
        </p:pic>
        <p:pic>
          <p:nvPicPr>
            <p:cNvPr id="15" name="Image 7" descr="bandeau_texte.jpg"/>
            <p:cNvPicPr>
              <a:picLocks noChangeAspect="1"/>
            </p:cNvPicPr>
            <p:nvPr userDrawn="1">
              <p:custDataLst>
                <p:tags r:id="rId15"/>
              </p:custDataLst>
            </p:nvPr>
          </p:nvPicPr>
          <p:blipFill>
            <a:blip r:embed="rId18" cstate="screen"/>
            <a:srcRect r="90365"/>
            <a:stretch>
              <a:fillRect/>
            </a:stretch>
          </p:blipFill>
          <p:spPr>
            <a:xfrm>
              <a:off x="0" y="0"/>
              <a:ext cx="880940" cy="1385316"/>
            </a:xfrm>
            <a:prstGeom prst="rect">
              <a:avLst/>
            </a:prstGeom>
          </p:spPr>
        </p:pic>
      </p:grpSp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 bwMode="gray">
          <a:xfrm>
            <a:off x="810000" y="0"/>
            <a:ext cx="7687888" cy="90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fr-FR" noProof="0" dirty="0"/>
              <a:t>Cliquez</a:t>
            </a:r>
            <a:r>
              <a:rPr lang="fr-FR" dirty="0"/>
              <a:t>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 bwMode="gray">
          <a:xfrm>
            <a:off x="810000" y="1658257"/>
            <a:ext cx="7687888" cy="391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numéro de diapositive 5"/>
          <p:cNvSpPr txBox="1">
            <a:spLocks/>
          </p:cNvSpPr>
          <p:nvPr>
            <p:custDataLst>
              <p:tags r:id="rId12"/>
            </p:custDataLst>
          </p:nvPr>
        </p:nvSpPr>
        <p:spPr bwMode="gray">
          <a:xfrm>
            <a:off x="398463" y="6438961"/>
            <a:ext cx="480533" cy="2936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 b="1">
                <a:solidFill>
                  <a:srgbClr val="61A322"/>
                </a:solidFill>
              </a:defRPr>
            </a:lvl1pPr>
          </a:lstStyle>
          <a:p>
            <a:pPr algn="l">
              <a:defRPr/>
            </a:pPr>
            <a:fld id="{0BB632D2-51CC-4051-B81E-8B3143A8C732}" type="slidenum">
              <a:rPr lang="fr-FR" smtClean="0"/>
              <a:pPr algn="l">
                <a:defRPr/>
              </a:pPr>
              <a:t>‹#›</a:t>
            </a:fld>
            <a:endParaRPr lang="fr-FR" dirty="0"/>
          </a:p>
        </p:txBody>
      </p:sp>
      <p:pic>
        <p:nvPicPr>
          <p:cNvPr id="17" name="Image 8" descr="logo_texte.jp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8137648" y="5949281"/>
            <a:ext cx="651323" cy="816785"/>
          </a:xfrm>
          <a:prstGeom prst="rect">
            <a:avLst/>
          </a:prstGeom>
        </p:spPr>
      </p:pic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60000" y="6518176"/>
            <a:ext cx="6643734" cy="29520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800" b="1" kern="1200" cap="all" baseline="0" smtClean="0">
                <a:solidFill>
                  <a:srgbClr val="61A32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/>
              <a:t>Comité de PILOTAGE – CRM DYNAMICS – 14 MARS 2012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hd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400" b="1" kern="1200" cap="all" baseline="0">
          <a:solidFill>
            <a:srgbClr val="61A32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84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25425" indent="-225425" algn="l" defTabSz="914400" rtl="0" eaLnBrk="1" latinLnBrk="0" hangingPunct="1">
        <a:lnSpc>
          <a:spcPct val="100000"/>
        </a:lnSpc>
        <a:spcBef>
          <a:spcPts val="384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3888" indent="-174625" algn="l" defTabSz="914400" rtl="0" eaLnBrk="1" latinLnBrk="0" hangingPunct="1">
        <a:lnSpc>
          <a:spcPct val="100000"/>
        </a:lnSpc>
        <a:spcBef>
          <a:spcPts val="384"/>
        </a:spcBef>
        <a:buClr>
          <a:schemeClr val="tx1"/>
        </a:buClr>
        <a:buFont typeface="Arial" pitchFamily="34" charset="0"/>
        <a:buChar char="­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84150" algn="l" defTabSz="914400" rtl="0" eaLnBrk="1" latinLnBrk="0" hangingPunct="1">
        <a:lnSpc>
          <a:spcPct val="100000"/>
        </a:lnSpc>
        <a:spcBef>
          <a:spcPts val="384"/>
        </a:spcBef>
        <a:buClr>
          <a:schemeClr val="tx1"/>
        </a:buClr>
        <a:buFont typeface="Verdana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9988" indent="-179388" algn="l" defTabSz="914400" rtl="0" eaLnBrk="1" latinLnBrk="0" hangingPunct="1">
        <a:lnSpc>
          <a:spcPct val="100000"/>
        </a:lnSpc>
        <a:spcBef>
          <a:spcPts val="384"/>
        </a:spcBef>
        <a:buClr>
          <a:schemeClr val="tx1"/>
        </a:buClr>
        <a:buFont typeface="Verdana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700" dirty="0">
                <a:latin typeface="+mn-lt"/>
              </a:rPr>
              <a:t>Lien entre les ventes et les contrats</a:t>
            </a:r>
            <a:endParaRPr lang="fr-FR" sz="4500" dirty="0"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75655" y="1556792"/>
            <a:ext cx="1512169" cy="576064"/>
          </a:xfrm>
          <a:prstGeom prst="rect">
            <a:avLst/>
          </a:prstGeom>
          <a:gradFill rotWithShape="1">
            <a:gsLst>
              <a:gs pos="0">
                <a:srgbClr val="518919">
                  <a:shade val="51000"/>
                  <a:satMod val="130000"/>
                </a:srgbClr>
              </a:gs>
              <a:gs pos="80000">
                <a:srgbClr val="518919">
                  <a:shade val="93000"/>
                  <a:satMod val="130000"/>
                </a:srgbClr>
              </a:gs>
              <a:gs pos="100000">
                <a:srgbClr val="51891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51891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90000" bIns="90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Ventes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>
                <a:solidFill>
                  <a:prstClr val="white"/>
                </a:solidFill>
                <a:latin typeface="Verdana"/>
              </a:rPr>
              <a:t>CRM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04048" y="1556792"/>
            <a:ext cx="1584176" cy="576064"/>
          </a:xfrm>
          <a:prstGeom prst="rect">
            <a:avLst/>
          </a:prstGeom>
          <a:gradFill rotWithShape="1">
            <a:gsLst>
              <a:gs pos="0">
                <a:srgbClr val="518919">
                  <a:shade val="51000"/>
                  <a:satMod val="130000"/>
                </a:srgbClr>
              </a:gs>
              <a:gs pos="80000">
                <a:srgbClr val="518919">
                  <a:shade val="93000"/>
                  <a:satMod val="130000"/>
                </a:srgbClr>
              </a:gs>
              <a:gs pos="100000">
                <a:srgbClr val="51891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51891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90000" bIns="90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Contrats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>
                <a:solidFill>
                  <a:prstClr val="white"/>
                </a:solidFill>
                <a:latin typeface="Verdana"/>
              </a:rPr>
              <a:t>SCM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" name="Double flèche horizontale 4"/>
          <p:cNvSpPr/>
          <p:nvPr/>
        </p:nvSpPr>
        <p:spPr>
          <a:xfrm>
            <a:off x="3249236" y="1628800"/>
            <a:ext cx="1368152" cy="432048"/>
          </a:xfrm>
          <a:prstGeom prst="leftRightArrow">
            <a:avLst/>
          </a:prstGeom>
          <a:solidFill>
            <a:srgbClr val="C3D74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1272490" y="2564904"/>
            <a:ext cx="2075374" cy="934584"/>
          </a:xfrm>
          <a:prstGeom prst="roundRect">
            <a:avLst/>
          </a:prstGeom>
          <a:noFill/>
          <a:ln w="9525" cap="flat" cmpd="sng" algn="ctr">
            <a:solidFill>
              <a:srgbClr val="61A322"/>
            </a:solidFill>
            <a:prstDash val="solid"/>
          </a:ln>
          <a:effectLst/>
        </p:spPr>
        <p:txBody>
          <a:bodyPr tIns="67500" bIns="67500" rtlCol="0" anchor="ctr"/>
          <a:lstStyle/>
          <a:p>
            <a:pPr marL="128588" indent="-128588">
              <a:buFont typeface="Wingdings" panose="05000000000000000000" pitchFamily="2" charset="2"/>
              <a:buChar char="ü"/>
            </a:pPr>
            <a:r>
              <a:rPr lang="fr-FR" sz="1200" dirty="0"/>
              <a:t>Prix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fr-FR" sz="1200" dirty="0"/>
              <a:t>Client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fr-FR" sz="1200" dirty="0"/>
              <a:t>Volume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fr-FR" sz="1200" dirty="0"/>
              <a:t>Produit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4754074" y="2564904"/>
            <a:ext cx="2194190" cy="934584"/>
          </a:xfrm>
          <a:prstGeom prst="roundRect">
            <a:avLst/>
          </a:prstGeom>
          <a:noFill/>
          <a:ln w="9525" cap="flat" cmpd="sng" algn="ctr">
            <a:solidFill>
              <a:srgbClr val="61A322"/>
            </a:solidFill>
            <a:prstDash val="solid"/>
          </a:ln>
          <a:effectLst/>
        </p:spPr>
        <p:txBody>
          <a:bodyPr tIns="67500" bIns="67500" rtlCol="0" anchor="ctr"/>
          <a:lstStyle/>
          <a:p>
            <a:pPr marL="128588" indent="-128588">
              <a:buFont typeface="Wingdings" panose="05000000000000000000" pitchFamily="2" charset="2"/>
              <a:buChar char="ü"/>
            </a:pPr>
            <a:r>
              <a:rPr lang="fr-FR" sz="1200" dirty="0"/>
              <a:t>Type de contrat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fr-FR" sz="1200" dirty="0"/>
              <a:t>Conditions Générales de Vente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fr-FR" sz="1200" dirty="0"/>
              <a:t>Conditions Spécifiques ou Sales Confirmation</a:t>
            </a:r>
          </a:p>
        </p:txBody>
      </p:sp>
    </p:spTree>
    <p:extLst>
      <p:ext uri="{BB962C8B-B14F-4D97-AF65-F5344CB8AC3E}">
        <p14:creationId xmlns:p14="http://schemas.microsoft.com/office/powerpoint/2010/main" val="262140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ventes et des contrats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9553" y="1593178"/>
            <a:ext cx="1860671" cy="648072"/>
          </a:xfrm>
          <a:prstGeom prst="rect">
            <a:avLst/>
          </a:prstGeom>
          <a:solidFill>
            <a:srgbClr val="82C391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90000" bIns="90000" rtlCol="0" anchor="ctr"/>
          <a:lstStyle/>
          <a:p>
            <a:pPr algn="ctr">
              <a:defRPr/>
            </a:pPr>
            <a:r>
              <a:rPr lang="fr-FR" sz="1200" b="1" kern="0" dirty="0">
                <a:solidFill>
                  <a:prstClr val="white"/>
                </a:solidFill>
                <a:latin typeface="Verdana"/>
              </a:rPr>
              <a:t>Vente Spot sur un Mois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4053658" y="1709396"/>
            <a:ext cx="1713424" cy="415637"/>
          </a:xfrm>
          <a:prstGeom prst="roundRect">
            <a:avLst/>
          </a:prstGeom>
          <a:noFill/>
          <a:ln w="9525" cap="flat" cmpd="sng" algn="ctr">
            <a:solidFill>
              <a:srgbClr val="61A322"/>
            </a:solidFill>
            <a:prstDash val="solid"/>
          </a:ln>
          <a:effectLst/>
        </p:spPr>
        <p:txBody>
          <a:bodyPr tIns="90000" bIns="90000" rtlCol="0" anchor="ctr"/>
          <a:lstStyle/>
          <a:p>
            <a:pPr algn="ctr">
              <a:defRPr/>
            </a:pPr>
            <a:r>
              <a:rPr lang="fr-FR" sz="1200" b="1" kern="0" dirty="0">
                <a:latin typeface="Verdana"/>
              </a:rPr>
              <a:t>Contrat Spot </a:t>
            </a:r>
            <a:endParaRPr lang="fr-FR" sz="1200" b="1" kern="0" dirty="0">
              <a:solidFill>
                <a:schemeClr val="tx1"/>
              </a:solidFill>
              <a:latin typeface="Verdan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36958" y="2206378"/>
            <a:ext cx="2347210" cy="73835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marL="95250" indent="-95250">
              <a:buFont typeface="Arial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Contrat spot récupère les éléments de la vente</a:t>
            </a:r>
          </a:p>
          <a:p>
            <a:pPr marL="95250" indent="-95250">
              <a:buFont typeface="Arial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Soumission du contrat après validation de la vente</a:t>
            </a:r>
          </a:p>
        </p:txBody>
      </p:sp>
      <p:sp>
        <p:nvSpPr>
          <p:cNvPr id="33" name="Flèche droite 32"/>
          <p:cNvSpPr/>
          <p:nvPr/>
        </p:nvSpPr>
        <p:spPr>
          <a:xfrm>
            <a:off x="2400227" y="1674716"/>
            <a:ext cx="1523700" cy="484999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fr-FR" sz="1400" b="1" dirty="0" err="1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9553" y="2944734"/>
            <a:ext cx="1860672" cy="655081"/>
          </a:xfrm>
          <a:prstGeom prst="rect">
            <a:avLst/>
          </a:prstGeom>
          <a:solidFill>
            <a:srgbClr val="82C391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90000" bIns="90000" rtlCol="0" anchor="ctr"/>
          <a:lstStyle/>
          <a:p>
            <a:pPr algn="ctr">
              <a:defRPr/>
            </a:pPr>
            <a:r>
              <a:rPr lang="fr-FR" sz="1200" b="1" kern="0" dirty="0">
                <a:solidFill>
                  <a:prstClr val="white"/>
                </a:solidFill>
                <a:latin typeface="Verdana"/>
              </a:rPr>
              <a:t>Vente(s) Spot sur un Trimestre</a:t>
            </a:r>
          </a:p>
        </p:txBody>
      </p:sp>
      <p:sp>
        <p:nvSpPr>
          <p:cNvPr id="38" name="Rectangle à coins arrondis 37"/>
          <p:cNvSpPr/>
          <p:nvPr/>
        </p:nvSpPr>
        <p:spPr>
          <a:xfrm>
            <a:off x="4053658" y="3060952"/>
            <a:ext cx="1713424" cy="415637"/>
          </a:xfrm>
          <a:prstGeom prst="roundRect">
            <a:avLst/>
          </a:prstGeom>
          <a:noFill/>
          <a:ln w="9525" cap="flat" cmpd="sng" algn="ctr">
            <a:solidFill>
              <a:srgbClr val="61A322"/>
            </a:solidFill>
            <a:prstDash val="solid"/>
          </a:ln>
          <a:effectLst/>
        </p:spPr>
        <p:txBody>
          <a:bodyPr tIns="90000" bIns="90000" rtlCol="0" anchor="ctr"/>
          <a:lstStyle/>
          <a:p>
            <a:pPr algn="ctr">
              <a:defRPr/>
            </a:pPr>
            <a:r>
              <a:rPr lang="fr-FR" sz="1200" b="1" kern="0" dirty="0">
                <a:latin typeface="Verdana"/>
              </a:rPr>
              <a:t>Contrat Spot Trimestriel </a:t>
            </a:r>
            <a:endParaRPr lang="fr-FR" sz="1200" b="1" kern="0" dirty="0">
              <a:solidFill>
                <a:schemeClr val="tx1"/>
              </a:solidFill>
              <a:latin typeface="Verdan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64950" y="3511271"/>
            <a:ext cx="2347210" cy="73835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marL="95250" indent="-95250">
              <a:buFont typeface="Arial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Contrat spot récupère les éléments de la 1ere vente trimestrielle créée</a:t>
            </a:r>
          </a:p>
          <a:p>
            <a:pPr marL="95250" indent="-95250">
              <a:buFont typeface="Arial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Soumission du contrat après validation d’au moins d’une vente trimestrielle</a:t>
            </a:r>
          </a:p>
        </p:txBody>
      </p:sp>
      <p:sp>
        <p:nvSpPr>
          <p:cNvPr id="40" name="Flèche droite 39"/>
          <p:cNvSpPr/>
          <p:nvPr/>
        </p:nvSpPr>
        <p:spPr>
          <a:xfrm>
            <a:off x="2400227" y="3026272"/>
            <a:ext cx="1523700" cy="484999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fr-FR" sz="1400" b="1" dirty="0" err="1">
              <a:solidFill>
                <a:schemeClr val="tx1"/>
              </a:solidFill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270529" y="3537454"/>
            <a:ext cx="2448272" cy="1152068"/>
          </a:xfrm>
          <a:prstGeom prst="roundRect">
            <a:avLst/>
          </a:prstGeom>
          <a:solidFill>
            <a:schemeClr val="bg1"/>
          </a:solidFill>
          <a:ln w="9525">
            <a:solidFill>
              <a:srgbClr val="686A78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0000" rtlCol="0" anchor="t" anchorCtr="0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rgbClr val="686A78"/>
                </a:solidFill>
              </a:rPr>
              <a:t>Même Client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rgbClr val="686A78"/>
                </a:solidFill>
              </a:rPr>
              <a:t>Même Région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rgbClr val="686A78"/>
                </a:solidFill>
              </a:rPr>
              <a:t>Même trimestre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rgbClr val="686A78"/>
                </a:solidFill>
              </a:rPr>
              <a:t>Même famille de produit si Roche ou Acide ou même cat produit si Engrais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39553" y="4977554"/>
            <a:ext cx="1860672" cy="655081"/>
          </a:xfrm>
          <a:prstGeom prst="rect">
            <a:avLst/>
          </a:prstGeom>
          <a:solidFill>
            <a:srgbClr val="82C391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90000" bIns="90000" rtlCol="0" anchor="ctr"/>
          <a:lstStyle/>
          <a:p>
            <a:pPr algn="ctr">
              <a:defRPr/>
            </a:pPr>
            <a:r>
              <a:rPr lang="fr-FR" sz="1200" b="1" kern="0" dirty="0">
                <a:solidFill>
                  <a:prstClr val="white"/>
                </a:solidFill>
                <a:latin typeface="Verdana"/>
              </a:rPr>
              <a:t>Vente(s) Long(s) terme(s) déclinées par trimestre</a:t>
            </a:r>
          </a:p>
        </p:txBody>
      </p:sp>
      <p:sp>
        <p:nvSpPr>
          <p:cNvPr id="45" name="Rectangle à coins arrondis 44"/>
          <p:cNvSpPr/>
          <p:nvPr/>
        </p:nvSpPr>
        <p:spPr>
          <a:xfrm>
            <a:off x="4053658" y="5093772"/>
            <a:ext cx="1713424" cy="415637"/>
          </a:xfrm>
          <a:prstGeom prst="roundRect">
            <a:avLst/>
          </a:prstGeom>
          <a:noFill/>
          <a:ln w="9525" cap="flat" cmpd="sng" algn="ctr">
            <a:solidFill>
              <a:srgbClr val="61A322"/>
            </a:solidFill>
            <a:prstDash val="solid"/>
          </a:ln>
          <a:effectLst/>
        </p:spPr>
        <p:txBody>
          <a:bodyPr tIns="90000" bIns="90000" rtlCol="0" anchor="ctr"/>
          <a:lstStyle/>
          <a:p>
            <a:pPr algn="ctr">
              <a:defRPr/>
            </a:pPr>
            <a:r>
              <a:rPr lang="fr-FR" sz="1200" b="1" kern="0" dirty="0">
                <a:latin typeface="Verdana"/>
              </a:rPr>
              <a:t>Contrat Long Terme</a:t>
            </a:r>
            <a:endParaRPr lang="fr-FR" sz="1200" b="1" kern="0" dirty="0">
              <a:solidFill>
                <a:schemeClr val="tx1"/>
              </a:solidFill>
              <a:latin typeface="Verdana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93380" y="5635978"/>
            <a:ext cx="2002756" cy="73835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lvl="0"/>
            <a:r>
              <a:rPr lang="fr-FR" sz="1100" dirty="0">
                <a:solidFill>
                  <a:schemeClr val="tx1"/>
                </a:solidFill>
              </a:rPr>
              <a:t>Un contrat long terme doit être créée en amont et peut être lié à plusieurs ventes longs termes</a:t>
            </a:r>
          </a:p>
        </p:txBody>
      </p:sp>
      <p:sp>
        <p:nvSpPr>
          <p:cNvPr id="47" name="Flèche droite 46"/>
          <p:cNvSpPr/>
          <p:nvPr/>
        </p:nvSpPr>
        <p:spPr>
          <a:xfrm rot="10800000">
            <a:off x="2400226" y="5059091"/>
            <a:ext cx="1523701" cy="484999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fr-FR" sz="1400" b="1" dirty="0" err="1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 rot="20966333">
            <a:off x="2801296" y="4575287"/>
            <a:ext cx="1026612" cy="645745"/>
          </a:xfrm>
          <a:prstGeom prst="rect">
            <a:avLst/>
          </a:prstGeom>
          <a:gradFill rotWithShape="1">
            <a:gsLst>
              <a:gs pos="0">
                <a:srgbClr val="C3D746">
                  <a:shade val="51000"/>
                  <a:satMod val="130000"/>
                </a:srgbClr>
              </a:gs>
              <a:gs pos="80000">
                <a:srgbClr val="C3D746">
                  <a:shade val="93000"/>
                  <a:satMod val="130000"/>
                </a:srgbClr>
              </a:gs>
              <a:gs pos="100000">
                <a:srgbClr val="C3D7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3D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90000" bIns="90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Checker</a:t>
            </a:r>
            <a:r>
              <a:rPr kumimoji="0" lang="fr-FR" sz="1100" b="1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l’existence du contrat</a:t>
            </a:r>
            <a:r>
              <a:rPr kumimoji="0" lang="fr-FR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</a:p>
        </p:txBody>
      </p:sp>
      <p:sp>
        <p:nvSpPr>
          <p:cNvPr id="50" name="Rectangle à coins arrondis 49"/>
          <p:cNvSpPr/>
          <p:nvPr/>
        </p:nvSpPr>
        <p:spPr>
          <a:xfrm>
            <a:off x="270529" y="5661308"/>
            <a:ext cx="2448272" cy="1152068"/>
          </a:xfrm>
          <a:prstGeom prst="roundRect">
            <a:avLst/>
          </a:prstGeom>
          <a:solidFill>
            <a:schemeClr val="bg1"/>
          </a:solidFill>
          <a:ln w="9525">
            <a:solidFill>
              <a:srgbClr val="686A78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0000" rtlCol="0" anchor="t" anchorCtr="0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rgbClr val="686A78"/>
                </a:solidFill>
              </a:rPr>
              <a:t>Même Client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rgbClr val="686A78"/>
                </a:solidFill>
              </a:rPr>
              <a:t>Même Région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rgbClr val="686A78"/>
                </a:solidFill>
              </a:rPr>
              <a:t>Même trimestre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rgbClr val="686A78"/>
                </a:solidFill>
              </a:rPr>
              <a:t>Même famille de produit si Roche ou Acide ou même cat produit si Engrais</a:t>
            </a:r>
          </a:p>
        </p:txBody>
      </p:sp>
      <p:sp>
        <p:nvSpPr>
          <p:cNvPr id="51" name="Rectangle 50"/>
          <p:cNvSpPr/>
          <p:nvPr/>
        </p:nvSpPr>
        <p:spPr>
          <a:xfrm rot="20966333">
            <a:off x="2580438" y="2518615"/>
            <a:ext cx="1026612" cy="645745"/>
          </a:xfrm>
          <a:prstGeom prst="rect">
            <a:avLst/>
          </a:prstGeom>
          <a:gradFill rotWithShape="1">
            <a:gsLst>
              <a:gs pos="0">
                <a:srgbClr val="C3D746">
                  <a:shade val="51000"/>
                  <a:satMod val="130000"/>
                </a:srgbClr>
              </a:gs>
              <a:gs pos="80000">
                <a:srgbClr val="C3D746">
                  <a:shade val="93000"/>
                  <a:satMod val="130000"/>
                </a:srgbClr>
              </a:gs>
              <a:gs pos="100000">
                <a:srgbClr val="C3D7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3D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90000" bIns="90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Vente DRAFT</a:t>
            </a:r>
            <a:endParaRPr kumimoji="0" lang="fr-FR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 rot="20966333">
            <a:off x="2648770" y="1182475"/>
            <a:ext cx="1026612" cy="645745"/>
          </a:xfrm>
          <a:prstGeom prst="rect">
            <a:avLst/>
          </a:prstGeom>
          <a:gradFill rotWithShape="1">
            <a:gsLst>
              <a:gs pos="0">
                <a:srgbClr val="C3D746">
                  <a:shade val="51000"/>
                  <a:satMod val="130000"/>
                </a:srgbClr>
              </a:gs>
              <a:gs pos="80000">
                <a:srgbClr val="C3D746">
                  <a:shade val="93000"/>
                  <a:satMod val="130000"/>
                </a:srgbClr>
              </a:gs>
              <a:gs pos="100000">
                <a:srgbClr val="C3D7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3D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90000" bIns="90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Vente DRAFT</a:t>
            </a:r>
            <a:endParaRPr kumimoji="0" lang="fr-FR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61" name="Connecteur droit avec flèche 60"/>
          <p:cNvCxnSpPr/>
          <p:nvPr/>
        </p:nvCxnSpPr>
        <p:spPr>
          <a:xfrm flipV="1">
            <a:off x="5804302" y="3843007"/>
            <a:ext cx="1143962" cy="1538639"/>
          </a:xfrm>
          <a:prstGeom prst="straightConnector1">
            <a:avLst/>
          </a:prstGeom>
          <a:noFill/>
          <a:ln w="25400" cap="flat" cmpd="sng" algn="ctr">
            <a:solidFill>
              <a:srgbClr val="686A78"/>
            </a:solidFill>
            <a:prstDash val="solid"/>
            <a:tailEnd type="arrow"/>
          </a:ln>
          <a:effectLst/>
        </p:spPr>
      </p:cxnSp>
      <p:cxnSp>
        <p:nvCxnSpPr>
          <p:cNvPr id="62" name="Connecteur droit avec flèche 61"/>
          <p:cNvCxnSpPr/>
          <p:nvPr/>
        </p:nvCxnSpPr>
        <p:spPr>
          <a:xfrm>
            <a:off x="5896631" y="2008022"/>
            <a:ext cx="1051633" cy="1018057"/>
          </a:xfrm>
          <a:prstGeom prst="straightConnector1">
            <a:avLst/>
          </a:prstGeom>
          <a:noFill/>
          <a:ln w="25400" cap="flat" cmpd="sng" algn="ctr">
            <a:solidFill>
              <a:srgbClr val="686A78"/>
            </a:solidFill>
            <a:prstDash val="solid"/>
            <a:tailEnd type="arrow"/>
          </a:ln>
          <a:effectLst/>
        </p:spPr>
      </p:cxnSp>
      <p:cxnSp>
        <p:nvCxnSpPr>
          <p:cNvPr id="63" name="Connecteur droit avec flèche 62"/>
          <p:cNvCxnSpPr/>
          <p:nvPr/>
        </p:nvCxnSpPr>
        <p:spPr>
          <a:xfrm>
            <a:off x="5796136" y="3340668"/>
            <a:ext cx="1152128" cy="17340"/>
          </a:xfrm>
          <a:prstGeom prst="straightConnector1">
            <a:avLst/>
          </a:prstGeom>
          <a:noFill/>
          <a:ln w="25400" cap="flat" cmpd="sng" algn="ctr">
            <a:solidFill>
              <a:srgbClr val="686A78"/>
            </a:solidFill>
            <a:prstDash val="solid"/>
            <a:tailEnd type="arrow"/>
          </a:ln>
          <a:effectLst/>
        </p:spPr>
      </p:cxnSp>
      <p:grpSp>
        <p:nvGrpSpPr>
          <p:cNvPr id="72" name="Groupe 71"/>
          <p:cNvGrpSpPr/>
          <p:nvPr/>
        </p:nvGrpSpPr>
        <p:grpSpPr>
          <a:xfrm>
            <a:off x="6977318" y="2435227"/>
            <a:ext cx="2142455" cy="1973197"/>
            <a:chOff x="997820" y="2815384"/>
            <a:chExt cx="2142455" cy="1973197"/>
          </a:xfrm>
        </p:grpSpPr>
        <p:sp>
          <p:nvSpPr>
            <p:cNvPr id="73" name="Ellipse 72"/>
            <p:cNvSpPr/>
            <p:nvPr/>
          </p:nvSpPr>
          <p:spPr>
            <a:xfrm>
              <a:off x="997820" y="2815384"/>
              <a:ext cx="2142455" cy="1973197"/>
            </a:xfrm>
            <a:prstGeom prst="ellipse">
              <a:avLst/>
            </a:prstGeom>
            <a:gradFill rotWithShape="1">
              <a:gsLst>
                <a:gs pos="0">
                  <a:srgbClr val="686A78">
                    <a:shade val="51000"/>
                    <a:satMod val="130000"/>
                  </a:srgbClr>
                </a:gs>
                <a:gs pos="80000">
                  <a:srgbClr val="686A78">
                    <a:shade val="93000"/>
                    <a:satMod val="130000"/>
                  </a:srgbClr>
                </a:gs>
                <a:gs pos="100000">
                  <a:srgbClr val="686A78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686A78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90000" bIns="90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686A78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fr-F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686A78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299431" y="3176356"/>
              <a:ext cx="1564107" cy="104680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B2B2B2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tIns="90000" bIns="90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686A78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S’assurer que chaque vente créée</a:t>
              </a:r>
              <a:r>
                <a:rPr kumimoji="0" lang="fr-FR" sz="1100" b="0" i="0" u="none" strike="noStrike" kern="0" cap="none" spc="0" normalizeH="0" noProof="0" dirty="0">
                  <a:ln>
                    <a:noFill/>
                  </a:ln>
                  <a:solidFill>
                    <a:srgbClr val="686A78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 sur le CRM </a:t>
              </a:r>
              <a:r>
                <a:rPr kumimoji="0" lang="fr-F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686A78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 à un contrat </a:t>
              </a:r>
            </a:p>
          </p:txBody>
        </p:sp>
      </p:grpSp>
      <p:cxnSp>
        <p:nvCxnSpPr>
          <p:cNvPr id="26" name="Connecteur droit avec flèche 25"/>
          <p:cNvCxnSpPr/>
          <p:nvPr/>
        </p:nvCxnSpPr>
        <p:spPr>
          <a:xfrm>
            <a:off x="6049031" y="2160422"/>
            <a:ext cx="1051633" cy="1018057"/>
          </a:xfrm>
          <a:prstGeom prst="straightConnector1">
            <a:avLst/>
          </a:prstGeom>
          <a:noFill/>
          <a:ln w="25400" cap="flat" cmpd="sng" algn="ctr">
            <a:solidFill>
              <a:srgbClr val="686A78"/>
            </a:solidFill>
            <a:prstDash val="solid"/>
            <a:tailEnd type="arrow"/>
          </a:ln>
          <a:effectLst/>
        </p:spPr>
      </p:cxnSp>
      <p:cxnSp>
        <p:nvCxnSpPr>
          <p:cNvPr id="27" name="Connecteur droit avec flèche 26"/>
          <p:cNvCxnSpPr/>
          <p:nvPr/>
        </p:nvCxnSpPr>
        <p:spPr>
          <a:xfrm>
            <a:off x="6201431" y="2312822"/>
            <a:ext cx="1051633" cy="1018057"/>
          </a:xfrm>
          <a:prstGeom prst="straightConnector1">
            <a:avLst/>
          </a:prstGeom>
          <a:noFill/>
          <a:ln w="25400" cap="flat" cmpd="sng" algn="ctr">
            <a:solidFill>
              <a:srgbClr val="686A78"/>
            </a:solidFill>
            <a:prstDash val="solid"/>
            <a:tailEnd type="arrow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kern="0" dirty="0">
                <a:solidFill>
                  <a:srgbClr val="92D050"/>
                </a:solidFill>
              </a:rPr>
              <a:t>1. Vente Spot sur un Mois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239790"/>
              </p:ext>
            </p:extLst>
          </p:nvPr>
        </p:nvGraphicFramePr>
        <p:xfrm>
          <a:off x="1524000" y="1397000"/>
          <a:ext cx="60960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CRM-Sales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SCM-</a:t>
                      </a:r>
                      <a:r>
                        <a:rPr lang="fr-FR" dirty="0" err="1"/>
                        <a:t>Contract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Customer/ prospect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Sale’s</a:t>
                      </a:r>
                      <a:r>
                        <a:rPr lang="fr-FR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Contract</a:t>
                      </a:r>
                      <a:r>
                        <a:rPr lang="fr-FR" dirty="0"/>
                        <a:t>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Incoterm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Incoterm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Sale </a:t>
                      </a:r>
                      <a:r>
                        <a:rPr lang="fr-FR" dirty="0" err="1"/>
                        <a:t>start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Effective </a:t>
                      </a:r>
                      <a:r>
                        <a:rPr lang="fr-FR" dirty="0" err="1"/>
                        <a:t>start</a:t>
                      </a:r>
                      <a:r>
                        <a:rPr lang="fr-FR" baseline="0" dirty="0"/>
                        <a:t> date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Payment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Term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Payment</a:t>
                      </a:r>
                      <a:r>
                        <a:rPr lang="fr-FR" dirty="0"/>
                        <a:t> Method + </a:t>
                      </a:r>
                      <a:r>
                        <a:rPr lang="fr-FR" dirty="0" err="1"/>
                        <a:t>payment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term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Tolerance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Shipping </a:t>
                      </a:r>
                      <a:r>
                        <a:rPr lang="fr-FR" dirty="0" err="1"/>
                        <a:t>Tolerance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Price Per Unit + </a:t>
                      </a:r>
                      <a:r>
                        <a:rPr lang="fr-FR" dirty="0" err="1"/>
                        <a:t>Freight</a:t>
                      </a:r>
                      <a:r>
                        <a:rPr lang="fr-FR" dirty="0"/>
                        <a:t>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Quantity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Total </a:t>
                      </a:r>
                      <a:r>
                        <a:rPr lang="fr-FR" dirty="0" err="1"/>
                        <a:t>Quantity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48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kern="0" dirty="0">
                <a:solidFill>
                  <a:srgbClr val="92D050"/>
                </a:solidFill>
              </a:rPr>
              <a:t>2. Vente Spot sur un trimestre 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454171"/>
              </p:ext>
            </p:extLst>
          </p:nvPr>
        </p:nvGraphicFramePr>
        <p:xfrm>
          <a:off x="1524000" y="1397000"/>
          <a:ext cx="60960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CRM-Sales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SCM-</a:t>
                      </a:r>
                      <a:r>
                        <a:rPr lang="fr-FR" dirty="0" err="1"/>
                        <a:t>Contract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Customer/ prospect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Sale’s</a:t>
                      </a:r>
                      <a:r>
                        <a:rPr lang="fr-FR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Contract</a:t>
                      </a:r>
                      <a:r>
                        <a:rPr lang="fr-FR" dirty="0"/>
                        <a:t>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Incoterm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Incoterm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Sale </a:t>
                      </a:r>
                      <a:r>
                        <a:rPr lang="fr-FR" dirty="0" err="1"/>
                        <a:t>start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Effective </a:t>
                      </a:r>
                      <a:r>
                        <a:rPr lang="fr-FR" dirty="0" err="1"/>
                        <a:t>start</a:t>
                      </a:r>
                      <a:r>
                        <a:rPr lang="fr-FR" baseline="0" dirty="0"/>
                        <a:t> date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Payment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Term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Payment</a:t>
                      </a:r>
                      <a:r>
                        <a:rPr lang="fr-FR" dirty="0"/>
                        <a:t> Method + </a:t>
                      </a:r>
                      <a:r>
                        <a:rPr lang="fr-FR" dirty="0" err="1"/>
                        <a:t>payment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term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Tolerance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Shipping </a:t>
                      </a:r>
                      <a:r>
                        <a:rPr lang="fr-FR" dirty="0" err="1"/>
                        <a:t>Tolerance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Price Per Unit + </a:t>
                      </a:r>
                      <a:r>
                        <a:rPr lang="fr-FR" dirty="0" err="1"/>
                        <a:t>Freight</a:t>
                      </a:r>
                      <a:r>
                        <a:rPr lang="fr-FR" dirty="0"/>
                        <a:t>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Quantity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Total </a:t>
                      </a:r>
                      <a:r>
                        <a:rPr lang="fr-FR" dirty="0" err="1"/>
                        <a:t>Quantity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4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kern="0" dirty="0">
                <a:solidFill>
                  <a:srgbClr val="92D050"/>
                </a:solidFill>
              </a:rPr>
              <a:t>3. Vente(s) Long(s) terme(s) déclinées par trimestre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19171"/>
              </p:ext>
            </p:extLst>
          </p:nvPr>
        </p:nvGraphicFramePr>
        <p:xfrm>
          <a:off x="1547664" y="1196752"/>
          <a:ext cx="60960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SCM-</a:t>
                      </a:r>
                      <a:r>
                        <a:rPr lang="fr-FR" dirty="0" err="1"/>
                        <a:t>Contract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CRM-Sales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Contract</a:t>
                      </a:r>
                      <a:r>
                        <a:rPr lang="fr-FR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Sale’s</a:t>
                      </a:r>
                      <a:r>
                        <a:rPr lang="fr-FR" dirty="0"/>
                        <a:t>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Customer/ prospect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Incoterm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Incoterm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Effective Start</a:t>
                      </a:r>
                      <a:r>
                        <a:rPr lang="fr-FR" baseline="0" dirty="0"/>
                        <a:t> date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Sale </a:t>
                      </a:r>
                      <a:r>
                        <a:rPr lang="fr-FR" dirty="0" err="1"/>
                        <a:t>start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Payment</a:t>
                      </a:r>
                      <a:r>
                        <a:rPr lang="fr-FR" baseline="0" dirty="0"/>
                        <a:t> Method + </a:t>
                      </a:r>
                      <a:r>
                        <a:rPr lang="fr-FR" baseline="0" dirty="0" err="1"/>
                        <a:t>payment</a:t>
                      </a:r>
                      <a:r>
                        <a:rPr lang="fr-FR" baseline="0" dirty="0"/>
                        <a:t> </a:t>
                      </a:r>
                      <a:r>
                        <a:rPr lang="fr-FR" baseline="0" dirty="0" err="1"/>
                        <a:t>term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Payment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Term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Product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812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71xeRkW30ieAE9Lza5qu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tTgYfyGTkSk3X6_v.3zo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6ENWLoVwkmmUM2na4SSr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a3n9RwQfE6dIAs7lBwd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_ILkuePrUKbe13HpR68f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x_ipkKEC09x1qZV1oN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uK1f.G.J0amkkANsNWre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nmuhZtE_0OSlUnXMgNxr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vE3_78cIEaYpWrxY_lMP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_XWMNcO90qgDh5D1HLg5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mlPFXkl50e_e67EjL3OV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kdvDkpOj0OOR6eio2Eru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kdvDkpOj0OOR6eio2Eru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OpuEWQ0Oky3dQdKe68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OpuEWQ0Oky3dQdKe68WE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HXJPrlP0UqdkpHSSoJzP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EUqZZgLkSxea8PfwdDG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AdnBehbP0.WuYdHcqiH8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MNGzbQDMkeAOh5lLcC_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HHVh3IrHECjet.P81ulb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HHVh3IrHECjet.P81ulb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71xeRkW30ieAE9Lza5qu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tTgYfyGTkSk3X6_v.3zo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6ENWLoVwkmmUM2na4SSr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HXJPrlP0UqdkpHSSoJzP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a3n9RwQfE6dIAs7lBwdj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_ILkuePrUKbe13HpR68f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x_ipkKEC09x1qZV1oN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uK1f.G.J0amkkANsNWre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nmuhZtE_0OSlUnXMgNxr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vE3_78cIEaYpWrxY_lM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EUqZZgLkSxea8PfwdDG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_XWMNcO90qgDh5D1HLg5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mlPFXkl50e_e67EjL3OV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kdvDkpOj0OOR6eio2Eru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kdvDkpOj0OOR6eio2Eru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AdnBehbP0.WuYdHcqiH8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MNGzbQDMkeAOh5lLcC_d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HHVh3IrHECjet.P81ulb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HHVh3IrHECjet.P81ulbQ"/>
</p:tagLst>
</file>

<file path=ppt/theme/theme1.xml><?xml version="1.0" encoding="utf-8"?>
<a:theme xmlns:a="http://schemas.openxmlformats.org/drawingml/2006/main" name="OCP_image_graph_v3[1]">
  <a:themeElements>
    <a:clrScheme name="OCP">
      <a:dk1>
        <a:sysClr val="windowText" lastClr="000000"/>
      </a:dk1>
      <a:lt1>
        <a:sysClr val="window" lastClr="FFFFFF"/>
      </a:lt1>
      <a:dk2>
        <a:srgbClr val="C8CFD0"/>
      </a:dk2>
      <a:lt2>
        <a:srgbClr val="005882"/>
      </a:lt2>
      <a:accent1>
        <a:srgbClr val="F39F34"/>
      </a:accent1>
      <a:accent2>
        <a:srgbClr val="686A78"/>
      </a:accent2>
      <a:accent3>
        <a:srgbClr val="007C30"/>
      </a:accent3>
      <a:accent4>
        <a:srgbClr val="232153"/>
      </a:accent4>
      <a:accent5>
        <a:srgbClr val="A0141C"/>
      </a:accent5>
      <a:accent6>
        <a:srgbClr val="207068"/>
      </a:accent6>
      <a:hlink>
        <a:srgbClr val="82C391"/>
      </a:hlink>
      <a:folHlink>
        <a:srgbClr val="61A322"/>
      </a:folHlink>
    </a:clrScheme>
    <a:fontScheme name="OCP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OCP  -  09-2011">
      <a:dk1>
        <a:srgbClr val="686A78"/>
      </a:dk1>
      <a:lt1>
        <a:sysClr val="window" lastClr="FFFFFF"/>
      </a:lt1>
      <a:dk2>
        <a:srgbClr val="007C30"/>
      </a:dk2>
      <a:lt2>
        <a:srgbClr val="B2B2B2"/>
      </a:lt2>
      <a:accent1>
        <a:srgbClr val="E2E2E2"/>
      </a:accent1>
      <a:accent2>
        <a:srgbClr val="C3D746"/>
      </a:accent2>
      <a:accent3>
        <a:srgbClr val="61A322"/>
      </a:accent3>
      <a:accent4>
        <a:srgbClr val="518919"/>
      </a:accent4>
      <a:accent5>
        <a:srgbClr val="40621E"/>
      </a:accent5>
      <a:accent6>
        <a:srgbClr val="4D4D4D"/>
      </a:accent6>
      <a:hlink>
        <a:srgbClr val="518919"/>
      </a:hlink>
      <a:folHlink>
        <a:srgbClr val="61A322"/>
      </a:folHlink>
    </a:clrScheme>
    <a:fontScheme name="OCP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tIns="90000" bIns="90000" rtlCol="0" anchor="ctr"/>
      <a:lstStyle>
        <a:defPPr algn="ctr">
          <a:defRPr sz="14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tIns="90000" bIns="90000" rtlCol="0">
        <a:noAutofit/>
      </a:bodyPr>
      <a:lstStyle>
        <a:defPPr>
          <a:defRPr sz="1400" b="1" dirty="0" err="1" smtClean="0"/>
        </a:defPPr>
      </a:lstStyle>
    </a:txDef>
  </a:objectDefaults>
  <a:extraClrSchemeLst>
    <a:extraClrScheme>
      <a:clrScheme name="O C P  -  09-2011">
        <a:dk1>
          <a:srgbClr val="686A78"/>
        </a:dk1>
        <a:lt1>
          <a:sysClr val="window" lastClr="FFFFFF"/>
        </a:lt1>
        <a:dk2>
          <a:srgbClr val="007C30"/>
        </a:dk2>
        <a:lt2>
          <a:srgbClr val="B2B2B2"/>
        </a:lt2>
        <a:accent1>
          <a:srgbClr val="E2E2E2"/>
        </a:accent1>
        <a:accent2>
          <a:srgbClr val="C3D746"/>
        </a:accent2>
        <a:accent3>
          <a:srgbClr val="61A322"/>
        </a:accent3>
        <a:accent4>
          <a:srgbClr val="518919"/>
        </a:accent4>
        <a:accent5>
          <a:srgbClr val="40621E"/>
        </a:accent5>
        <a:accent6>
          <a:srgbClr val="4D4D4D"/>
        </a:accent6>
        <a:hlink>
          <a:srgbClr val="518919"/>
        </a:hlink>
        <a:folHlink>
          <a:srgbClr val="61A3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ank">
  <a:themeElements>
    <a:clrScheme name="OCP  -  09-2011">
      <a:dk1>
        <a:srgbClr val="686A78"/>
      </a:dk1>
      <a:lt1>
        <a:sysClr val="window" lastClr="FFFFFF"/>
      </a:lt1>
      <a:dk2>
        <a:srgbClr val="007C30"/>
      </a:dk2>
      <a:lt2>
        <a:srgbClr val="B2B2B2"/>
      </a:lt2>
      <a:accent1>
        <a:srgbClr val="E2E2E2"/>
      </a:accent1>
      <a:accent2>
        <a:srgbClr val="C3D746"/>
      </a:accent2>
      <a:accent3>
        <a:srgbClr val="61A322"/>
      </a:accent3>
      <a:accent4>
        <a:srgbClr val="518919"/>
      </a:accent4>
      <a:accent5>
        <a:srgbClr val="40621E"/>
      </a:accent5>
      <a:accent6>
        <a:srgbClr val="4D4D4D"/>
      </a:accent6>
      <a:hlink>
        <a:srgbClr val="518919"/>
      </a:hlink>
      <a:folHlink>
        <a:srgbClr val="61A322"/>
      </a:folHlink>
    </a:clrScheme>
    <a:fontScheme name="OCP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tIns="90000" bIns="90000" rtlCol="0" anchor="ctr"/>
      <a:lstStyle>
        <a:defPPr algn="ctr">
          <a:defRPr sz="14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tIns="90000" bIns="90000" rtlCol="0">
        <a:noAutofit/>
      </a:bodyPr>
      <a:lstStyle>
        <a:defPPr>
          <a:defRPr sz="1400" b="1" dirty="0" err="1" smtClean="0"/>
        </a:defPPr>
      </a:lstStyle>
    </a:txDef>
  </a:objectDefaults>
  <a:extraClrSchemeLst>
    <a:extraClrScheme>
      <a:clrScheme name="O C P  -  09-2011">
        <a:dk1>
          <a:srgbClr val="686A78"/>
        </a:dk1>
        <a:lt1>
          <a:sysClr val="window" lastClr="FFFFFF"/>
        </a:lt1>
        <a:dk2>
          <a:srgbClr val="007C30"/>
        </a:dk2>
        <a:lt2>
          <a:srgbClr val="B2B2B2"/>
        </a:lt2>
        <a:accent1>
          <a:srgbClr val="E2E2E2"/>
        </a:accent1>
        <a:accent2>
          <a:srgbClr val="C3D746"/>
        </a:accent2>
        <a:accent3>
          <a:srgbClr val="61A322"/>
        </a:accent3>
        <a:accent4>
          <a:srgbClr val="518919"/>
        </a:accent4>
        <a:accent5>
          <a:srgbClr val="40621E"/>
        </a:accent5>
        <a:accent6>
          <a:srgbClr val="4D4D4D"/>
        </a:accent6>
        <a:hlink>
          <a:srgbClr val="518919"/>
        </a:hlink>
        <a:folHlink>
          <a:srgbClr val="61A3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OCP_image_graph_v3[1]</Template>
  <TotalTime>15269</TotalTime>
  <Words>314</Words>
  <Application>Microsoft Office PowerPoint</Application>
  <PresentationFormat>On-screen Show (4:3)</PresentationFormat>
  <Paragraphs>100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Verdana</vt:lpstr>
      <vt:lpstr>Wingdings</vt:lpstr>
      <vt:lpstr>OCP_image_graph_v3[1]</vt:lpstr>
      <vt:lpstr>blank</vt:lpstr>
      <vt:lpstr>1_blank</vt:lpstr>
      <vt:lpstr>Diapositive think-cell</vt:lpstr>
      <vt:lpstr>Lien entre les ventes et les contrats</vt:lpstr>
      <vt:lpstr>Gestion des ventes et des contrats</vt:lpstr>
      <vt:lpstr>1. Vente Spot sur un Mois</vt:lpstr>
      <vt:lpstr>2. Vente Spot sur un trimestre </vt:lpstr>
      <vt:lpstr>3. Vente(s) Long(s) terme(s) déclinées par trimestre</vt:lpstr>
    </vt:vector>
  </TitlesOfParts>
  <Company>Groupe OCP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sur 1 ou 2 lignes maximum</dc:title>
  <dc:creator>HAMILI</dc:creator>
  <cp:lastModifiedBy>elmehdi ait brahim</cp:lastModifiedBy>
  <cp:revision>375</cp:revision>
  <cp:lastPrinted>2016-07-25T16:11:20Z</cp:lastPrinted>
  <dcterms:created xsi:type="dcterms:W3CDTF">2011-08-16T08:37:43Z</dcterms:created>
  <dcterms:modified xsi:type="dcterms:W3CDTF">2016-08-03T09:48:30Z</dcterms:modified>
</cp:coreProperties>
</file>