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handoutMasterIdLst>
    <p:handoutMasterId r:id="rId17"/>
  </p:handoutMasterIdLst>
  <p:sldIdLst>
    <p:sldId id="348" r:id="rId2"/>
    <p:sldId id="455" r:id="rId3"/>
    <p:sldId id="471" r:id="rId4"/>
    <p:sldId id="502" r:id="rId5"/>
    <p:sldId id="514" r:id="rId6"/>
    <p:sldId id="513" r:id="rId7"/>
    <p:sldId id="521" r:id="rId8"/>
    <p:sldId id="522" r:id="rId9"/>
    <p:sldId id="523" r:id="rId10"/>
    <p:sldId id="524" r:id="rId11"/>
    <p:sldId id="482" r:id="rId12"/>
    <p:sldId id="506" r:id="rId13"/>
    <p:sldId id="460" r:id="rId14"/>
    <p:sldId id="355" r:id="rId1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5489"/>
    <a:srgbClr val="000099"/>
    <a:srgbClr val="339900"/>
    <a:srgbClr val="990000"/>
    <a:srgbClr val="EA4C2F"/>
    <a:srgbClr val="B51B14"/>
    <a:srgbClr val="33CAFF"/>
    <a:srgbClr val="A279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61" autoAdjust="0"/>
    <p:restoredTop sz="91358" autoAdjust="0"/>
  </p:normalViewPr>
  <p:slideViewPr>
    <p:cSldViewPr>
      <p:cViewPr varScale="1">
        <p:scale>
          <a:sx n="87" d="100"/>
          <a:sy n="87" d="100"/>
        </p:scale>
        <p:origin x="822" y="72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0" d="100"/>
          <a:sy n="80" d="100"/>
        </p:scale>
        <p:origin x="-386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7569426-2470-E543-B176-167358857A7E}" type="doc">
      <dgm:prSet loTypeId="urn:microsoft.com/office/officeart/2005/8/layout/lProcess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F79B6C1-6FC8-0E49-A571-B8A4C65F941F}">
      <dgm:prSet phldrT="[Text]"/>
      <dgm:spPr/>
      <dgm:t>
        <a:bodyPr/>
        <a:lstStyle/>
        <a:p>
          <a:r>
            <a:rPr lang="en-US" b="1" dirty="0">
              <a:latin typeface="Proxima Nova" charset="0"/>
              <a:ea typeface="Proxima Nova" charset="0"/>
              <a:cs typeface="Proxima Nova" charset="0"/>
            </a:rPr>
            <a:t>Core app</a:t>
          </a:r>
        </a:p>
      </dgm:t>
    </dgm:pt>
    <dgm:pt modelId="{CBB58016-F00B-E041-9ABA-C1CD9A7B9120}" type="parTrans" cxnId="{BEA30033-8407-3C47-AB0E-AE2CAE2CA3F9}">
      <dgm:prSet/>
      <dgm:spPr/>
      <dgm:t>
        <a:bodyPr/>
        <a:lstStyle/>
        <a:p>
          <a:endParaRPr lang="en-US" b="0">
            <a:latin typeface="Proxima Nova" charset="0"/>
            <a:ea typeface="Proxima Nova" charset="0"/>
            <a:cs typeface="Proxima Nova" charset="0"/>
          </a:endParaRPr>
        </a:p>
      </dgm:t>
    </dgm:pt>
    <dgm:pt modelId="{5BE79BAF-5C6B-514B-8A9E-ED4AB1676ECF}" type="sibTrans" cxnId="{BEA30033-8407-3C47-AB0E-AE2CAE2CA3F9}">
      <dgm:prSet/>
      <dgm:spPr/>
      <dgm:t>
        <a:bodyPr/>
        <a:lstStyle/>
        <a:p>
          <a:endParaRPr lang="en-US" b="0">
            <a:latin typeface="Proxima Nova" charset="0"/>
            <a:ea typeface="Proxima Nova" charset="0"/>
            <a:cs typeface="Proxima Nova" charset="0"/>
          </a:endParaRPr>
        </a:p>
      </dgm:t>
    </dgm:pt>
    <dgm:pt modelId="{E75835CB-F0A8-524F-811C-BE6D0347BD95}">
      <dgm:prSet phldrT="[Text]"/>
      <dgm:spPr/>
      <dgm:t>
        <a:bodyPr/>
        <a:lstStyle/>
        <a:p>
          <a:r>
            <a:rPr lang="en-US" b="0" dirty="0">
              <a:latin typeface="Proxima Nova" charset="0"/>
              <a:ea typeface="Proxima Nova" charset="0"/>
              <a:cs typeface="Proxima Nova" charset="0"/>
            </a:rPr>
            <a:t>Study management</a:t>
          </a:r>
        </a:p>
      </dgm:t>
    </dgm:pt>
    <dgm:pt modelId="{9BF83AA9-6CFA-F340-9D93-F4975B84C982}" type="parTrans" cxnId="{84C633C6-8275-5241-B819-6CF4BEE95246}">
      <dgm:prSet/>
      <dgm:spPr/>
      <dgm:t>
        <a:bodyPr/>
        <a:lstStyle/>
        <a:p>
          <a:endParaRPr lang="en-US" b="0">
            <a:latin typeface="Proxima Nova" charset="0"/>
            <a:ea typeface="Proxima Nova" charset="0"/>
            <a:cs typeface="Proxima Nova" charset="0"/>
          </a:endParaRPr>
        </a:p>
      </dgm:t>
    </dgm:pt>
    <dgm:pt modelId="{1C15B4A9-E1C8-6E43-A550-CF2EBA01724D}" type="sibTrans" cxnId="{84C633C6-8275-5241-B819-6CF4BEE95246}">
      <dgm:prSet/>
      <dgm:spPr/>
      <dgm:t>
        <a:bodyPr/>
        <a:lstStyle/>
        <a:p>
          <a:endParaRPr lang="en-US" b="0">
            <a:latin typeface="Proxima Nova" charset="0"/>
            <a:ea typeface="Proxima Nova" charset="0"/>
            <a:cs typeface="Proxima Nova" charset="0"/>
          </a:endParaRPr>
        </a:p>
      </dgm:t>
    </dgm:pt>
    <dgm:pt modelId="{5D92AF42-CCEF-A54B-80FD-AEF53107D49D}">
      <dgm:prSet phldrT="[Text]"/>
      <dgm:spPr/>
      <dgm:t>
        <a:bodyPr/>
        <a:lstStyle/>
        <a:p>
          <a:r>
            <a:rPr lang="en-US" b="0" dirty="0">
              <a:latin typeface="Proxima Nova" charset="0"/>
              <a:ea typeface="Proxima Nova" charset="0"/>
              <a:cs typeface="Proxima Nova" charset="0"/>
            </a:rPr>
            <a:t>Productivity reports</a:t>
          </a:r>
        </a:p>
      </dgm:t>
    </dgm:pt>
    <dgm:pt modelId="{7633A116-919D-1542-955C-9C91DBC4142A}" type="parTrans" cxnId="{57D2448B-1178-F049-A2CC-1418B87479E8}">
      <dgm:prSet/>
      <dgm:spPr/>
      <dgm:t>
        <a:bodyPr/>
        <a:lstStyle/>
        <a:p>
          <a:endParaRPr lang="en-US" b="0">
            <a:latin typeface="Proxima Nova" charset="0"/>
            <a:ea typeface="Proxima Nova" charset="0"/>
            <a:cs typeface="Proxima Nova" charset="0"/>
          </a:endParaRPr>
        </a:p>
      </dgm:t>
    </dgm:pt>
    <dgm:pt modelId="{509D02D2-B474-6642-B194-1D8568698474}" type="sibTrans" cxnId="{57D2448B-1178-F049-A2CC-1418B87479E8}">
      <dgm:prSet/>
      <dgm:spPr/>
      <dgm:t>
        <a:bodyPr/>
        <a:lstStyle/>
        <a:p>
          <a:endParaRPr lang="en-US" b="0">
            <a:latin typeface="Proxima Nova" charset="0"/>
            <a:ea typeface="Proxima Nova" charset="0"/>
            <a:cs typeface="Proxima Nova" charset="0"/>
          </a:endParaRPr>
        </a:p>
      </dgm:t>
    </dgm:pt>
    <dgm:pt modelId="{15158CD5-5036-7F4F-833E-D2F3F6E94817}">
      <dgm:prSet phldrT="[Text]"/>
      <dgm:spPr/>
      <dgm:t>
        <a:bodyPr/>
        <a:lstStyle/>
        <a:p>
          <a:r>
            <a:rPr lang="en-US" b="1" dirty="0">
              <a:latin typeface="Proxima Nova" charset="0"/>
              <a:ea typeface="Proxima Nova" charset="0"/>
              <a:cs typeface="Proxima Nova" charset="0"/>
            </a:rPr>
            <a:t>Web site</a:t>
          </a:r>
        </a:p>
      </dgm:t>
    </dgm:pt>
    <dgm:pt modelId="{DF65AE08-D937-6E44-949D-1BC6C2A3FE0E}" type="parTrans" cxnId="{470EE5A6-F6FE-FD48-874E-FC2000A968B9}">
      <dgm:prSet/>
      <dgm:spPr/>
      <dgm:t>
        <a:bodyPr/>
        <a:lstStyle/>
        <a:p>
          <a:endParaRPr lang="en-US" b="0">
            <a:latin typeface="Proxima Nova" charset="0"/>
            <a:ea typeface="Proxima Nova" charset="0"/>
            <a:cs typeface="Proxima Nova" charset="0"/>
          </a:endParaRPr>
        </a:p>
      </dgm:t>
    </dgm:pt>
    <dgm:pt modelId="{F7A592D9-9165-284C-A051-50F2DE5015CF}" type="sibTrans" cxnId="{470EE5A6-F6FE-FD48-874E-FC2000A968B9}">
      <dgm:prSet/>
      <dgm:spPr/>
      <dgm:t>
        <a:bodyPr/>
        <a:lstStyle/>
        <a:p>
          <a:endParaRPr lang="en-US" b="0">
            <a:latin typeface="Proxima Nova" charset="0"/>
            <a:ea typeface="Proxima Nova" charset="0"/>
            <a:cs typeface="Proxima Nova" charset="0"/>
          </a:endParaRPr>
        </a:p>
      </dgm:t>
    </dgm:pt>
    <dgm:pt modelId="{4E442D17-0831-F341-AB5B-D5D6F83154E7}">
      <dgm:prSet phldrT="[Text]"/>
      <dgm:spPr/>
      <dgm:t>
        <a:bodyPr/>
        <a:lstStyle/>
        <a:p>
          <a:r>
            <a:rPr lang="en-US" b="0" dirty="0">
              <a:latin typeface="Proxima Nova" charset="0"/>
              <a:ea typeface="Proxima Nova" charset="0"/>
              <a:cs typeface="Proxima Nova" charset="0"/>
            </a:rPr>
            <a:t>Taskmaster description</a:t>
          </a:r>
        </a:p>
      </dgm:t>
    </dgm:pt>
    <dgm:pt modelId="{929366D5-F25D-A649-9186-A5A8168BE968}" type="parTrans" cxnId="{70700FA9-BEFB-9E4D-9FAC-F3E4BC6ECF4B}">
      <dgm:prSet/>
      <dgm:spPr/>
      <dgm:t>
        <a:bodyPr/>
        <a:lstStyle/>
        <a:p>
          <a:endParaRPr lang="en-US" b="0">
            <a:latin typeface="Proxima Nova" charset="0"/>
            <a:ea typeface="Proxima Nova" charset="0"/>
            <a:cs typeface="Proxima Nova" charset="0"/>
          </a:endParaRPr>
        </a:p>
      </dgm:t>
    </dgm:pt>
    <dgm:pt modelId="{E204CE1D-4681-CE4C-8863-1C7D8C6A70CB}" type="sibTrans" cxnId="{70700FA9-BEFB-9E4D-9FAC-F3E4BC6ECF4B}">
      <dgm:prSet/>
      <dgm:spPr/>
      <dgm:t>
        <a:bodyPr/>
        <a:lstStyle/>
        <a:p>
          <a:endParaRPr lang="en-US" b="0">
            <a:latin typeface="Proxima Nova" charset="0"/>
            <a:ea typeface="Proxima Nova" charset="0"/>
            <a:cs typeface="Proxima Nova" charset="0"/>
          </a:endParaRPr>
        </a:p>
      </dgm:t>
    </dgm:pt>
    <dgm:pt modelId="{B5F762A7-CA73-E24F-8C8A-83BED812B611}">
      <dgm:prSet phldrT="[Text]"/>
      <dgm:spPr/>
      <dgm:t>
        <a:bodyPr/>
        <a:lstStyle/>
        <a:p>
          <a:r>
            <a:rPr lang="en-US" b="0" dirty="0">
              <a:latin typeface="Proxima Nova" charset="0"/>
              <a:ea typeface="Proxima Nova" charset="0"/>
              <a:cs typeface="Proxima Nova" charset="0"/>
            </a:rPr>
            <a:t>Studies organization</a:t>
          </a:r>
        </a:p>
      </dgm:t>
    </dgm:pt>
    <dgm:pt modelId="{E3FA84BD-0962-6D4C-831E-C0CA090A8B50}" type="parTrans" cxnId="{0DCA4F47-EF86-E747-A548-CF0EEA4D73CA}">
      <dgm:prSet/>
      <dgm:spPr/>
      <dgm:t>
        <a:bodyPr/>
        <a:lstStyle/>
        <a:p>
          <a:endParaRPr lang="en-US" b="0">
            <a:latin typeface="Proxima Nova" charset="0"/>
            <a:ea typeface="Proxima Nova" charset="0"/>
            <a:cs typeface="Proxima Nova" charset="0"/>
          </a:endParaRPr>
        </a:p>
      </dgm:t>
    </dgm:pt>
    <dgm:pt modelId="{06D280A4-12C6-5946-B767-5F5D278F6701}" type="sibTrans" cxnId="{0DCA4F47-EF86-E747-A548-CF0EEA4D73CA}">
      <dgm:prSet/>
      <dgm:spPr/>
      <dgm:t>
        <a:bodyPr/>
        <a:lstStyle/>
        <a:p>
          <a:endParaRPr lang="en-US" b="0">
            <a:latin typeface="Proxima Nova" charset="0"/>
            <a:ea typeface="Proxima Nova" charset="0"/>
            <a:cs typeface="Proxima Nova" charset="0"/>
          </a:endParaRPr>
        </a:p>
      </dgm:t>
    </dgm:pt>
    <dgm:pt modelId="{DB006076-C4EE-FB43-B651-C19A4355D01D}">
      <dgm:prSet phldrT="[Text]"/>
      <dgm:spPr/>
      <dgm:t>
        <a:bodyPr/>
        <a:lstStyle/>
        <a:p>
          <a:r>
            <a:rPr lang="en-US" b="1" dirty="0">
              <a:latin typeface="Proxima Nova" charset="0"/>
              <a:ea typeface="Proxima Nova" charset="0"/>
              <a:cs typeface="Proxima Nova" charset="0"/>
            </a:rPr>
            <a:t>Payments</a:t>
          </a:r>
          <a:endParaRPr lang="en-US" b="0" dirty="0">
            <a:latin typeface="Proxima Nova" charset="0"/>
            <a:ea typeface="Proxima Nova" charset="0"/>
            <a:cs typeface="Proxima Nova" charset="0"/>
          </a:endParaRPr>
        </a:p>
      </dgm:t>
    </dgm:pt>
    <dgm:pt modelId="{FD7E9F50-57EB-404A-9A75-AE9B13F032F6}" type="parTrans" cxnId="{643733B8-5DFA-D947-906F-B6B05B851D6E}">
      <dgm:prSet/>
      <dgm:spPr/>
      <dgm:t>
        <a:bodyPr/>
        <a:lstStyle/>
        <a:p>
          <a:endParaRPr lang="en-US" b="0">
            <a:latin typeface="Proxima Nova" charset="0"/>
            <a:ea typeface="Proxima Nova" charset="0"/>
            <a:cs typeface="Proxima Nova" charset="0"/>
          </a:endParaRPr>
        </a:p>
      </dgm:t>
    </dgm:pt>
    <dgm:pt modelId="{B8E9CA3C-2CFA-CA45-97BA-2328AB1EB4D3}" type="sibTrans" cxnId="{643733B8-5DFA-D947-906F-B6B05B851D6E}">
      <dgm:prSet/>
      <dgm:spPr/>
      <dgm:t>
        <a:bodyPr/>
        <a:lstStyle/>
        <a:p>
          <a:endParaRPr lang="en-US" b="0">
            <a:latin typeface="Proxima Nova" charset="0"/>
            <a:ea typeface="Proxima Nova" charset="0"/>
            <a:cs typeface="Proxima Nova" charset="0"/>
          </a:endParaRPr>
        </a:p>
      </dgm:t>
    </dgm:pt>
    <dgm:pt modelId="{AEB670EB-E9C6-4792-B32C-E5C336500FD5}">
      <dgm:prSet phldrT="[Text]"/>
      <dgm:spPr/>
      <dgm:t>
        <a:bodyPr/>
        <a:lstStyle/>
        <a:p>
          <a:r>
            <a:rPr lang="en-US" b="0" dirty="0">
              <a:latin typeface="Proxima Nova" charset="0"/>
              <a:ea typeface="Proxima Nova" charset="0"/>
              <a:cs typeface="Proxima Nova" charset="0"/>
            </a:rPr>
            <a:t>Subscription billing</a:t>
          </a:r>
        </a:p>
      </dgm:t>
    </dgm:pt>
    <dgm:pt modelId="{716767EA-E06E-455A-A7E9-210270045B7C}" type="parTrans" cxnId="{F314B935-2040-438B-9010-48361D4CBAE4}">
      <dgm:prSet/>
      <dgm:spPr/>
      <dgm:t>
        <a:bodyPr/>
        <a:lstStyle/>
        <a:p>
          <a:endParaRPr lang="en-US"/>
        </a:p>
      </dgm:t>
    </dgm:pt>
    <dgm:pt modelId="{5C2F27C3-E7B1-4954-9FB3-4B6EE26E126C}" type="sibTrans" cxnId="{F314B935-2040-438B-9010-48361D4CBAE4}">
      <dgm:prSet/>
      <dgm:spPr/>
      <dgm:t>
        <a:bodyPr/>
        <a:lstStyle/>
        <a:p>
          <a:endParaRPr lang="en-US"/>
        </a:p>
      </dgm:t>
    </dgm:pt>
    <dgm:pt modelId="{7789AF55-7036-4D56-A800-2D242C7F73BA}">
      <dgm:prSet phldrT="[Text]"/>
      <dgm:spPr/>
      <dgm:t>
        <a:bodyPr/>
        <a:lstStyle/>
        <a:p>
          <a:r>
            <a:rPr lang="en-US" b="0" dirty="0">
              <a:latin typeface="Proxima Nova" charset="0"/>
              <a:ea typeface="Proxima Nova" charset="0"/>
              <a:cs typeface="Proxima Nova" charset="0"/>
            </a:rPr>
            <a:t>Process payments</a:t>
          </a:r>
        </a:p>
      </dgm:t>
    </dgm:pt>
    <dgm:pt modelId="{886A9988-3E0A-4200-A6AD-922B3497B50D}" type="parTrans" cxnId="{07885882-8A79-4DFB-B26B-F74490DEB3EB}">
      <dgm:prSet/>
      <dgm:spPr/>
      <dgm:t>
        <a:bodyPr/>
        <a:lstStyle/>
        <a:p>
          <a:endParaRPr lang="en-US"/>
        </a:p>
      </dgm:t>
    </dgm:pt>
    <dgm:pt modelId="{D6CF8ED4-2E10-49C7-9871-F72B54D25712}" type="sibTrans" cxnId="{07885882-8A79-4DFB-B26B-F74490DEB3EB}">
      <dgm:prSet/>
      <dgm:spPr/>
      <dgm:t>
        <a:bodyPr/>
        <a:lstStyle/>
        <a:p>
          <a:endParaRPr lang="en-US"/>
        </a:p>
      </dgm:t>
    </dgm:pt>
    <dgm:pt modelId="{E579A04B-2FE6-4FF0-85F0-C396C36EAB31}">
      <dgm:prSet phldrT="[Text]"/>
      <dgm:spPr/>
      <dgm:t>
        <a:bodyPr/>
        <a:lstStyle/>
        <a:p>
          <a:r>
            <a:rPr lang="en-US" b="0" dirty="0">
              <a:latin typeface="Proxima Nova" charset="0"/>
              <a:ea typeface="Proxima Nova" charset="0"/>
              <a:cs typeface="Proxima Nova" charset="0"/>
            </a:rPr>
            <a:t>Subscription events</a:t>
          </a:r>
        </a:p>
      </dgm:t>
    </dgm:pt>
    <dgm:pt modelId="{92F13800-BC6C-4291-AADA-934463F3D295}" type="parTrans" cxnId="{CCF542CA-66B4-4B98-A225-9619EF1E6B89}">
      <dgm:prSet/>
      <dgm:spPr/>
      <dgm:t>
        <a:bodyPr/>
        <a:lstStyle/>
        <a:p>
          <a:endParaRPr lang="en-US"/>
        </a:p>
      </dgm:t>
    </dgm:pt>
    <dgm:pt modelId="{020B4B67-9FB2-4238-A85D-0C4EF8C14FBB}" type="sibTrans" cxnId="{CCF542CA-66B4-4B98-A225-9619EF1E6B89}">
      <dgm:prSet/>
      <dgm:spPr/>
      <dgm:t>
        <a:bodyPr/>
        <a:lstStyle/>
        <a:p>
          <a:endParaRPr lang="en-US"/>
        </a:p>
      </dgm:t>
    </dgm:pt>
    <dgm:pt modelId="{BD3BD290-C72E-4177-8989-830BC6EAB69C}">
      <dgm:prSet phldrT="[Text]"/>
      <dgm:spPr/>
      <dgm:t>
        <a:bodyPr/>
        <a:lstStyle/>
        <a:p>
          <a:r>
            <a:rPr lang="en-US" b="0" dirty="0">
              <a:latin typeface="Proxima Nova" charset="0"/>
              <a:ea typeface="Proxima Nova" charset="0"/>
              <a:cs typeface="Proxima Nova" charset="0"/>
            </a:rPr>
            <a:t>Taskmaster features</a:t>
          </a:r>
        </a:p>
      </dgm:t>
    </dgm:pt>
    <dgm:pt modelId="{5005AB87-428E-4F8A-ADCC-BDF9ADFD9993}" type="parTrans" cxnId="{D030096E-0A13-4769-BD97-AD4A97C853BF}">
      <dgm:prSet/>
      <dgm:spPr/>
      <dgm:t>
        <a:bodyPr/>
        <a:lstStyle/>
        <a:p>
          <a:endParaRPr lang="en-US"/>
        </a:p>
      </dgm:t>
    </dgm:pt>
    <dgm:pt modelId="{625A9D60-0E90-4850-8C13-D8425429B721}" type="sibTrans" cxnId="{D030096E-0A13-4769-BD97-AD4A97C853BF}">
      <dgm:prSet/>
      <dgm:spPr/>
      <dgm:t>
        <a:bodyPr/>
        <a:lstStyle/>
        <a:p>
          <a:endParaRPr lang="en-US"/>
        </a:p>
      </dgm:t>
    </dgm:pt>
    <dgm:pt modelId="{2F5CDB75-A159-2047-A59C-FFEAF060B73D}" type="pres">
      <dgm:prSet presAssocID="{D7569426-2470-E543-B176-167358857A7E}" presName="theList" presStyleCnt="0">
        <dgm:presLayoutVars>
          <dgm:dir/>
          <dgm:animLvl val="lvl"/>
          <dgm:resizeHandles val="exact"/>
        </dgm:presLayoutVars>
      </dgm:prSet>
      <dgm:spPr/>
    </dgm:pt>
    <dgm:pt modelId="{40BFA76C-B610-B244-87DF-6592AB1CB3E8}" type="pres">
      <dgm:prSet presAssocID="{0F79B6C1-6FC8-0E49-A571-B8A4C65F941F}" presName="compNode" presStyleCnt="0"/>
      <dgm:spPr/>
    </dgm:pt>
    <dgm:pt modelId="{91C72D2C-2F9D-9F40-A5F8-1992A8D4D65A}" type="pres">
      <dgm:prSet presAssocID="{0F79B6C1-6FC8-0E49-A571-B8A4C65F941F}" presName="aNode" presStyleLbl="bgShp" presStyleIdx="0" presStyleCnt="3" custLinFactNeighborX="-54388" custLinFactNeighborY="3298"/>
      <dgm:spPr/>
    </dgm:pt>
    <dgm:pt modelId="{E7B81BAE-61D5-BE40-A90F-A67B5E60B38D}" type="pres">
      <dgm:prSet presAssocID="{0F79B6C1-6FC8-0E49-A571-B8A4C65F941F}" presName="textNode" presStyleLbl="bgShp" presStyleIdx="0" presStyleCnt="3"/>
      <dgm:spPr/>
    </dgm:pt>
    <dgm:pt modelId="{81A07FC6-C8E8-D945-A573-2A2968A9CBE8}" type="pres">
      <dgm:prSet presAssocID="{0F79B6C1-6FC8-0E49-A571-B8A4C65F941F}" presName="compChildNode" presStyleCnt="0"/>
      <dgm:spPr/>
    </dgm:pt>
    <dgm:pt modelId="{9291237F-37C7-824E-B2F2-061E9C28FA19}" type="pres">
      <dgm:prSet presAssocID="{0F79B6C1-6FC8-0E49-A571-B8A4C65F941F}" presName="theInnerList" presStyleCnt="0"/>
      <dgm:spPr/>
    </dgm:pt>
    <dgm:pt modelId="{6011F80E-D04F-BD40-8DC8-C329610B98AC}" type="pres">
      <dgm:prSet presAssocID="{E75835CB-F0A8-524F-811C-BE6D0347BD95}" presName="childNode" presStyleLbl="node1" presStyleIdx="0" presStyleCnt="8">
        <dgm:presLayoutVars>
          <dgm:bulletEnabled val="1"/>
        </dgm:presLayoutVars>
      </dgm:prSet>
      <dgm:spPr/>
    </dgm:pt>
    <dgm:pt modelId="{BB367757-7A0D-9543-83BB-5E31F4C4B8A7}" type="pres">
      <dgm:prSet presAssocID="{E75835CB-F0A8-524F-811C-BE6D0347BD95}" presName="aSpace2" presStyleCnt="0"/>
      <dgm:spPr/>
    </dgm:pt>
    <dgm:pt modelId="{025F1818-EE30-EF4C-8E2C-9B6EC72D5FDA}" type="pres">
      <dgm:prSet presAssocID="{B5F762A7-CA73-E24F-8C8A-83BED812B611}" presName="childNode" presStyleLbl="node1" presStyleIdx="1" presStyleCnt="8">
        <dgm:presLayoutVars>
          <dgm:bulletEnabled val="1"/>
        </dgm:presLayoutVars>
      </dgm:prSet>
      <dgm:spPr/>
    </dgm:pt>
    <dgm:pt modelId="{9EB4E4BE-83CB-1344-BBB6-204EC273086F}" type="pres">
      <dgm:prSet presAssocID="{B5F762A7-CA73-E24F-8C8A-83BED812B611}" presName="aSpace2" presStyleCnt="0"/>
      <dgm:spPr/>
    </dgm:pt>
    <dgm:pt modelId="{C12D1CED-58BD-7B4C-88CF-BDC94F42DE5F}" type="pres">
      <dgm:prSet presAssocID="{5D92AF42-CCEF-A54B-80FD-AEF53107D49D}" presName="childNode" presStyleLbl="node1" presStyleIdx="2" presStyleCnt="8">
        <dgm:presLayoutVars>
          <dgm:bulletEnabled val="1"/>
        </dgm:presLayoutVars>
      </dgm:prSet>
      <dgm:spPr/>
    </dgm:pt>
    <dgm:pt modelId="{45E686C8-01AE-7142-A60E-D259AB855532}" type="pres">
      <dgm:prSet presAssocID="{0F79B6C1-6FC8-0E49-A571-B8A4C65F941F}" presName="aSpace" presStyleCnt="0"/>
      <dgm:spPr/>
    </dgm:pt>
    <dgm:pt modelId="{36BF6972-DAB1-42E4-8576-F8EFF16379CC}" type="pres">
      <dgm:prSet presAssocID="{DB006076-C4EE-FB43-B651-C19A4355D01D}" presName="compNode" presStyleCnt="0"/>
      <dgm:spPr/>
    </dgm:pt>
    <dgm:pt modelId="{21946D00-D9DE-42FE-8C8F-FCD7D9A7BA2A}" type="pres">
      <dgm:prSet presAssocID="{DB006076-C4EE-FB43-B651-C19A4355D01D}" presName="aNode" presStyleLbl="bgShp" presStyleIdx="1" presStyleCnt="3"/>
      <dgm:spPr/>
    </dgm:pt>
    <dgm:pt modelId="{DAF47AD8-C39F-42C4-B6DC-7E02A93C0B98}" type="pres">
      <dgm:prSet presAssocID="{DB006076-C4EE-FB43-B651-C19A4355D01D}" presName="textNode" presStyleLbl="bgShp" presStyleIdx="1" presStyleCnt="3"/>
      <dgm:spPr/>
    </dgm:pt>
    <dgm:pt modelId="{113BDF5E-07FC-4E3A-AD8E-402109295AB0}" type="pres">
      <dgm:prSet presAssocID="{DB006076-C4EE-FB43-B651-C19A4355D01D}" presName="compChildNode" presStyleCnt="0"/>
      <dgm:spPr/>
    </dgm:pt>
    <dgm:pt modelId="{BAE6E21F-F1DF-4DFB-8816-F2F4882D0537}" type="pres">
      <dgm:prSet presAssocID="{DB006076-C4EE-FB43-B651-C19A4355D01D}" presName="theInnerList" presStyleCnt="0"/>
      <dgm:spPr/>
    </dgm:pt>
    <dgm:pt modelId="{12D9F88B-B804-4A2C-8BA3-90AA17D96FE0}" type="pres">
      <dgm:prSet presAssocID="{AEB670EB-E9C6-4792-B32C-E5C336500FD5}" presName="childNode" presStyleLbl="node1" presStyleIdx="3" presStyleCnt="8">
        <dgm:presLayoutVars>
          <dgm:bulletEnabled val="1"/>
        </dgm:presLayoutVars>
      </dgm:prSet>
      <dgm:spPr/>
    </dgm:pt>
    <dgm:pt modelId="{A82F3B8C-EC04-4DDA-9493-8711290E1F6E}" type="pres">
      <dgm:prSet presAssocID="{AEB670EB-E9C6-4792-B32C-E5C336500FD5}" presName="aSpace2" presStyleCnt="0"/>
      <dgm:spPr/>
    </dgm:pt>
    <dgm:pt modelId="{D4B4B978-DB59-4E1C-A3DD-73309F1B5F60}" type="pres">
      <dgm:prSet presAssocID="{7789AF55-7036-4D56-A800-2D242C7F73BA}" presName="childNode" presStyleLbl="node1" presStyleIdx="4" presStyleCnt="8">
        <dgm:presLayoutVars>
          <dgm:bulletEnabled val="1"/>
        </dgm:presLayoutVars>
      </dgm:prSet>
      <dgm:spPr/>
    </dgm:pt>
    <dgm:pt modelId="{19071B66-F415-4F6B-91DC-E5D825A53B34}" type="pres">
      <dgm:prSet presAssocID="{7789AF55-7036-4D56-A800-2D242C7F73BA}" presName="aSpace2" presStyleCnt="0"/>
      <dgm:spPr/>
    </dgm:pt>
    <dgm:pt modelId="{28376B70-F0AD-4AB7-B686-C2B23BD8FF96}" type="pres">
      <dgm:prSet presAssocID="{E579A04B-2FE6-4FF0-85F0-C396C36EAB31}" presName="childNode" presStyleLbl="node1" presStyleIdx="5" presStyleCnt="8">
        <dgm:presLayoutVars>
          <dgm:bulletEnabled val="1"/>
        </dgm:presLayoutVars>
      </dgm:prSet>
      <dgm:spPr/>
    </dgm:pt>
    <dgm:pt modelId="{2B2D07B1-B15B-4DDF-9653-4C9D6CE70C52}" type="pres">
      <dgm:prSet presAssocID="{DB006076-C4EE-FB43-B651-C19A4355D01D}" presName="aSpace" presStyleCnt="0"/>
      <dgm:spPr/>
    </dgm:pt>
    <dgm:pt modelId="{0125A054-D005-436C-A897-08990E3FDE5B}" type="pres">
      <dgm:prSet presAssocID="{15158CD5-5036-7F4F-833E-D2F3F6E94817}" presName="compNode" presStyleCnt="0"/>
      <dgm:spPr/>
    </dgm:pt>
    <dgm:pt modelId="{859DB472-E0EB-4137-9C97-0FB26220B085}" type="pres">
      <dgm:prSet presAssocID="{15158CD5-5036-7F4F-833E-D2F3F6E94817}" presName="aNode" presStyleLbl="bgShp" presStyleIdx="2" presStyleCnt="3"/>
      <dgm:spPr/>
    </dgm:pt>
    <dgm:pt modelId="{FFF168A4-BFCA-4A5F-B0E3-E575E5CB6D70}" type="pres">
      <dgm:prSet presAssocID="{15158CD5-5036-7F4F-833E-D2F3F6E94817}" presName="textNode" presStyleLbl="bgShp" presStyleIdx="2" presStyleCnt="3"/>
      <dgm:spPr/>
    </dgm:pt>
    <dgm:pt modelId="{460DCCF9-3352-40C2-BC64-E58F694ED15C}" type="pres">
      <dgm:prSet presAssocID="{15158CD5-5036-7F4F-833E-D2F3F6E94817}" presName="compChildNode" presStyleCnt="0"/>
      <dgm:spPr/>
    </dgm:pt>
    <dgm:pt modelId="{A8226D9E-4BFC-4817-B18D-E8C3DF17B0D3}" type="pres">
      <dgm:prSet presAssocID="{15158CD5-5036-7F4F-833E-D2F3F6E94817}" presName="theInnerList" presStyleCnt="0"/>
      <dgm:spPr/>
    </dgm:pt>
    <dgm:pt modelId="{6EC4EA53-06F8-0949-8BC9-ADE8842FA5D5}" type="pres">
      <dgm:prSet presAssocID="{4E442D17-0831-F341-AB5B-D5D6F83154E7}" presName="childNode" presStyleLbl="node1" presStyleIdx="6" presStyleCnt="8">
        <dgm:presLayoutVars>
          <dgm:bulletEnabled val="1"/>
        </dgm:presLayoutVars>
      </dgm:prSet>
      <dgm:spPr/>
    </dgm:pt>
    <dgm:pt modelId="{79D5930C-F4FB-49C9-8DEE-D229A108A05B}" type="pres">
      <dgm:prSet presAssocID="{4E442D17-0831-F341-AB5B-D5D6F83154E7}" presName="aSpace2" presStyleCnt="0"/>
      <dgm:spPr/>
    </dgm:pt>
    <dgm:pt modelId="{D6B01CFE-C009-4AE7-92D6-25C02E80AB3E}" type="pres">
      <dgm:prSet presAssocID="{BD3BD290-C72E-4177-8989-830BC6EAB69C}" presName="childNode" presStyleLbl="node1" presStyleIdx="7" presStyleCnt="8">
        <dgm:presLayoutVars>
          <dgm:bulletEnabled val="1"/>
        </dgm:presLayoutVars>
      </dgm:prSet>
      <dgm:spPr/>
    </dgm:pt>
  </dgm:ptLst>
  <dgm:cxnLst>
    <dgm:cxn modelId="{03C8213E-1440-4A95-B1A4-BE99B0B5FB7C}" type="presOf" srcId="{DB006076-C4EE-FB43-B651-C19A4355D01D}" destId="{DAF47AD8-C39F-42C4-B6DC-7E02A93C0B98}" srcOrd="1" destOrd="0" presId="urn:microsoft.com/office/officeart/2005/8/layout/lProcess2"/>
    <dgm:cxn modelId="{BEA30033-8407-3C47-AB0E-AE2CAE2CA3F9}" srcId="{D7569426-2470-E543-B176-167358857A7E}" destId="{0F79B6C1-6FC8-0E49-A571-B8A4C65F941F}" srcOrd="0" destOrd="0" parTransId="{CBB58016-F00B-E041-9ABA-C1CD9A7B9120}" sibTransId="{5BE79BAF-5C6B-514B-8A9E-ED4AB1676ECF}"/>
    <dgm:cxn modelId="{84C633C6-8275-5241-B819-6CF4BEE95246}" srcId="{0F79B6C1-6FC8-0E49-A571-B8A4C65F941F}" destId="{E75835CB-F0A8-524F-811C-BE6D0347BD95}" srcOrd="0" destOrd="0" parTransId="{9BF83AA9-6CFA-F340-9D93-F4975B84C982}" sibTransId="{1C15B4A9-E1C8-6E43-A550-CF2EBA01724D}"/>
    <dgm:cxn modelId="{6C233F44-17B8-B843-BA85-346EE44F8EEA}" type="presOf" srcId="{0F79B6C1-6FC8-0E49-A571-B8A4C65F941F}" destId="{91C72D2C-2F9D-9F40-A5F8-1992A8D4D65A}" srcOrd="0" destOrd="0" presId="urn:microsoft.com/office/officeart/2005/8/layout/lProcess2"/>
    <dgm:cxn modelId="{6A144F32-7C26-4354-81C4-1466FB8B6AC9}" type="presOf" srcId="{BD3BD290-C72E-4177-8989-830BC6EAB69C}" destId="{D6B01CFE-C009-4AE7-92D6-25C02E80AB3E}" srcOrd="0" destOrd="0" presId="urn:microsoft.com/office/officeart/2005/8/layout/lProcess2"/>
    <dgm:cxn modelId="{D73204E9-DABD-4DF8-8391-1832797387A9}" type="presOf" srcId="{4E442D17-0831-F341-AB5B-D5D6F83154E7}" destId="{6EC4EA53-06F8-0949-8BC9-ADE8842FA5D5}" srcOrd="0" destOrd="0" presId="urn:microsoft.com/office/officeart/2005/8/layout/lProcess2"/>
    <dgm:cxn modelId="{07885882-8A79-4DFB-B26B-F74490DEB3EB}" srcId="{DB006076-C4EE-FB43-B651-C19A4355D01D}" destId="{7789AF55-7036-4D56-A800-2D242C7F73BA}" srcOrd="1" destOrd="0" parTransId="{886A9988-3E0A-4200-A6AD-922B3497B50D}" sibTransId="{D6CF8ED4-2E10-49C7-9871-F72B54D25712}"/>
    <dgm:cxn modelId="{643733B8-5DFA-D947-906F-B6B05B851D6E}" srcId="{D7569426-2470-E543-B176-167358857A7E}" destId="{DB006076-C4EE-FB43-B651-C19A4355D01D}" srcOrd="1" destOrd="0" parTransId="{FD7E9F50-57EB-404A-9A75-AE9B13F032F6}" sibTransId="{B8E9CA3C-2CFA-CA45-97BA-2328AB1EB4D3}"/>
    <dgm:cxn modelId="{F314B935-2040-438B-9010-48361D4CBAE4}" srcId="{DB006076-C4EE-FB43-B651-C19A4355D01D}" destId="{AEB670EB-E9C6-4792-B32C-E5C336500FD5}" srcOrd="0" destOrd="0" parTransId="{716767EA-E06E-455A-A7E9-210270045B7C}" sibTransId="{5C2F27C3-E7B1-4954-9FB3-4B6EE26E126C}"/>
    <dgm:cxn modelId="{70700FA9-BEFB-9E4D-9FAC-F3E4BC6ECF4B}" srcId="{15158CD5-5036-7F4F-833E-D2F3F6E94817}" destId="{4E442D17-0831-F341-AB5B-D5D6F83154E7}" srcOrd="0" destOrd="0" parTransId="{929366D5-F25D-A649-9186-A5A8168BE968}" sibTransId="{E204CE1D-4681-CE4C-8863-1C7D8C6A70CB}"/>
    <dgm:cxn modelId="{C19F1033-1C86-AB4E-89A2-2C2E1E3D8FBA}" type="presOf" srcId="{0F79B6C1-6FC8-0E49-A571-B8A4C65F941F}" destId="{E7B81BAE-61D5-BE40-A90F-A67B5E60B38D}" srcOrd="1" destOrd="0" presId="urn:microsoft.com/office/officeart/2005/8/layout/lProcess2"/>
    <dgm:cxn modelId="{0DCA4F47-EF86-E747-A548-CF0EEA4D73CA}" srcId="{0F79B6C1-6FC8-0E49-A571-B8A4C65F941F}" destId="{B5F762A7-CA73-E24F-8C8A-83BED812B611}" srcOrd="1" destOrd="0" parTransId="{E3FA84BD-0962-6D4C-831E-C0CA090A8B50}" sibTransId="{06D280A4-12C6-5946-B767-5F5D278F6701}"/>
    <dgm:cxn modelId="{2683D7A6-67E3-4CE6-9E67-FF0FDFAA28AA}" type="presOf" srcId="{DB006076-C4EE-FB43-B651-C19A4355D01D}" destId="{21946D00-D9DE-42FE-8C8F-FCD7D9A7BA2A}" srcOrd="0" destOrd="0" presId="urn:microsoft.com/office/officeart/2005/8/layout/lProcess2"/>
    <dgm:cxn modelId="{310815DE-546D-484A-8D46-3A69CA946A19}" type="presOf" srcId="{15158CD5-5036-7F4F-833E-D2F3F6E94817}" destId="{859DB472-E0EB-4137-9C97-0FB26220B085}" srcOrd="0" destOrd="0" presId="urn:microsoft.com/office/officeart/2005/8/layout/lProcess2"/>
    <dgm:cxn modelId="{CCF542CA-66B4-4B98-A225-9619EF1E6B89}" srcId="{DB006076-C4EE-FB43-B651-C19A4355D01D}" destId="{E579A04B-2FE6-4FF0-85F0-C396C36EAB31}" srcOrd="2" destOrd="0" parTransId="{92F13800-BC6C-4291-AADA-934463F3D295}" sibTransId="{020B4B67-9FB2-4238-A85D-0C4EF8C14FBB}"/>
    <dgm:cxn modelId="{4F6CA3E1-318D-4602-B36D-3B36D461EA8A}" type="presOf" srcId="{15158CD5-5036-7F4F-833E-D2F3F6E94817}" destId="{FFF168A4-BFCA-4A5F-B0E3-E575E5CB6D70}" srcOrd="1" destOrd="0" presId="urn:microsoft.com/office/officeart/2005/8/layout/lProcess2"/>
    <dgm:cxn modelId="{C938C47C-7CF5-C847-A43B-0CE11F2F4261}" type="presOf" srcId="{5D92AF42-CCEF-A54B-80FD-AEF53107D49D}" destId="{C12D1CED-58BD-7B4C-88CF-BDC94F42DE5F}" srcOrd="0" destOrd="0" presId="urn:microsoft.com/office/officeart/2005/8/layout/lProcess2"/>
    <dgm:cxn modelId="{29E89F4E-B98A-491B-9FAB-FE5524C896BD}" type="presOf" srcId="{E579A04B-2FE6-4FF0-85F0-C396C36EAB31}" destId="{28376B70-F0AD-4AB7-B686-C2B23BD8FF96}" srcOrd="0" destOrd="0" presId="urn:microsoft.com/office/officeart/2005/8/layout/lProcess2"/>
    <dgm:cxn modelId="{8BD1E72D-E20C-F347-90AB-22BF055D31F6}" type="presOf" srcId="{E75835CB-F0A8-524F-811C-BE6D0347BD95}" destId="{6011F80E-D04F-BD40-8DC8-C329610B98AC}" srcOrd="0" destOrd="0" presId="urn:microsoft.com/office/officeart/2005/8/layout/lProcess2"/>
    <dgm:cxn modelId="{704CA3C7-2065-1B45-A3CE-CD94F94C3928}" type="presOf" srcId="{B5F762A7-CA73-E24F-8C8A-83BED812B611}" destId="{025F1818-EE30-EF4C-8E2C-9B6EC72D5FDA}" srcOrd="0" destOrd="0" presId="urn:microsoft.com/office/officeart/2005/8/layout/lProcess2"/>
    <dgm:cxn modelId="{313C5EFD-2167-3840-84B4-3D69B53A7956}" type="presOf" srcId="{D7569426-2470-E543-B176-167358857A7E}" destId="{2F5CDB75-A159-2047-A59C-FFEAF060B73D}" srcOrd="0" destOrd="0" presId="urn:microsoft.com/office/officeart/2005/8/layout/lProcess2"/>
    <dgm:cxn modelId="{E3AC7574-FD6D-49FB-9B68-3575A8078E7A}" type="presOf" srcId="{AEB670EB-E9C6-4792-B32C-E5C336500FD5}" destId="{12D9F88B-B804-4A2C-8BA3-90AA17D96FE0}" srcOrd="0" destOrd="0" presId="urn:microsoft.com/office/officeart/2005/8/layout/lProcess2"/>
    <dgm:cxn modelId="{57D2448B-1178-F049-A2CC-1418B87479E8}" srcId="{0F79B6C1-6FC8-0E49-A571-B8A4C65F941F}" destId="{5D92AF42-CCEF-A54B-80FD-AEF53107D49D}" srcOrd="2" destOrd="0" parTransId="{7633A116-919D-1542-955C-9C91DBC4142A}" sibTransId="{509D02D2-B474-6642-B194-1D8568698474}"/>
    <dgm:cxn modelId="{59F73B20-A287-45CB-92DA-06D65D6EC4D3}" type="presOf" srcId="{7789AF55-7036-4D56-A800-2D242C7F73BA}" destId="{D4B4B978-DB59-4E1C-A3DD-73309F1B5F60}" srcOrd="0" destOrd="0" presId="urn:microsoft.com/office/officeart/2005/8/layout/lProcess2"/>
    <dgm:cxn modelId="{470EE5A6-F6FE-FD48-874E-FC2000A968B9}" srcId="{D7569426-2470-E543-B176-167358857A7E}" destId="{15158CD5-5036-7F4F-833E-D2F3F6E94817}" srcOrd="2" destOrd="0" parTransId="{DF65AE08-D937-6E44-949D-1BC6C2A3FE0E}" sibTransId="{F7A592D9-9165-284C-A051-50F2DE5015CF}"/>
    <dgm:cxn modelId="{D030096E-0A13-4769-BD97-AD4A97C853BF}" srcId="{15158CD5-5036-7F4F-833E-D2F3F6E94817}" destId="{BD3BD290-C72E-4177-8989-830BC6EAB69C}" srcOrd="1" destOrd="0" parTransId="{5005AB87-428E-4F8A-ADCC-BDF9ADFD9993}" sibTransId="{625A9D60-0E90-4850-8C13-D8425429B721}"/>
    <dgm:cxn modelId="{63233EF4-0EA0-464E-A65E-6F4F025701E6}" type="presParOf" srcId="{2F5CDB75-A159-2047-A59C-FFEAF060B73D}" destId="{40BFA76C-B610-B244-87DF-6592AB1CB3E8}" srcOrd="0" destOrd="0" presId="urn:microsoft.com/office/officeart/2005/8/layout/lProcess2"/>
    <dgm:cxn modelId="{1A2B8182-7CF9-4E41-A30E-E12110D73A61}" type="presParOf" srcId="{40BFA76C-B610-B244-87DF-6592AB1CB3E8}" destId="{91C72D2C-2F9D-9F40-A5F8-1992A8D4D65A}" srcOrd="0" destOrd="0" presId="urn:microsoft.com/office/officeart/2005/8/layout/lProcess2"/>
    <dgm:cxn modelId="{D79F9042-C5F7-6B4D-B561-7AFBF42B4D36}" type="presParOf" srcId="{40BFA76C-B610-B244-87DF-6592AB1CB3E8}" destId="{E7B81BAE-61D5-BE40-A90F-A67B5E60B38D}" srcOrd="1" destOrd="0" presId="urn:microsoft.com/office/officeart/2005/8/layout/lProcess2"/>
    <dgm:cxn modelId="{48B0535F-F019-584D-B7C5-DC1FF5CEE1AC}" type="presParOf" srcId="{40BFA76C-B610-B244-87DF-6592AB1CB3E8}" destId="{81A07FC6-C8E8-D945-A573-2A2968A9CBE8}" srcOrd="2" destOrd="0" presId="urn:microsoft.com/office/officeart/2005/8/layout/lProcess2"/>
    <dgm:cxn modelId="{D09A35CF-D98A-D544-84F2-99D018DCCC1E}" type="presParOf" srcId="{81A07FC6-C8E8-D945-A573-2A2968A9CBE8}" destId="{9291237F-37C7-824E-B2F2-061E9C28FA19}" srcOrd="0" destOrd="0" presId="urn:microsoft.com/office/officeart/2005/8/layout/lProcess2"/>
    <dgm:cxn modelId="{AE5DB63F-12CB-844C-96C3-3C2D41E977CF}" type="presParOf" srcId="{9291237F-37C7-824E-B2F2-061E9C28FA19}" destId="{6011F80E-D04F-BD40-8DC8-C329610B98AC}" srcOrd="0" destOrd="0" presId="urn:microsoft.com/office/officeart/2005/8/layout/lProcess2"/>
    <dgm:cxn modelId="{A7E19FEA-EE83-2144-927B-67AA3F2A5472}" type="presParOf" srcId="{9291237F-37C7-824E-B2F2-061E9C28FA19}" destId="{BB367757-7A0D-9543-83BB-5E31F4C4B8A7}" srcOrd="1" destOrd="0" presId="urn:microsoft.com/office/officeart/2005/8/layout/lProcess2"/>
    <dgm:cxn modelId="{E3B8FCF7-A328-9A44-B092-C7DED51003C2}" type="presParOf" srcId="{9291237F-37C7-824E-B2F2-061E9C28FA19}" destId="{025F1818-EE30-EF4C-8E2C-9B6EC72D5FDA}" srcOrd="2" destOrd="0" presId="urn:microsoft.com/office/officeart/2005/8/layout/lProcess2"/>
    <dgm:cxn modelId="{51B0EACB-D04C-9D40-8404-FBA6D8173FF4}" type="presParOf" srcId="{9291237F-37C7-824E-B2F2-061E9C28FA19}" destId="{9EB4E4BE-83CB-1344-BBB6-204EC273086F}" srcOrd="3" destOrd="0" presId="urn:microsoft.com/office/officeart/2005/8/layout/lProcess2"/>
    <dgm:cxn modelId="{490C16E0-A572-BD46-9BDD-D358844A69B7}" type="presParOf" srcId="{9291237F-37C7-824E-B2F2-061E9C28FA19}" destId="{C12D1CED-58BD-7B4C-88CF-BDC94F42DE5F}" srcOrd="4" destOrd="0" presId="urn:microsoft.com/office/officeart/2005/8/layout/lProcess2"/>
    <dgm:cxn modelId="{97281A7D-D472-D046-823B-1768807BDABC}" type="presParOf" srcId="{2F5CDB75-A159-2047-A59C-FFEAF060B73D}" destId="{45E686C8-01AE-7142-A60E-D259AB855532}" srcOrd="1" destOrd="0" presId="urn:microsoft.com/office/officeart/2005/8/layout/lProcess2"/>
    <dgm:cxn modelId="{D7F55DD6-ECE6-4D6B-A2D4-028F12070431}" type="presParOf" srcId="{2F5CDB75-A159-2047-A59C-FFEAF060B73D}" destId="{36BF6972-DAB1-42E4-8576-F8EFF16379CC}" srcOrd="2" destOrd="0" presId="urn:microsoft.com/office/officeart/2005/8/layout/lProcess2"/>
    <dgm:cxn modelId="{DFB65B7A-029B-40EE-A51D-7A28D77C4ACD}" type="presParOf" srcId="{36BF6972-DAB1-42E4-8576-F8EFF16379CC}" destId="{21946D00-D9DE-42FE-8C8F-FCD7D9A7BA2A}" srcOrd="0" destOrd="0" presId="urn:microsoft.com/office/officeart/2005/8/layout/lProcess2"/>
    <dgm:cxn modelId="{79D5050B-12F2-4D25-BB36-11482BA19271}" type="presParOf" srcId="{36BF6972-DAB1-42E4-8576-F8EFF16379CC}" destId="{DAF47AD8-C39F-42C4-B6DC-7E02A93C0B98}" srcOrd="1" destOrd="0" presId="urn:microsoft.com/office/officeart/2005/8/layout/lProcess2"/>
    <dgm:cxn modelId="{5A64DB7B-80ED-46D2-B9C0-524C5ACCC69C}" type="presParOf" srcId="{36BF6972-DAB1-42E4-8576-F8EFF16379CC}" destId="{113BDF5E-07FC-4E3A-AD8E-402109295AB0}" srcOrd="2" destOrd="0" presId="urn:microsoft.com/office/officeart/2005/8/layout/lProcess2"/>
    <dgm:cxn modelId="{88CFF0F9-FBAA-4F34-BCEA-FA1E8FB6D155}" type="presParOf" srcId="{113BDF5E-07FC-4E3A-AD8E-402109295AB0}" destId="{BAE6E21F-F1DF-4DFB-8816-F2F4882D0537}" srcOrd="0" destOrd="0" presId="urn:microsoft.com/office/officeart/2005/8/layout/lProcess2"/>
    <dgm:cxn modelId="{5F5EC242-486B-4D37-AB81-D47ECF07601D}" type="presParOf" srcId="{BAE6E21F-F1DF-4DFB-8816-F2F4882D0537}" destId="{12D9F88B-B804-4A2C-8BA3-90AA17D96FE0}" srcOrd="0" destOrd="0" presId="urn:microsoft.com/office/officeart/2005/8/layout/lProcess2"/>
    <dgm:cxn modelId="{914592D5-D5ED-44F8-98F8-A9072EE8D9ED}" type="presParOf" srcId="{BAE6E21F-F1DF-4DFB-8816-F2F4882D0537}" destId="{A82F3B8C-EC04-4DDA-9493-8711290E1F6E}" srcOrd="1" destOrd="0" presId="urn:microsoft.com/office/officeart/2005/8/layout/lProcess2"/>
    <dgm:cxn modelId="{8541C12A-2397-4260-8498-8DEF63F1EB8C}" type="presParOf" srcId="{BAE6E21F-F1DF-4DFB-8816-F2F4882D0537}" destId="{D4B4B978-DB59-4E1C-A3DD-73309F1B5F60}" srcOrd="2" destOrd="0" presId="urn:microsoft.com/office/officeart/2005/8/layout/lProcess2"/>
    <dgm:cxn modelId="{0452FFA4-C489-4DAA-B0A7-79F086CFAD85}" type="presParOf" srcId="{BAE6E21F-F1DF-4DFB-8816-F2F4882D0537}" destId="{19071B66-F415-4F6B-91DC-E5D825A53B34}" srcOrd="3" destOrd="0" presId="urn:microsoft.com/office/officeart/2005/8/layout/lProcess2"/>
    <dgm:cxn modelId="{E8EE9EB0-D64A-407C-AB11-5D41C3FA1BAB}" type="presParOf" srcId="{BAE6E21F-F1DF-4DFB-8816-F2F4882D0537}" destId="{28376B70-F0AD-4AB7-B686-C2B23BD8FF96}" srcOrd="4" destOrd="0" presId="urn:microsoft.com/office/officeart/2005/8/layout/lProcess2"/>
    <dgm:cxn modelId="{8810EAAD-C4CE-44A7-9249-754030683DA4}" type="presParOf" srcId="{2F5CDB75-A159-2047-A59C-FFEAF060B73D}" destId="{2B2D07B1-B15B-4DDF-9653-4C9D6CE70C52}" srcOrd="3" destOrd="0" presId="urn:microsoft.com/office/officeart/2005/8/layout/lProcess2"/>
    <dgm:cxn modelId="{8C915F69-7D49-4DAD-AEF1-CE299F9A40B2}" type="presParOf" srcId="{2F5CDB75-A159-2047-A59C-FFEAF060B73D}" destId="{0125A054-D005-436C-A897-08990E3FDE5B}" srcOrd="4" destOrd="0" presId="urn:microsoft.com/office/officeart/2005/8/layout/lProcess2"/>
    <dgm:cxn modelId="{A5D0096B-47A4-47E3-9257-7FBF9CC626A8}" type="presParOf" srcId="{0125A054-D005-436C-A897-08990E3FDE5B}" destId="{859DB472-E0EB-4137-9C97-0FB26220B085}" srcOrd="0" destOrd="0" presId="urn:microsoft.com/office/officeart/2005/8/layout/lProcess2"/>
    <dgm:cxn modelId="{D725E5FC-6754-48D1-8559-EF1FF7655EA6}" type="presParOf" srcId="{0125A054-D005-436C-A897-08990E3FDE5B}" destId="{FFF168A4-BFCA-4A5F-B0E3-E575E5CB6D70}" srcOrd="1" destOrd="0" presId="urn:microsoft.com/office/officeart/2005/8/layout/lProcess2"/>
    <dgm:cxn modelId="{74B4F0E9-DEF7-4272-9258-2D565B6F3B43}" type="presParOf" srcId="{0125A054-D005-436C-A897-08990E3FDE5B}" destId="{460DCCF9-3352-40C2-BC64-E58F694ED15C}" srcOrd="2" destOrd="0" presId="urn:microsoft.com/office/officeart/2005/8/layout/lProcess2"/>
    <dgm:cxn modelId="{427EC9AD-7F28-4A75-9B0D-A42FA24415BE}" type="presParOf" srcId="{460DCCF9-3352-40C2-BC64-E58F694ED15C}" destId="{A8226D9E-4BFC-4817-B18D-E8C3DF17B0D3}" srcOrd="0" destOrd="0" presId="urn:microsoft.com/office/officeart/2005/8/layout/lProcess2"/>
    <dgm:cxn modelId="{5BB76B07-7F57-4741-92BB-C9AEB3452609}" type="presParOf" srcId="{A8226D9E-4BFC-4817-B18D-E8C3DF17B0D3}" destId="{6EC4EA53-06F8-0949-8BC9-ADE8842FA5D5}" srcOrd="0" destOrd="0" presId="urn:microsoft.com/office/officeart/2005/8/layout/lProcess2"/>
    <dgm:cxn modelId="{37F04741-5853-4ABD-98B7-365F8423209F}" type="presParOf" srcId="{A8226D9E-4BFC-4817-B18D-E8C3DF17B0D3}" destId="{79D5930C-F4FB-49C9-8DEE-D229A108A05B}" srcOrd="1" destOrd="0" presId="urn:microsoft.com/office/officeart/2005/8/layout/lProcess2"/>
    <dgm:cxn modelId="{72BD57E4-25D0-48DD-83D6-4E8F86560CBD}" type="presParOf" srcId="{A8226D9E-4BFC-4817-B18D-E8C3DF17B0D3}" destId="{D6B01CFE-C009-4AE7-92D6-25C02E80AB3E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C72D2C-2F9D-9F40-A5F8-1992A8D4D65A}">
      <dsp:nvSpPr>
        <dsp:cNvPr id="0" name=""/>
        <dsp:cNvSpPr/>
      </dsp:nvSpPr>
      <dsp:spPr>
        <a:xfrm>
          <a:off x="0" y="0"/>
          <a:ext cx="1934765" cy="374441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latin typeface="Proxima Nova" charset="0"/>
              <a:ea typeface="Proxima Nova" charset="0"/>
              <a:cs typeface="Proxima Nova" charset="0"/>
            </a:rPr>
            <a:t>Core app</a:t>
          </a:r>
        </a:p>
      </dsp:txBody>
      <dsp:txXfrm>
        <a:off x="0" y="0"/>
        <a:ext cx="1934765" cy="1123324"/>
      </dsp:txXfrm>
    </dsp:sp>
    <dsp:sp modelId="{6011F80E-D04F-BD40-8DC8-C329610B98AC}">
      <dsp:nvSpPr>
        <dsp:cNvPr id="0" name=""/>
        <dsp:cNvSpPr/>
      </dsp:nvSpPr>
      <dsp:spPr>
        <a:xfrm>
          <a:off x="194220" y="1123644"/>
          <a:ext cx="1547812" cy="7356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>
              <a:latin typeface="Proxima Nova" charset="0"/>
              <a:ea typeface="Proxima Nova" charset="0"/>
              <a:cs typeface="Proxima Nova" charset="0"/>
            </a:rPr>
            <a:t>Study management</a:t>
          </a:r>
        </a:p>
      </dsp:txBody>
      <dsp:txXfrm>
        <a:off x="215766" y="1145190"/>
        <a:ext cx="1504720" cy="692535"/>
      </dsp:txXfrm>
    </dsp:sp>
    <dsp:sp modelId="{025F1818-EE30-EF4C-8E2C-9B6EC72D5FDA}">
      <dsp:nvSpPr>
        <dsp:cNvPr id="0" name=""/>
        <dsp:cNvSpPr/>
      </dsp:nvSpPr>
      <dsp:spPr>
        <a:xfrm>
          <a:off x="194220" y="1972445"/>
          <a:ext cx="1547812" cy="7356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>
              <a:latin typeface="Proxima Nova" charset="0"/>
              <a:ea typeface="Proxima Nova" charset="0"/>
              <a:cs typeface="Proxima Nova" charset="0"/>
            </a:rPr>
            <a:t>Studies organization</a:t>
          </a:r>
        </a:p>
      </dsp:txBody>
      <dsp:txXfrm>
        <a:off x="215766" y="1993991"/>
        <a:ext cx="1504720" cy="692535"/>
      </dsp:txXfrm>
    </dsp:sp>
    <dsp:sp modelId="{C12D1CED-58BD-7B4C-88CF-BDC94F42DE5F}">
      <dsp:nvSpPr>
        <dsp:cNvPr id="0" name=""/>
        <dsp:cNvSpPr/>
      </dsp:nvSpPr>
      <dsp:spPr>
        <a:xfrm>
          <a:off x="194220" y="2821246"/>
          <a:ext cx="1547812" cy="7356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>
              <a:latin typeface="Proxima Nova" charset="0"/>
              <a:ea typeface="Proxima Nova" charset="0"/>
              <a:cs typeface="Proxima Nova" charset="0"/>
            </a:rPr>
            <a:t>Productivity reports</a:t>
          </a:r>
        </a:p>
      </dsp:txBody>
      <dsp:txXfrm>
        <a:off x="215766" y="2842792"/>
        <a:ext cx="1504720" cy="692535"/>
      </dsp:txXfrm>
    </dsp:sp>
    <dsp:sp modelId="{21946D00-D9DE-42FE-8C8F-FCD7D9A7BA2A}">
      <dsp:nvSpPr>
        <dsp:cNvPr id="0" name=""/>
        <dsp:cNvSpPr/>
      </dsp:nvSpPr>
      <dsp:spPr>
        <a:xfrm>
          <a:off x="2080617" y="0"/>
          <a:ext cx="1934765" cy="374441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latin typeface="Proxima Nova" charset="0"/>
              <a:ea typeface="Proxima Nova" charset="0"/>
              <a:cs typeface="Proxima Nova" charset="0"/>
            </a:rPr>
            <a:t>Payments</a:t>
          </a:r>
          <a:endParaRPr lang="en-US" sz="2800" b="0" kern="1200" dirty="0">
            <a:latin typeface="Proxima Nova" charset="0"/>
            <a:ea typeface="Proxima Nova" charset="0"/>
            <a:cs typeface="Proxima Nova" charset="0"/>
          </a:endParaRPr>
        </a:p>
      </dsp:txBody>
      <dsp:txXfrm>
        <a:off x="2080617" y="0"/>
        <a:ext cx="1934765" cy="1123324"/>
      </dsp:txXfrm>
    </dsp:sp>
    <dsp:sp modelId="{12D9F88B-B804-4A2C-8BA3-90AA17D96FE0}">
      <dsp:nvSpPr>
        <dsp:cNvPr id="0" name=""/>
        <dsp:cNvSpPr/>
      </dsp:nvSpPr>
      <dsp:spPr>
        <a:xfrm>
          <a:off x="2274093" y="1123644"/>
          <a:ext cx="1547812" cy="7356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>
              <a:latin typeface="Proxima Nova" charset="0"/>
              <a:ea typeface="Proxima Nova" charset="0"/>
              <a:cs typeface="Proxima Nova" charset="0"/>
            </a:rPr>
            <a:t>Subscription billing</a:t>
          </a:r>
        </a:p>
      </dsp:txBody>
      <dsp:txXfrm>
        <a:off x="2295639" y="1145190"/>
        <a:ext cx="1504720" cy="692535"/>
      </dsp:txXfrm>
    </dsp:sp>
    <dsp:sp modelId="{D4B4B978-DB59-4E1C-A3DD-73309F1B5F60}">
      <dsp:nvSpPr>
        <dsp:cNvPr id="0" name=""/>
        <dsp:cNvSpPr/>
      </dsp:nvSpPr>
      <dsp:spPr>
        <a:xfrm>
          <a:off x="2274093" y="1972445"/>
          <a:ext cx="1547812" cy="7356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>
              <a:latin typeface="Proxima Nova" charset="0"/>
              <a:ea typeface="Proxima Nova" charset="0"/>
              <a:cs typeface="Proxima Nova" charset="0"/>
            </a:rPr>
            <a:t>Process payments</a:t>
          </a:r>
        </a:p>
      </dsp:txBody>
      <dsp:txXfrm>
        <a:off x="2295639" y="1993991"/>
        <a:ext cx="1504720" cy="692535"/>
      </dsp:txXfrm>
    </dsp:sp>
    <dsp:sp modelId="{28376B70-F0AD-4AB7-B686-C2B23BD8FF96}">
      <dsp:nvSpPr>
        <dsp:cNvPr id="0" name=""/>
        <dsp:cNvSpPr/>
      </dsp:nvSpPr>
      <dsp:spPr>
        <a:xfrm>
          <a:off x="2274093" y="2821246"/>
          <a:ext cx="1547812" cy="7356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>
              <a:latin typeface="Proxima Nova" charset="0"/>
              <a:ea typeface="Proxima Nova" charset="0"/>
              <a:cs typeface="Proxima Nova" charset="0"/>
            </a:rPr>
            <a:t>Subscription events</a:t>
          </a:r>
        </a:p>
      </dsp:txBody>
      <dsp:txXfrm>
        <a:off x="2295639" y="2842792"/>
        <a:ext cx="1504720" cy="692535"/>
      </dsp:txXfrm>
    </dsp:sp>
    <dsp:sp modelId="{859DB472-E0EB-4137-9C97-0FB26220B085}">
      <dsp:nvSpPr>
        <dsp:cNvPr id="0" name=""/>
        <dsp:cNvSpPr/>
      </dsp:nvSpPr>
      <dsp:spPr>
        <a:xfrm>
          <a:off x="4160490" y="0"/>
          <a:ext cx="1934765" cy="374441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latin typeface="Proxima Nova" charset="0"/>
              <a:ea typeface="Proxima Nova" charset="0"/>
              <a:cs typeface="Proxima Nova" charset="0"/>
            </a:rPr>
            <a:t>Web site</a:t>
          </a:r>
        </a:p>
      </dsp:txBody>
      <dsp:txXfrm>
        <a:off x="4160490" y="0"/>
        <a:ext cx="1934765" cy="1123324"/>
      </dsp:txXfrm>
    </dsp:sp>
    <dsp:sp modelId="{6EC4EA53-06F8-0949-8BC9-ADE8842FA5D5}">
      <dsp:nvSpPr>
        <dsp:cNvPr id="0" name=""/>
        <dsp:cNvSpPr/>
      </dsp:nvSpPr>
      <dsp:spPr>
        <a:xfrm>
          <a:off x="4353966" y="1124421"/>
          <a:ext cx="1547812" cy="11289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>
              <a:latin typeface="Proxima Nova" charset="0"/>
              <a:ea typeface="Proxima Nova" charset="0"/>
              <a:cs typeface="Proxima Nova" charset="0"/>
            </a:rPr>
            <a:t>Taskmaster description</a:t>
          </a:r>
        </a:p>
      </dsp:txBody>
      <dsp:txXfrm>
        <a:off x="4387033" y="1157488"/>
        <a:ext cx="1481678" cy="1062858"/>
      </dsp:txXfrm>
    </dsp:sp>
    <dsp:sp modelId="{D6B01CFE-C009-4AE7-92D6-25C02E80AB3E}">
      <dsp:nvSpPr>
        <dsp:cNvPr id="0" name=""/>
        <dsp:cNvSpPr/>
      </dsp:nvSpPr>
      <dsp:spPr>
        <a:xfrm>
          <a:off x="4353966" y="2427104"/>
          <a:ext cx="1547812" cy="11289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>
              <a:latin typeface="Proxima Nova" charset="0"/>
              <a:ea typeface="Proxima Nova" charset="0"/>
              <a:cs typeface="Proxima Nova" charset="0"/>
            </a:rPr>
            <a:t>Taskmaster features</a:t>
          </a:r>
        </a:p>
      </dsp:txBody>
      <dsp:txXfrm>
        <a:off x="4387033" y="2460171"/>
        <a:ext cx="1481678" cy="10628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988260-A97E-4A0F-9CFB-70FB264335D6}" type="datetimeFigureOut">
              <a:rPr lang="en-US" smtClean="0"/>
              <a:t>9/12/2016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2041EA-93C8-4BE1-83E1-152FBFC16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5621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1CBD95-E902-A149-AE90-305C920D7D58}" type="datetimeFigureOut">
              <a:rPr lang="en-US" smtClean="0"/>
              <a:t>9/10/2016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435E59-F76E-6549-800E-B4BBDD4E52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051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313707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0" name="Shape 3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96364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0" name="Shape 3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218776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Shape 5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82" name="Shape 5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5121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0" name="Shape 3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21672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Shape 5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82" name="Shape 5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37888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0" name="Shape 3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18810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Shape 5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82" name="Shape 5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95665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0" name="Shape 3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340454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0" name="Shape 3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44375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0" name="Shape 3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26251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0" name="Shape 3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04233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0" name="Shape 3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21895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0" name="Shape 3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95610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>
            <a:spLocks noGrp="1"/>
          </p:cNvSpPr>
          <p:nvPr>
            <p:ph type="ctrTitle"/>
          </p:nvPr>
        </p:nvSpPr>
        <p:spPr>
          <a:xfrm>
            <a:off x="685800" y="1583344"/>
            <a:ext cx="7772400" cy="1159856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ubTitle" idx="1"/>
          </p:nvPr>
        </p:nvSpPr>
        <p:spPr>
          <a:xfrm>
            <a:off x="685800" y="2840054"/>
            <a:ext cx="7772400" cy="784737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96171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457206" y="1200150"/>
            <a:ext cx="3994525" cy="372568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2"/>
          </p:nvPr>
        </p:nvSpPr>
        <p:spPr>
          <a:xfrm>
            <a:off x="4692279" y="1200150"/>
            <a:ext cx="3994525" cy="372568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72220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07677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57200" y="4406310"/>
            <a:ext cx="8229600" cy="51952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360"/>
              </a:spcBef>
              <a:buSzPct val="100000"/>
              <a:buNone/>
              <a:defRPr sz="1800"/>
            </a:lvl1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79852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97838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1243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" name="TextBox 1"/>
          <p:cNvSpPr txBox="1"/>
          <p:nvPr userDrawn="1"/>
        </p:nvSpPr>
        <p:spPr>
          <a:xfrm>
            <a:off x="8839722" y="4924131"/>
            <a:ext cx="32352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897BBACD-B0FC-4471-A960-B9752D181795}" type="slidenum">
              <a:rPr lang="en-IN" sz="900" smtClean="0">
                <a:latin typeface="Proxima Nova Regular"/>
              </a:rPr>
              <a:t>‹#›</a:t>
            </a:fld>
            <a:endParaRPr lang="en-IN" sz="900" dirty="0">
              <a:latin typeface="Proxima Nova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89064063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8" r:id="rId6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Montserrat" panose="02000505000000020004" pitchFamily="2" charset="0"/>
          <a:ea typeface="Montserrat" panose="02000505000000020004" pitchFamily="2" charset="0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Proxima Nova Regular"/>
          <a:ea typeface="Proxima Nova Regular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ctrTitle"/>
          </p:nvPr>
        </p:nvSpPr>
        <p:spPr>
          <a:xfrm>
            <a:off x="8" y="3053528"/>
            <a:ext cx="6660224" cy="742358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>
              <a:lnSpc>
                <a:spcPct val="110000"/>
              </a:lnSpc>
              <a:spcAft>
                <a:spcPts val="600"/>
              </a:spcAft>
            </a:pPr>
            <a:r>
              <a:rPr lang="en-US" sz="2000" b="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Proposal to build Taskmaster 2020</a:t>
            </a:r>
            <a:br>
              <a:rPr lang="en-US" sz="2000" b="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US" sz="2000" b="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for </a:t>
            </a:r>
            <a:r>
              <a:rPr lang="en-US" sz="2000" b="0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Eisbrenner</a:t>
            </a:r>
            <a:r>
              <a:rPr lang="en-US" sz="2000" b="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lang="en" sz="2000" b="0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5496" y="4094951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Proxima Nova Regular"/>
                <a:cs typeface="Proxima Nova Regular"/>
              </a:rPr>
              <a:t>September 2016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235" y="-245092"/>
            <a:ext cx="6260605" cy="3669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999076"/>
      </p:ext>
    </p:extLst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15"/>
          <p:cNvSpPr txBox="1">
            <a:spLocks noGrp="1"/>
          </p:cNvSpPr>
          <p:nvPr>
            <p:ph type="ctrTitle"/>
          </p:nvPr>
        </p:nvSpPr>
        <p:spPr>
          <a:xfrm>
            <a:off x="0" y="380067"/>
            <a:ext cx="9143999" cy="5354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-US" sz="3000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FEATURE LIST – Payments</a:t>
            </a:r>
          </a:p>
        </p:txBody>
      </p:sp>
      <p:cxnSp>
        <p:nvCxnSpPr>
          <p:cNvPr id="11" name="Shape 77"/>
          <p:cNvCxnSpPr/>
          <p:nvPr/>
        </p:nvCxnSpPr>
        <p:spPr>
          <a:xfrm>
            <a:off x="171450" y="383240"/>
            <a:ext cx="8801100" cy="0"/>
          </a:xfrm>
          <a:prstGeom prst="straightConnector1">
            <a:avLst/>
          </a:prstGeom>
          <a:noFill/>
          <a:ln w="9525" cap="flat">
            <a:solidFill>
              <a:srgbClr val="D9D9D9"/>
            </a:solidFill>
            <a:prstDash val="solid"/>
            <a:round/>
            <a:headEnd type="none" w="lg" len="lg"/>
            <a:tailEnd type="none" w="lg" len="lg"/>
          </a:ln>
        </p:spPr>
      </p:cxn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747974"/>
              </p:ext>
            </p:extLst>
          </p:nvPr>
        </p:nvGraphicFramePr>
        <p:xfrm>
          <a:off x="171450" y="1505550"/>
          <a:ext cx="8712967" cy="99419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41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965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4803">
                <a:tc>
                  <a:txBody>
                    <a:bodyPr/>
                    <a:lstStyle/>
                    <a:p>
                      <a:r>
                        <a:rPr lang="en-US" sz="1100" b="1" dirty="0">
                          <a:latin typeface="Proxima Nova" charset="0"/>
                          <a:ea typeface="Proxima Nova" charset="0"/>
                          <a:cs typeface="Proxima Nova" charset="0"/>
                        </a:rPr>
                        <a:t>R12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3A81B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288" indent="-18288" algn="l"/>
                      <a:r>
                        <a:rPr lang="en-US" sz="1100" b="1" dirty="0">
                          <a:latin typeface="Proxima Nova" charset="0"/>
                          <a:ea typeface="Proxima Nova" charset="0"/>
                          <a:cs typeface="Proxima Nova" charset="0"/>
                        </a:rPr>
                        <a:t>Taskmaster description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3A81B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spcAft>
                          <a:spcPts val="300"/>
                        </a:spcAft>
                        <a:buFont typeface="Arial" charset="0"/>
                        <a:buChar char="•"/>
                      </a:pPr>
                      <a:r>
                        <a:rPr lang="en-US" sz="1100" b="0" i="0" u="none" strike="noStrike" cap="none" baseline="0" dirty="0">
                          <a:solidFill>
                            <a:schemeClr val="dk1"/>
                          </a:solidFill>
                          <a:latin typeface="Proxima Nova" charset="0"/>
                          <a:ea typeface="Proxima Nova" charset="0"/>
                          <a:cs typeface="Proxima Nova" charset="0"/>
                          <a:sym typeface="Arial"/>
                          <a:rtl val="0"/>
                        </a:rPr>
                        <a:t>Description content with images.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3A81B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9389">
                <a:tc>
                  <a:txBody>
                    <a:bodyPr/>
                    <a:lstStyle/>
                    <a:p>
                      <a:r>
                        <a:rPr lang="en-US" sz="1100" b="1" i="0" u="none" strike="noStrike" cap="none" baseline="0" dirty="0">
                          <a:solidFill>
                            <a:schemeClr val="dk1"/>
                          </a:solidFill>
                          <a:latin typeface="Proxima Nova" charset="0"/>
                          <a:ea typeface="Proxima Nova" charset="0"/>
                          <a:cs typeface="Proxima Nova" charset="0"/>
                          <a:sym typeface="Arial"/>
                          <a:rtl val="0"/>
                        </a:rPr>
                        <a:t>R13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3A81B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A81B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288" marR="0" indent="-18288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latin typeface="Proxima Nova" charset="0"/>
                          <a:ea typeface="Proxima Nova" charset="0"/>
                          <a:cs typeface="Proxima Nova" charset="0"/>
                        </a:rPr>
                        <a:t>Taskmaster features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3A81B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A81B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spcAft>
                          <a:spcPts val="300"/>
                        </a:spcAft>
                        <a:buFont typeface="Arial" charset="0"/>
                        <a:buChar char="•"/>
                      </a:pPr>
                      <a:r>
                        <a:rPr lang="en-US" sz="1100" b="0" i="0" u="none" strike="noStrike" cap="none" baseline="0" dirty="0">
                          <a:solidFill>
                            <a:schemeClr val="dk1"/>
                          </a:solidFill>
                          <a:latin typeface="Proxima Nova" charset="0"/>
                          <a:ea typeface="Proxima Nova" charset="0"/>
                          <a:cs typeface="Proxima Nova" charset="0"/>
                          <a:sym typeface="Arial"/>
                          <a:rtl val="0"/>
                        </a:rPr>
                        <a:t>Feature list.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3A81B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A81B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6038" y="-17104"/>
            <a:ext cx="1596512" cy="41448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-1" y="1009060"/>
            <a:ext cx="91439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Proxima Nova" charset="0"/>
                <a:ea typeface="Proxima Nova" charset="0"/>
                <a:cs typeface="Proxima Nova" charset="0"/>
              </a:rPr>
              <a:t>Web site </a:t>
            </a:r>
          </a:p>
        </p:txBody>
      </p:sp>
    </p:spTree>
    <p:extLst>
      <p:ext uri="{BB962C8B-B14F-4D97-AF65-F5344CB8AC3E}">
        <p14:creationId xmlns:p14="http://schemas.microsoft.com/office/powerpoint/2010/main" val="561184570"/>
      </p:ext>
    </p:extLst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 txBox="1">
            <a:spLocks noGrp="1"/>
          </p:cNvSpPr>
          <p:nvPr>
            <p:ph type="ctrTitle"/>
          </p:nvPr>
        </p:nvSpPr>
        <p:spPr>
          <a:xfrm>
            <a:off x="0" y="380067"/>
            <a:ext cx="9144000" cy="5354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000" dirty="0">
                <a:solidFill>
                  <a:srgbClr val="000000"/>
                </a:solidFill>
                <a:ea typeface="Montserrat"/>
                <a:cs typeface="Montserrat"/>
                <a:sym typeface="Montserrat"/>
              </a:rPr>
              <a:t>PROPOSED TECHNOLOGY STACK</a:t>
            </a:r>
            <a:endParaRPr lang="en" sz="3000" dirty="0">
              <a:solidFill>
                <a:srgbClr val="000000"/>
              </a:solidFill>
              <a:ea typeface="Montserrat"/>
              <a:cs typeface="Montserrat"/>
              <a:sym typeface="Montserra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711015" y="4876800"/>
            <a:ext cx="4329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4513BC9-930E-0044-96BE-09A17CAE49C3}" type="slidenum">
              <a:rPr lang="en-US" sz="1000" kern="0" smtClean="0">
                <a:solidFill>
                  <a:srgbClr val="000000"/>
                </a:solidFill>
                <a:ea typeface="Arial"/>
                <a:cs typeface="Arial"/>
                <a:sym typeface="Arial"/>
                <a:rtl val="0"/>
              </a:rPr>
              <a:pPr algn="ctr"/>
              <a:t>11</a:t>
            </a:fld>
            <a:r>
              <a:rPr lang="en-US" sz="1000" kern="0" dirty="0">
                <a:solidFill>
                  <a:srgbClr val="000000"/>
                </a:solidFill>
                <a:ea typeface="Arial"/>
                <a:cs typeface="Arial"/>
                <a:sym typeface="Arial"/>
                <a:rtl val="0"/>
              </a:rPr>
              <a:t> </a:t>
            </a:r>
          </a:p>
        </p:txBody>
      </p:sp>
      <p:cxnSp>
        <p:nvCxnSpPr>
          <p:cNvPr id="9" name="Shape 77"/>
          <p:cNvCxnSpPr/>
          <p:nvPr/>
        </p:nvCxnSpPr>
        <p:spPr>
          <a:xfrm>
            <a:off x="171450" y="383240"/>
            <a:ext cx="8801100" cy="0"/>
          </a:xfrm>
          <a:prstGeom prst="straightConnector1">
            <a:avLst/>
          </a:prstGeom>
          <a:noFill/>
          <a:ln w="9525" cap="flat">
            <a:solidFill>
              <a:srgbClr val="D9D9D9"/>
            </a:solidFill>
            <a:prstDash val="solid"/>
            <a:round/>
            <a:headEnd type="none" w="lg" len="lg"/>
            <a:tailEnd type="none" w="lg" len="lg"/>
          </a:ln>
        </p:spPr>
      </p:cxn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4468127"/>
              </p:ext>
            </p:extLst>
          </p:nvPr>
        </p:nvGraphicFramePr>
        <p:xfrm>
          <a:off x="1403648" y="1347614"/>
          <a:ext cx="6048672" cy="1828800"/>
        </p:xfrm>
        <a:graphic>
          <a:graphicData uri="http://schemas.openxmlformats.org/drawingml/2006/table">
            <a:tbl>
              <a:tblPr>
                <a:tableStyleId>{6E25E649-3F16-4E02-A733-19D2CDBF48F0}</a:tableStyleId>
              </a:tblPr>
              <a:tblGrid>
                <a:gridCol w="1735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33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18288" indent="-18288" algn="l"/>
                      <a:r>
                        <a:rPr lang="en-US" sz="1100" dirty="0">
                          <a:latin typeface="Proxima Nova Regular"/>
                          <a:ea typeface="Proxima Nova" charset="0"/>
                          <a:cs typeface="Proxima Nova Regular"/>
                        </a:rPr>
                        <a:t>Programming</a:t>
                      </a:r>
                      <a:r>
                        <a:rPr lang="en-US" sz="1100" baseline="0" dirty="0">
                          <a:latin typeface="Proxima Nova Regular"/>
                          <a:ea typeface="Proxima Nova" charset="0"/>
                          <a:cs typeface="Proxima Nova Regular"/>
                        </a:rPr>
                        <a:t> Language</a:t>
                      </a:r>
                      <a:endParaRPr lang="en-US" sz="1100" dirty="0">
                        <a:latin typeface="Proxima Nova Regular"/>
                        <a:ea typeface="Proxima Nova" charset="0"/>
                        <a:cs typeface="Proxima Nova Regular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baseline="0" dirty="0">
                          <a:latin typeface="Proxima Nova Regular"/>
                          <a:ea typeface="Proxima Nova" charset="0"/>
                          <a:cs typeface="Proxima Nova Regular"/>
                        </a:rPr>
                        <a:t>JavaScript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18288" indent="-18288" algn="l"/>
                      <a:r>
                        <a:rPr lang="en-US" sz="1100" dirty="0">
                          <a:latin typeface="Proxima Nova Regular"/>
                          <a:ea typeface="+mn-ea"/>
                          <a:cs typeface="Proxima Nova Regular"/>
                        </a:rPr>
                        <a:t>Stuck </a:t>
                      </a:r>
                      <a:r>
                        <a:rPr lang="en-US" sz="1100" baseline="0" dirty="0">
                          <a:latin typeface="Proxima Nova Regular"/>
                          <a:ea typeface="+mn-ea"/>
                          <a:cs typeface="Proxima Nova Regular"/>
                        </a:rPr>
                        <a:t>Technology</a:t>
                      </a:r>
                      <a:endParaRPr lang="en-US" sz="1100" dirty="0">
                        <a:latin typeface="Proxima Nova Regular"/>
                        <a:ea typeface="Proxima Nova" charset="0"/>
                        <a:cs typeface="Proxima Nova Regular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baseline="0" dirty="0">
                          <a:latin typeface="Proxima Nova Regular"/>
                          <a:ea typeface="Proxima Nova" charset="0"/>
                          <a:cs typeface="Proxima Nova Regular"/>
                        </a:rPr>
                        <a:t>MEAN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18288" indent="-18288" algn="l"/>
                      <a:r>
                        <a:rPr lang="en-US" sz="1100" u="none" strike="noStrike" cap="none" baseline="0" dirty="0">
                          <a:latin typeface="Proxima Nova Regular"/>
                          <a:cs typeface="Proxima Nova Regular"/>
                          <a:sym typeface="Arial"/>
                          <a:rtl val="0"/>
                        </a:rPr>
                        <a:t>Payment online</a:t>
                      </a:r>
                      <a:endParaRPr lang="en-US" sz="1100" dirty="0">
                        <a:latin typeface="Proxima Nova Regular"/>
                        <a:ea typeface="Proxima Nova" charset="0"/>
                        <a:cs typeface="Proxima Nova Regular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b="0" i="0" u="none" strike="noStrike" cap="none" baseline="0" dirty="0">
                          <a:solidFill>
                            <a:schemeClr val="dk1"/>
                          </a:solidFill>
                          <a:latin typeface="Proxima Nova Regular"/>
                          <a:ea typeface="Proxima Nova" charset="0"/>
                          <a:cs typeface="Proxima Nova Regular"/>
                          <a:sym typeface="Arial"/>
                          <a:rtl val="0"/>
                        </a:rPr>
                        <a:t>Stripe</a:t>
                      </a:r>
                      <a:endParaRPr lang="en-US" sz="1100" baseline="0" dirty="0">
                        <a:latin typeface="Proxima Nova Regular"/>
                        <a:ea typeface="Proxima Nova" charset="0"/>
                        <a:cs typeface="Proxima Nova Regular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18288" indent="-18288" algn="l"/>
                      <a:r>
                        <a:rPr lang="en-US" sz="1100" dirty="0">
                          <a:latin typeface="Proxima Nova Regular"/>
                          <a:ea typeface="Proxima Nova" charset="0"/>
                          <a:cs typeface="Proxima Nova Regular"/>
                        </a:rPr>
                        <a:t>Charting library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baseline="0" dirty="0">
                          <a:latin typeface="Proxima Nova Regular"/>
                          <a:ea typeface="Proxima Nova" charset="0"/>
                          <a:cs typeface="Proxima Nova Regular"/>
                        </a:rPr>
                        <a:t>D3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18288" indent="-18288" algn="l"/>
                      <a:r>
                        <a:rPr lang="en-US" sz="1100" dirty="0">
                          <a:latin typeface="Proxima Nova Regular"/>
                          <a:ea typeface="Proxima Nova" charset="0"/>
                          <a:cs typeface="Proxima Nova Regular"/>
                        </a:rPr>
                        <a:t>Supported 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baseline="0" dirty="0">
                          <a:latin typeface="Proxima Nova Regular"/>
                          <a:ea typeface="Proxima Nova" charset="0"/>
                          <a:cs typeface="Proxima Nova Regular"/>
                        </a:rPr>
                        <a:t>Windows / Linux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6038" y="-17104"/>
            <a:ext cx="1596512" cy="41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95784"/>
      </p:ext>
    </p:extLst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579"/>
          <p:cNvSpPr txBox="1">
            <a:spLocks/>
          </p:cNvSpPr>
          <p:nvPr/>
        </p:nvSpPr>
        <p:spPr>
          <a:xfrm>
            <a:off x="0" y="2139702"/>
            <a:ext cx="9144000" cy="86409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pPr marL="566738">
              <a:buClr>
                <a:srgbClr val="000000"/>
              </a:buClr>
            </a:pPr>
            <a:r>
              <a:rPr lang="en-US" sz="2400" b="0" kern="1200" dirty="0">
                <a:solidFill>
                  <a:srgbClr val="DA3424"/>
                </a:solidFill>
                <a:latin typeface="Proxima Nova Regular"/>
                <a:ea typeface="Montserrat"/>
                <a:cs typeface="Proxima Nova Regular"/>
                <a:sym typeface="Montserrat"/>
              </a:rPr>
              <a:t>Budgetary and Time Estimate</a:t>
            </a:r>
            <a:endParaRPr lang="en" sz="2400" b="0" kern="1200" dirty="0">
              <a:solidFill>
                <a:srgbClr val="DA3424"/>
              </a:solidFill>
              <a:latin typeface="Proxima Nova Regular"/>
              <a:ea typeface="Montserrat"/>
              <a:cs typeface="Proxima Nova Regular"/>
              <a:sym typeface="Montserra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164288" y="3507854"/>
            <a:ext cx="1371600" cy="1371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6038" y="-17104"/>
            <a:ext cx="1596512" cy="41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451991"/>
      </p:ext>
    </p:extLst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15"/>
          <p:cNvSpPr txBox="1">
            <a:spLocks noGrp="1"/>
          </p:cNvSpPr>
          <p:nvPr>
            <p:ph type="ctrTitle"/>
          </p:nvPr>
        </p:nvSpPr>
        <p:spPr>
          <a:xfrm>
            <a:off x="1" y="411510"/>
            <a:ext cx="9144000" cy="5354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-US" sz="3000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BUDGETARY EFFORT ESTIMATES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7940155"/>
              </p:ext>
            </p:extLst>
          </p:nvPr>
        </p:nvGraphicFramePr>
        <p:xfrm>
          <a:off x="819522" y="1298986"/>
          <a:ext cx="6992838" cy="2854846"/>
        </p:xfrm>
        <a:graphic>
          <a:graphicData uri="http://schemas.openxmlformats.org/drawingml/2006/table">
            <a:tbl>
              <a:tblPr firstRow="1" lastRow="1">
                <a:tableStyleId>{69012ECD-51FC-41F1-AA8D-1B2483CD663E}</a:tableStyleId>
              </a:tblPr>
              <a:tblGrid>
                <a:gridCol w="45524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403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8730">
                <a:tc>
                  <a:txBody>
                    <a:bodyPr/>
                    <a:lstStyle/>
                    <a:p>
                      <a:pPr marL="18288" indent="-18288" algn="l"/>
                      <a:r>
                        <a:rPr lang="en-US" sz="1400" dirty="0">
                          <a:latin typeface="Proxima Nova Regular"/>
                        </a:rPr>
                        <a:t>Project Activities</a:t>
                      </a:r>
                      <a:endParaRPr lang="en-US" sz="1400" dirty="0">
                        <a:latin typeface="Proxima Nova Regular"/>
                        <a:cs typeface="Proxima Nova Regular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Proxima Nova Regular"/>
                          <a:cs typeface="Proxima Nova Regular"/>
                        </a:rPr>
                        <a:t>Efforts in Person Hours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0429">
                <a:tc>
                  <a:txBody>
                    <a:bodyPr/>
                    <a:lstStyle/>
                    <a:p>
                      <a:pPr marL="18288" indent="-18288" algn="l"/>
                      <a:r>
                        <a:rPr lang="en-US" sz="1400" dirty="0">
                          <a:latin typeface="Proxima Nova Regular"/>
                          <a:cs typeface="Proxima Nova Regular"/>
                        </a:rPr>
                        <a:t>Learning MODAPTS </a:t>
                      </a:r>
                      <a:r>
                        <a:rPr lang="en-US" sz="1400">
                          <a:latin typeface="Proxima Nova Regular"/>
                          <a:cs typeface="Proxima Nova Regular"/>
                        </a:rPr>
                        <a:t>/ Analyzing </a:t>
                      </a:r>
                      <a:r>
                        <a:rPr lang="en-US" sz="1400" dirty="0">
                          <a:latin typeface="Proxima Nova Regular"/>
                          <a:cs typeface="Proxima Nova Regular"/>
                        </a:rPr>
                        <a:t>code &amp; requirements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Proxima Nova Regular"/>
                          <a:cs typeface="Proxima Nova Regular"/>
                        </a:rPr>
                        <a:t>80.00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8288" indent="-18288" algn="l"/>
                      <a:r>
                        <a:rPr lang="en-US" sz="1400" dirty="0">
                          <a:latin typeface="Proxima Nova Regular"/>
                        </a:rPr>
                        <a:t>Core App development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Proxima Nova Regular"/>
                          <a:cs typeface="Proxima Nova Regular"/>
                        </a:rPr>
                        <a:t>200.00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1324">
                <a:tc>
                  <a:txBody>
                    <a:bodyPr/>
                    <a:lstStyle/>
                    <a:p>
                      <a:pPr marL="18288" indent="-18288" algn="l"/>
                      <a:r>
                        <a:rPr lang="en-US" sz="1400" dirty="0">
                          <a:latin typeface="Proxima Nova Regular"/>
                        </a:rPr>
                        <a:t>Payments development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Proxima Nova Regular"/>
                          <a:cs typeface="Proxima Nova Regular"/>
                        </a:rPr>
                        <a:t>160.00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18818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8288" indent="-18288" algn="l"/>
                      <a:r>
                        <a:rPr lang="en-US" sz="1400" dirty="0">
                          <a:latin typeface="Proxima Nova Regular"/>
                        </a:rPr>
                        <a:t>Web site development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Proxima Nova Regular"/>
                          <a:cs typeface="Proxima Nova Regular"/>
                        </a:rPr>
                        <a:t>40.00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6322113"/>
                  </a:ext>
                </a:extLst>
              </a:tr>
              <a:tr h="340429">
                <a:tc>
                  <a:txBody>
                    <a:bodyPr/>
                    <a:lstStyle/>
                    <a:p>
                      <a:pPr marL="18288" indent="-18288" algn="l"/>
                      <a:r>
                        <a:rPr lang="en-US" sz="1400" dirty="0">
                          <a:latin typeface="Proxima Nova Regular"/>
                        </a:rPr>
                        <a:t>Testing and Validation</a:t>
                      </a:r>
                      <a:endParaRPr lang="en-US" sz="1400" dirty="0">
                        <a:latin typeface="Proxima Nova Regular"/>
                        <a:cs typeface="Proxima Nova Regular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r">
                        <a:buFont typeface="Arial"/>
                        <a:buNone/>
                      </a:pPr>
                      <a:r>
                        <a:rPr lang="en-US" sz="1400" baseline="0" dirty="0">
                          <a:latin typeface="Proxima Nova Regular"/>
                          <a:cs typeface="Proxima Nova Regular"/>
                        </a:rPr>
                        <a:t>120.00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0429">
                <a:tc>
                  <a:txBody>
                    <a:bodyPr/>
                    <a:lstStyle/>
                    <a:p>
                      <a:pPr marL="18288" indent="-18288" algn="l"/>
                      <a:r>
                        <a:rPr lang="en-US" sz="1400" dirty="0">
                          <a:latin typeface="Proxima Nova Regular"/>
                        </a:rPr>
                        <a:t>Project Management / Meetings</a:t>
                      </a:r>
                      <a:endParaRPr lang="en-US" sz="1400" dirty="0">
                        <a:latin typeface="Proxima Nova Regular"/>
                        <a:cs typeface="Proxima Nova Regular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Proxima Nova Regular"/>
                          <a:cs typeface="Proxima Nova Regular"/>
                        </a:rPr>
                        <a:t>60.00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0429">
                <a:tc>
                  <a:txBody>
                    <a:bodyPr/>
                    <a:lstStyle/>
                    <a:p>
                      <a:pPr marL="18288" indent="-18288" algn="l"/>
                      <a:r>
                        <a:rPr lang="en-US" sz="1400" dirty="0">
                          <a:latin typeface="Proxima Nova Regular"/>
                        </a:rPr>
                        <a:t>Total Efforts</a:t>
                      </a:r>
                      <a:r>
                        <a:rPr lang="en-US" sz="1400" baseline="0" dirty="0">
                          <a:latin typeface="Proxima Nova Regular"/>
                        </a:rPr>
                        <a:t> ( Person Hours )</a:t>
                      </a:r>
                      <a:endParaRPr lang="en-US" sz="1400" dirty="0">
                        <a:latin typeface="Proxima Nova Regular"/>
                        <a:cs typeface="Proxima Nova Regular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Proxima Nova Regular"/>
                          <a:cs typeface="Proxima Nova Regular"/>
                        </a:rPr>
                        <a:t>660.00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11" name="Shape 77"/>
          <p:cNvCxnSpPr/>
          <p:nvPr/>
        </p:nvCxnSpPr>
        <p:spPr>
          <a:xfrm>
            <a:off x="171450" y="383240"/>
            <a:ext cx="8801100" cy="0"/>
          </a:xfrm>
          <a:prstGeom prst="straightConnector1">
            <a:avLst/>
          </a:prstGeom>
          <a:noFill/>
          <a:ln w="9525" cap="flat">
            <a:solidFill>
              <a:srgbClr val="D9D9D9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6038" y="-17104"/>
            <a:ext cx="1596512" cy="41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213791"/>
      </p:ext>
    </p:extLst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Shape 578"/>
          <p:cNvSpPr txBox="1">
            <a:spLocks noGrp="1"/>
          </p:cNvSpPr>
          <p:nvPr>
            <p:ph type="subTitle" idx="1"/>
          </p:nvPr>
        </p:nvSpPr>
        <p:spPr>
          <a:xfrm>
            <a:off x="3275857" y="4785996"/>
            <a:ext cx="2841699" cy="2619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dirty="0">
                <a:solidFill>
                  <a:srgbClr val="EA9999"/>
                </a:solidFill>
                <a:latin typeface="+mn-lt"/>
                <a:ea typeface="Proxima Nova"/>
                <a:cs typeface="Proxima Nova"/>
                <a:sym typeface="Proxima Nova"/>
              </a:rPr>
              <a:t>Code Gate | 201</a:t>
            </a:r>
            <a:r>
              <a:rPr lang="en-US" sz="1200" dirty="0">
                <a:solidFill>
                  <a:srgbClr val="EA9999"/>
                </a:solidFill>
                <a:latin typeface="+mn-lt"/>
                <a:ea typeface="Proxima Nova"/>
                <a:cs typeface="Proxima Nova"/>
                <a:sym typeface="Proxima Nova"/>
              </a:rPr>
              <a:t>6</a:t>
            </a:r>
          </a:p>
        </p:txBody>
      </p:sp>
      <p:sp>
        <p:nvSpPr>
          <p:cNvPr id="579" name="Shape 579"/>
          <p:cNvSpPr txBox="1">
            <a:spLocks noGrp="1"/>
          </p:cNvSpPr>
          <p:nvPr>
            <p:ph type="ctrTitle"/>
          </p:nvPr>
        </p:nvSpPr>
        <p:spPr>
          <a:xfrm>
            <a:off x="832200" y="2304001"/>
            <a:ext cx="7479600" cy="5354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200" dirty="0">
                <a:solidFill>
                  <a:schemeClr val="lt1"/>
                </a:solidFill>
                <a:latin typeface="+mn-lt"/>
                <a:ea typeface="Montserrat"/>
                <a:cs typeface="Montserrat"/>
                <a:sym typeface="Montserrat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325961756"/>
      </p:ext>
    </p:extLst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15"/>
          <p:cNvSpPr txBox="1">
            <a:spLocks noGrp="1"/>
          </p:cNvSpPr>
          <p:nvPr>
            <p:ph type="ctrTitle"/>
          </p:nvPr>
        </p:nvSpPr>
        <p:spPr>
          <a:xfrm>
            <a:off x="0" y="411510"/>
            <a:ext cx="9143999" cy="535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</a:pPr>
            <a:r>
              <a:rPr lang="en-US" sz="3000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BACKGROUND</a:t>
            </a:r>
            <a:endParaRPr lang="en-US" sz="3000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" name="Shape 77"/>
          <p:cNvCxnSpPr/>
          <p:nvPr/>
        </p:nvCxnSpPr>
        <p:spPr>
          <a:xfrm>
            <a:off x="235396" y="411510"/>
            <a:ext cx="8801100" cy="0"/>
          </a:xfrm>
          <a:prstGeom prst="straightConnector1">
            <a:avLst/>
          </a:prstGeom>
          <a:noFill/>
          <a:ln w="9525" cap="flat">
            <a:solidFill>
              <a:srgbClr val="D9D9D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" name="Shape 153"/>
          <p:cNvSpPr txBox="1"/>
          <p:nvPr/>
        </p:nvSpPr>
        <p:spPr>
          <a:xfrm>
            <a:off x="467545" y="1108593"/>
            <a:ext cx="8064896" cy="355138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171450" indent="-171450">
              <a:spcAft>
                <a:spcPts val="600"/>
              </a:spcAft>
              <a:buFont typeface="Arial" charset="0"/>
              <a:buChar char="•"/>
            </a:pPr>
            <a:r>
              <a:rPr lang="en-US" sz="1400" dirty="0">
                <a:solidFill>
                  <a:schemeClr val="dk1"/>
                </a:solidFill>
                <a:latin typeface="Proxima Nova" charset="0"/>
                <a:ea typeface="Proxima Nova" charset="0"/>
                <a:cs typeface="Proxima Nova" charset="0"/>
                <a:sym typeface="Arial"/>
                <a:rtl val="0"/>
              </a:rPr>
              <a:t>Taskmaster 2020 is an upgrade of Taskmaster 2000 with new features and ease of use. </a:t>
            </a:r>
          </a:p>
          <a:p>
            <a:pPr marL="171450" indent="-171450">
              <a:spcAft>
                <a:spcPts val="600"/>
              </a:spcAft>
              <a:buFont typeface="Arial" charset="0"/>
              <a:buChar char="•"/>
              <a:defRPr/>
            </a:pPr>
            <a:r>
              <a:rPr lang="en-US" sz="1400" dirty="0">
                <a:solidFill>
                  <a:schemeClr val="dk1"/>
                </a:solidFill>
                <a:latin typeface="Proxima Nova" charset="0"/>
                <a:ea typeface="Proxima Nova" charset="0"/>
                <a:cs typeface="Proxima Nova" charset="0"/>
                <a:sym typeface="Arial"/>
                <a:rtl val="0"/>
              </a:rPr>
              <a:t>Taskmaster 2020 is an application that manages MODAPTS studies and delivers world class reports.</a:t>
            </a:r>
          </a:p>
          <a:p>
            <a:pPr marL="171450" indent="-171450">
              <a:spcAft>
                <a:spcPts val="600"/>
              </a:spcAft>
              <a:buFont typeface="Arial" charset="0"/>
              <a:buChar char="•"/>
              <a:defRPr/>
            </a:pPr>
            <a:r>
              <a:rPr lang="en-US" sz="1400" dirty="0">
                <a:solidFill>
                  <a:schemeClr val="dk1"/>
                </a:solidFill>
                <a:latin typeface="Proxima Nova" charset="0"/>
                <a:ea typeface="Proxima Nova" charset="0"/>
                <a:cs typeface="Proxima Nova" charset="0"/>
                <a:sym typeface="Arial"/>
                <a:rtl val="0"/>
              </a:rPr>
              <a:t>MODAPTS: </a:t>
            </a:r>
            <a:r>
              <a:rPr lang="en-US" sz="1400" dirty="0" err="1">
                <a:solidFill>
                  <a:schemeClr val="dk1"/>
                </a:solidFill>
                <a:latin typeface="Proxima Nova" charset="0"/>
                <a:ea typeface="Proxima Nova" charset="0"/>
                <a:cs typeface="Proxima Nova" charset="0"/>
                <a:sym typeface="Arial"/>
                <a:rtl val="0"/>
              </a:rPr>
              <a:t>MODular</a:t>
            </a:r>
            <a:r>
              <a:rPr lang="en-US" sz="1400" dirty="0">
                <a:solidFill>
                  <a:schemeClr val="dk1"/>
                </a:solidFill>
                <a:latin typeface="Proxima Nova" charset="0"/>
                <a:ea typeface="Proxima Nova" charset="0"/>
                <a:cs typeface="Proxima Nova" charset="0"/>
                <a:sym typeface="Arial"/>
                <a:rtl val="0"/>
              </a:rPr>
              <a:t> Arrangement of Predetermined Times Standards.</a:t>
            </a:r>
          </a:p>
          <a:p>
            <a:pPr marL="171450" indent="-171450">
              <a:spcAft>
                <a:spcPts val="600"/>
              </a:spcAft>
              <a:buFont typeface="Arial" charset="0"/>
              <a:buChar char="•"/>
              <a:defRPr/>
            </a:pPr>
            <a:r>
              <a:rPr lang="en-US" sz="1400" dirty="0">
                <a:solidFill>
                  <a:schemeClr val="dk1"/>
                </a:solidFill>
                <a:latin typeface="Proxima Nova" charset="0"/>
                <a:ea typeface="Proxima Nova" charset="0"/>
                <a:cs typeface="Proxima Nova" charset="0"/>
                <a:sym typeface="Arial"/>
                <a:rtl val="0"/>
              </a:rPr>
              <a:t>MODAPTS system applies a modular concept, which relates time values to movements of a worker’s body.</a:t>
            </a:r>
          </a:p>
          <a:p>
            <a:pPr marL="171450" indent="-171450">
              <a:spcAft>
                <a:spcPts val="600"/>
              </a:spcAft>
              <a:buFont typeface="Arial" charset="0"/>
              <a:buChar char="•"/>
              <a:defRPr/>
            </a:pPr>
            <a:r>
              <a:rPr lang="en-US" sz="1400" dirty="0">
                <a:solidFill>
                  <a:schemeClr val="dk1"/>
                </a:solidFill>
                <a:latin typeface="Proxima Nova" charset="0"/>
                <a:ea typeface="Proxima Nova" charset="0"/>
                <a:cs typeface="Proxima Nova" charset="0"/>
                <a:sym typeface="Arial"/>
                <a:rtl val="0"/>
              </a:rPr>
              <a:t>Primary features of Taskmaster 2020:</a:t>
            </a:r>
          </a:p>
          <a:p>
            <a:pPr marL="628650" lvl="1" indent="-171450">
              <a:spcAft>
                <a:spcPts val="600"/>
              </a:spcAft>
              <a:buFont typeface="Arial" charset="0"/>
              <a:buChar char="•"/>
              <a:defRPr/>
            </a:pPr>
            <a:r>
              <a:rPr lang="en-US" sz="1400" dirty="0">
                <a:solidFill>
                  <a:schemeClr val="dk1"/>
                </a:solidFill>
                <a:latin typeface="Proxima Nova" charset="0"/>
                <a:ea typeface="Proxima Nova" charset="0"/>
                <a:cs typeface="Proxima Nova" charset="0"/>
                <a:sym typeface="Arial"/>
                <a:rtl val="0"/>
              </a:rPr>
              <a:t>UI enhancements for MODAPTS studies and reports.</a:t>
            </a:r>
          </a:p>
          <a:p>
            <a:pPr marL="628650" lvl="1" indent="-171450">
              <a:spcAft>
                <a:spcPts val="600"/>
              </a:spcAft>
              <a:buFont typeface="Arial" charset="0"/>
              <a:buChar char="•"/>
              <a:defRPr/>
            </a:pPr>
            <a:r>
              <a:rPr lang="en-US" sz="1400" dirty="0">
                <a:solidFill>
                  <a:schemeClr val="dk1"/>
                </a:solidFill>
                <a:latin typeface="Proxima Nova" charset="0"/>
                <a:ea typeface="Proxima Nova" charset="0"/>
                <a:cs typeface="Proxima Nova" charset="0"/>
                <a:sym typeface="Arial"/>
                <a:rtl val="0"/>
              </a:rPr>
              <a:t>Recurring subscription billing payments.</a:t>
            </a:r>
          </a:p>
          <a:p>
            <a:pPr marL="628650" lvl="1" indent="-171450">
              <a:spcAft>
                <a:spcPts val="600"/>
              </a:spcAft>
              <a:buFont typeface="Arial" charset="0"/>
              <a:buChar char="•"/>
              <a:defRPr/>
            </a:pPr>
            <a:r>
              <a:rPr lang="en-US" sz="1400" dirty="0">
                <a:solidFill>
                  <a:schemeClr val="dk1"/>
                </a:solidFill>
                <a:latin typeface="Proxima Nova" charset="0"/>
                <a:ea typeface="Proxima Nova" charset="0"/>
                <a:cs typeface="Proxima Nova" charset="0"/>
                <a:sym typeface="Arial"/>
                <a:rtl val="0"/>
              </a:rPr>
              <a:t>Target mobile devices such as smartphones and tablets.</a:t>
            </a:r>
          </a:p>
          <a:p>
            <a:pPr marL="628650" lvl="1" indent="-171450">
              <a:spcAft>
                <a:spcPts val="600"/>
              </a:spcAft>
              <a:buFont typeface="Arial" charset="0"/>
              <a:buChar char="•"/>
              <a:defRPr/>
            </a:pPr>
            <a:r>
              <a:rPr lang="en-US" sz="1400" dirty="0">
                <a:solidFill>
                  <a:schemeClr val="dk1"/>
                </a:solidFill>
                <a:latin typeface="Proxima Nova" charset="0"/>
                <a:ea typeface="Proxima Nova" charset="0"/>
                <a:cs typeface="Proxima Nova" charset="0"/>
                <a:sym typeface="Arial"/>
                <a:rtl val="0"/>
              </a:rPr>
              <a:t> Multi-tenant data architecture.</a:t>
            </a:r>
          </a:p>
          <a:p>
            <a:pPr lvl="1">
              <a:spcAft>
                <a:spcPts val="600"/>
              </a:spcAft>
              <a:defRPr/>
            </a:pPr>
            <a:endParaRPr lang="en-US" sz="1400" dirty="0">
              <a:solidFill>
                <a:schemeClr val="dk1"/>
              </a:solidFill>
              <a:latin typeface="Proxima Nova" charset="0"/>
              <a:ea typeface="Proxima Nova" charset="0"/>
              <a:cs typeface="Proxima Nova" charset="0"/>
              <a:sym typeface="Arial"/>
              <a:rtl val="0"/>
            </a:endParaRPr>
          </a:p>
          <a:p>
            <a:pPr marL="628650" lvl="1" indent="-171450">
              <a:spcAft>
                <a:spcPts val="600"/>
              </a:spcAft>
              <a:buFont typeface="Arial" charset="0"/>
              <a:buChar char="•"/>
              <a:defRPr/>
            </a:pPr>
            <a:endParaRPr lang="en-US" sz="1400" dirty="0">
              <a:solidFill>
                <a:schemeClr val="dk1"/>
              </a:solidFill>
              <a:latin typeface="Proxima Nova" charset="0"/>
              <a:ea typeface="Proxima Nova" charset="0"/>
              <a:cs typeface="Proxima Nova" charset="0"/>
              <a:sym typeface="Arial"/>
              <a:rtl val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6038" y="-17104"/>
            <a:ext cx="1596512" cy="41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409915"/>
      </p:ext>
    </p:extLst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579"/>
          <p:cNvSpPr txBox="1">
            <a:spLocks/>
          </p:cNvSpPr>
          <p:nvPr/>
        </p:nvSpPr>
        <p:spPr>
          <a:xfrm>
            <a:off x="0" y="2139702"/>
            <a:ext cx="9144000" cy="86409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pPr marL="566738">
              <a:buClr>
                <a:srgbClr val="000000"/>
              </a:buClr>
            </a:pPr>
            <a:r>
              <a:rPr lang="en-US" sz="2400" b="0" kern="1200" dirty="0">
                <a:solidFill>
                  <a:srgbClr val="DA3424"/>
                </a:solidFill>
                <a:latin typeface="Proxima Nova Regular"/>
                <a:ea typeface="Montserrat"/>
                <a:cs typeface="Proxima Nova Regular"/>
                <a:sym typeface="Montserrat"/>
              </a:rPr>
              <a:t>Solution and Engagement Approach</a:t>
            </a:r>
            <a:endParaRPr lang="en" sz="2400" b="0" kern="1200" dirty="0">
              <a:solidFill>
                <a:srgbClr val="DA3424"/>
              </a:solidFill>
              <a:latin typeface="Proxima Nova Regular"/>
              <a:ea typeface="Montserrat"/>
              <a:cs typeface="Proxima Nova Regular"/>
              <a:sym typeface="Montserra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308304" y="3435846"/>
            <a:ext cx="1371600" cy="1371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6038" y="-17104"/>
            <a:ext cx="1596512" cy="41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332388"/>
      </p:ext>
    </p:extLst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 txBox="1">
            <a:spLocks noGrp="1"/>
          </p:cNvSpPr>
          <p:nvPr>
            <p:ph type="ctrTitle"/>
          </p:nvPr>
        </p:nvSpPr>
        <p:spPr>
          <a:xfrm>
            <a:off x="0" y="380067"/>
            <a:ext cx="9144000" cy="535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</a:pPr>
            <a:r>
              <a:rPr lang="en-US" sz="3000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OUR APPROACH</a:t>
            </a:r>
            <a:endParaRPr lang="en" sz="3000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" name="Shape 77"/>
          <p:cNvCxnSpPr/>
          <p:nvPr/>
        </p:nvCxnSpPr>
        <p:spPr>
          <a:xfrm>
            <a:off x="171450" y="348637"/>
            <a:ext cx="8801100" cy="0"/>
          </a:xfrm>
          <a:prstGeom prst="straightConnector1">
            <a:avLst/>
          </a:prstGeom>
          <a:noFill/>
          <a:ln w="9525" cap="flat">
            <a:solidFill>
              <a:srgbClr val="D9D9D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0" name="Shape 153"/>
          <p:cNvSpPr txBox="1"/>
          <p:nvPr/>
        </p:nvSpPr>
        <p:spPr>
          <a:xfrm>
            <a:off x="171450" y="1059582"/>
            <a:ext cx="8801099" cy="352839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00050" indent="-293688">
              <a:lnSpc>
                <a:spcPct val="110000"/>
              </a:lnSpc>
              <a:spcAft>
                <a:spcPts val="600"/>
              </a:spcAft>
              <a:buFont typeface="Wingdings" charset="2"/>
              <a:buChar char="§"/>
            </a:pPr>
            <a:r>
              <a:rPr lang="en-US" sz="1400" dirty="0">
                <a:solidFill>
                  <a:schemeClr val="dk1"/>
                </a:solidFill>
                <a:latin typeface="Proxima Nova" charset="0"/>
                <a:ea typeface="Proxima Nova" charset="0"/>
                <a:cs typeface="Proxima Nova" charset="0"/>
                <a:sym typeface="Proxima Nova"/>
                <a:rtl val="0"/>
              </a:rPr>
              <a:t>Code Gate has derived Taskmaster 2020 feature list based upon Taskmaster 2000 and MODAPTS Practitioner Course and categorized the features based upon priority and dependency into 3 packages. </a:t>
            </a:r>
          </a:p>
          <a:p>
            <a:pPr marL="400050" indent="-293688">
              <a:lnSpc>
                <a:spcPct val="110000"/>
              </a:lnSpc>
              <a:spcAft>
                <a:spcPts val="600"/>
              </a:spcAft>
              <a:buFont typeface="Wingdings" charset="2"/>
              <a:buChar char="§"/>
            </a:pPr>
            <a:r>
              <a:rPr lang="en-US" sz="1400" dirty="0">
                <a:solidFill>
                  <a:schemeClr val="dk1"/>
                </a:solidFill>
                <a:latin typeface="Proxima Nova" charset="0"/>
                <a:ea typeface="Proxima Nova" charset="0"/>
                <a:cs typeface="Proxima Nova" charset="0"/>
                <a:sym typeface="Proxima Nova"/>
                <a:rtl val="0"/>
              </a:rPr>
              <a:t>Inline with </a:t>
            </a:r>
            <a:r>
              <a:rPr lang="en-US" sz="1400" dirty="0" err="1">
                <a:solidFill>
                  <a:schemeClr val="dk1"/>
                </a:solidFill>
                <a:latin typeface="Proxima Nova" charset="0"/>
                <a:ea typeface="Proxima Nova" charset="0"/>
                <a:cs typeface="Proxima Nova" charset="0"/>
                <a:sym typeface="Proxima Nova"/>
                <a:rtl val="0"/>
              </a:rPr>
              <a:t>Eisbrenner</a:t>
            </a:r>
            <a:r>
              <a:rPr lang="en-US" sz="1400" dirty="0">
                <a:solidFill>
                  <a:schemeClr val="dk1"/>
                </a:solidFill>
                <a:latin typeface="Proxima Nova" charset="0"/>
                <a:ea typeface="Proxima Nova" charset="0"/>
                <a:cs typeface="Proxima Nova" charset="0"/>
                <a:sym typeface="Proxima Nova"/>
                <a:rtl val="0"/>
              </a:rPr>
              <a:t> objectives, the 3 packages address the following requirements of Taskmaster 2020 and its details are listed in subsequent slides:</a:t>
            </a:r>
          </a:p>
          <a:p>
            <a:pPr marL="857250" lvl="1" indent="-293688">
              <a:lnSpc>
                <a:spcPct val="110000"/>
              </a:lnSpc>
              <a:spcAft>
                <a:spcPts val="600"/>
              </a:spcAft>
              <a:buFont typeface="Wingdings" charset="2"/>
              <a:buChar char="§"/>
            </a:pPr>
            <a:r>
              <a:rPr lang="en-US" sz="1400" dirty="0">
                <a:solidFill>
                  <a:schemeClr val="dk1"/>
                </a:solidFill>
                <a:latin typeface="Proxima Nova" charset="0"/>
                <a:ea typeface="Proxima Nova" charset="0"/>
                <a:cs typeface="Proxima Nova" charset="0"/>
                <a:sym typeface="Proxima Nova"/>
                <a:rtl val="0"/>
              </a:rPr>
              <a:t>Package 1: Core application with </a:t>
            </a:r>
            <a:r>
              <a:rPr lang="en-US" sz="1400" dirty="0">
                <a:solidFill>
                  <a:schemeClr val="dk1"/>
                </a:solidFill>
                <a:latin typeface="Proxima Nova" charset="0"/>
                <a:ea typeface="Proxima Nova" charset="0"/>
                <a:cs typeface="Proxima Nova" charset="0"/>
                <a:sym typeface="Arial"/>
                <a:rtl val="0"/>
              </a:rPr>
              <a:t>new MODAPTS studies and reports management</a:t>
            </a:r>
            <a:endParaRPr lang="en-US" sz="1400" dirty="0">
              <a:solidFill>
                <a:schemeClr val="dk1"/>
              </a:solidFill>
              <a:latin typeface="Proxima Nova" charset="0"/>
              <a:ea typeface="Proxima Nova" charset="0"/>
              <a:cs typeface="Proxima Nova" charset="0"/>
              <a:sym typeface="Proxima Nova"/>
              <a:rtl val="0"/>
            </a:endParaRPr>
          </a:p>
          <a:p>
            <a:pPr marL="857250" lvl="1" indent="-293688">
              <a:lnSpc>
                <a:spcPct val="110000"/>
              </a:lnSpc>
              <a:spcAft>
                <a:spcPts val="600"/>
              </a:spcAft>
              <a:buFont typeface="Wingdings" charset="2"/>
              <a:buChar char="§"/>
            </a:pPr>
            <a:r>
              <a:rPr lang="en-US" sz="1400" dirty="0">
                <a:solidFill>
                  <a:schemeClr val="dk1"/>
                </a:solidFill>
                <a:latin typeface="Proxima Nova" charset="0"/>
                <a:ea typeface="Proxima Nova" charset="0"/>
                <a:cs typeface="Proxima Nova" charset="0"/>
                <a:sym typeface="Proxima Nova"/>
                <a:rtl val="0"/>
              </a:rPr>
              <a:t>Package 2: </a:t>
            </a:r>
            <a:r>
              <a:rPr lang="en-US" sz="1400" dirty="0">
                <a:solidFill>
                  <a:schemeClr val="dk1"/>
                </a:solidFill>
                <a:latin typeface="Proxima Nova" charset="0"/>
                <a:ea typeface="Proxima Nova" charset="0"/>
                <a:cs typeface="Proxima Nova" charset="0"/>
                <a:sym typeface="Arial"/>
                <a:rtl val="0"/>
              </a:rPr>
              <a:t>Recurring subscription billing payments</a:t>
            </a:r>
            <a:endParaRPr lang="en-US" sz="1400" dirty="0">
              <a:solidFill>
                <a:schemeClr val="dk1"/>
              </a:solidFill>
              <a:latin typeface="Proxima Nova" charset="0"/>
              <a:ea typeface="Proxima Nova" charset="0"/>
              <a:cs typeface="Proxima Nova" charset="0"/>
              <a:sym typeface="Proxima Nova"/>
              <a:rtl val="0"/>
            </a:endParaRPr>
          </a:p>
          <a:p>
            <a:pPr marL="857250" lvl="1" indent="-293688">
              <a:lnSpc>
                <a:spcPct val="110000"/>
              </a:lnSpc>
              <a:spcAft>
                <a:spcPts val="600"/>
              </a:spcAft>
              <a:buFont typeface="Wingdings" charset="2"/>
              <a:buChar char="§"/>
            </a:pPr>
            <a:r>
              <a:rPr lang="en-US" sz="1400" dirty="0">
                <a:solidFill>
                  <a:schemeClr val="dk1"/>
                </a:solidFill>
                <a:latin typeface="Proxima Nova" charset="0"/>
                <a:ea typeface="Proxima Nova" charset="0"/>
                <a:cs typeface="Proxima Nova" charset="0"/>
                <a:sym typeface="Proxima Nova"/>
                <a:rtl val="0"/>
              </a:rPr>
              <a:t>Package 3: Taskmaster web site</a:t>
            </a:r>
          </a:p>
          <a:p>
            <a:pPr marL="400050" indent="-293688">
              <a:lnSpc>
                <a:spcPct val="110000"/>
              </a:lnSpc>
              <a:spcAft>
                <a:spcPts val="600"/>
              </a:spcAft>
              <a:buFont typeface="Wingdings" charset="2"/>
              <a:buChar char="§"/>
            </a:pPr>
            <a:r>
              <a:rPr lang="en-US" sz="1400" dirty="0">
                <a:solidFill>
                  <a:schemeClr val="dk1"/>
                </a:solidFill>
                <a:latin typeface="Proxima Nova" charset="0"/>
                <a:ea typeface="Proxima Nova" charset="0"/>
                <a:cs typeface="Proxima Nova" charset="0"/>
                <a:sym typeface="Proxima Nova"/>
                <a:rtl val="0"/>
              </a:rPr>
              <a:t>Most of the Taskmaster 2020 features are new or fixe features from Taskmaster 2000.</a:t>
            </a:r>
          </a:p>
          <a:p>
            <a:pPr marL="400050" indent="-293688">
              <a:lnSpc>
                <a:spcPct val="110000"/>
              </a:lnSpc>
              <a:spcAft>
                <a:spcPts val="600"/>
              </a:spcAft>
              <a:buFont typeface="Wingdings" charset="2"/>
              <a:buChar char="§"/>
            </a:pPr>
            <a:r>
              <a:rPr lang="en-US" sz="1400" dirty="0">
                <a:solidFill>
                  <a:schemeClr val="dk1"/>
                </a:solidFill>
                <a:latin typeface="Proxima Nova" charset="0"/>
                <a:ea typeface="Proxima Nova" charset="0"/>
                <a:cs typeface="Proxima Nova" charset="0"/>
                <a:sym typeface="Proxima Nova"/>
                <a:rtl val="0"/>
              </a:rPr>
              <a:t>Code Gate also provides a timeline and a budgetary estimate for implementing the 3 packages as a solution to Taskmaster 2020.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6038" y="-17104"/>
            <a:ext cx="1596512" cy="41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733484"/>
      </p:ext>
    </p:extLst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15"/>
          <p:cNvSpPr txBox="1">
            <a:spLocks noGrp="1"/>
          </p:cNvSpPr>
          <p:nvPr>
            <p:ph type="ctrTitle"/>
          </p:nvPr>
        </p:nvSpPr>
        <p:spPr>
          <a:xfrm>
            <a:off x="0" y="411511"/>
            <a:ext cx="9143999" cy="432048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-US" sz="3000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PACKAGES</a:t>
            </a:r>
          </a:p>
        </p:txBody>
      </p:sp>
      <p:cxnSp>
        <p:nvCxnSpPr>
          <p:cNvPr id="11" name="Shape 77"/>
          <p:cNvCxnSpPr/>
          <p:nvPr/>
        </p:nvCxnSpPr>
        <p:spPr>
          <a:xfrm>
            <a:off x="171450" y="383240"/>
            <a:ext cx="8801100" cy="0"/>
          </a:xfrm>
          <a:prstGeom prst="straightConnector1">
            <a:avLst/>
          </a:prstGeom>
          <a:noFill/>
          <a:ln w="9525" cap="flat">
            <a:solidFill>
              <a:srgbClr val="D9D9D9"/>
            </a:solidFill>
            <a:prstDash val="solid"/>
            <a:round/>
            <a:headEnd type="none" w="lg" len="lg"/>
            <a:tailEnd type="none" w="lg" len="lg"/>
          </a:ln>
        </p:spPr>
      </p:cxn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154727375"/>
              </p:ext>
            </p:extLst>
          </p:nvPr>
        </p:nvGraphicFramePr>
        <p:xfrm>
          <a:off x="1484671" y="1275607"/>
          <a:ext cx="6096000" cy="37444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-1" y="843559"/>
            <a:ext cx="91439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Proxima Nova" charset="0"/>
                <a:ea typeface="Proxima Nova" charset="0"/>
                <a:cs typeface="Proxima Nova" charset="0"/>
              </a:rPr>
              <a:t>Taskmaster 2020 tool features and functionality is divided into the following packages 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6038" y="-17104"/>
            <a:ext cx="1596512" cy="41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926664"/>
      </p:ext>
    </p:extLst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15"/>
          <p:cNvSpPr txBox="1">
            <a:spLocks noGrp="1"/>
          </p:cNvSpPr>
          <p:nvPr>
            <p:ph type="ctrTitle"/>
          </p:nvPr>
        </p:nvSpPr>
        <p:spPr>
          <a:xfrm>
            <a:off x="0" y="380067"/>
            <a:ext cx="9143999" cy="5354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-US" sz="3000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FEATURE LIST – Core app</a:t>
            </a:r>
          </a:p>
        </p:txBody>
      </p:sp>
      <p:cxnSp>
        <p:nvCxnSpPr>
          <p:cNvPr id="11" name="Shape 77"/>
          <p:cNvCxnSpPr/>
          <p:nvPr/>
        </p:nvCxnSpPr>
        <p:spPr>
          <a:xfrm>
            <a:off x="171450" y="383240"/>
            <a:ext cx="8801100" cy="0"/>
          </a:xfrm>
          <a:prstGeom prst="straightConnector1">
            <a:avLst/>
          </a:prstGeom>
          <a:noFill/>
          <a:ln w="9525" cap="flat">
            <a:solidFill>
              <a:srgbClr val="D9D9D9"/>
            </a:solidFill>
            <a:prstDash val="solid"/>
            <a:round/>
            <a:headEnd type="none" w="lg" len="lg"/>
            <a:tailEnd type="none" w="lg" len="lg"/>
          </a:ln>
        </p:spPr>
      </p:cxn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4023739"/>
              </p:ext>
            </p:extLst>
          </p:nvPr>
        </p:nvGraphicFramePr>
        <p:xfrm>
          <a:off x="171450" y="1505550"/>
          <a:ext cx="8712967" cy="183592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41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965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4803">
                <a:tc>
                  <a:txBody>
                    <a:bodyPr/>
                    <a:lstStyle/>
                    <a:p>
                      <a:r>
                        <a:rPr lang="en-US" sz="1100" b="1" dirty="0">
                          <a:latin typeface="Proxima Nova" charset="0"/>
                          <a:ea typeface="Proxima Nova" charset="0"/>
                          <a:cs typeface="Proxima Nova" charset="0"/>
                        </a:rPr>
                        <a:t>R1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3A81B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288" indent="-18288" algn="l"/>
                      <a:r>
                        <a:rPr lang="en-US" sz="1100" b="1" dirty="0">
                          <a:latin typeface="Proxima Nova" charset="0"/>
                          <a:ea typeface="Proxima Nova" charset="0"/>
                          <a:cs typeface="Proxima Nova" charset="0"/>
                        </a:rPr>
                        <a:t>Create and edit MODAPTS study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3A81B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spcAft>
                          <a:spcPts val="300"/>
                        </a:spcAft>
                        <a:buFont typeface="Arial" charset="0"/>
                        <a:buChar char="•"/>
                      </a:pPr>
                      <a:r>
                        <a:rPr lang="en-US" sz="1100" b="0" i="0" u="none" strike="noStrike" cap="none" baseline="0" dirty="0">
                          <a:solidFill>
                            <a:schemeClr val="dk1"/>
                          </a:solidFill>
                          <a:latin typeface="Proxima Nova" charset="0"/>
                          <a:ea typeface="Proxima Nova" charset="0"/>
                          <a:cs typeface="Proxima Nova" charset="0"/>
                          <a:sym typeface="Arial"/>
                          <a:rtl val="0"/>
                        </a:rPr>
                        <a:t>Create and edit study from any device.</a:t>
                      </a:r>
                    </a:p>
                    <a:p>
                      <a:pPr marL="171450" indent="-171450">
                        <a:spcAft>
                          <a:spcPts val="300"/>
                        </a:spcAft>
                        <a:buFont typeface="Arial" charset="0"/>
                        <a:buChar char="•"/>
                      </a:pPr>
                      <a:r>
                        <a:rPr lang="en-US" sz="1100" b="0" i="0" u="none" strike="noStrike" cap="none" baseline="0" dirty="0">
                          <a:solidFill>
                            <a:schemeClr val="dk1"/>
                          </a:solidFill>
                          <a:latin typeface="Proxima Nova" charset="0"/>
                          <a:ea typeface="Proxima Nova" charset="0"/>
                          <a:cs typeface="Proxima Nova" charset="0"/>
                          <a:sym typeface="Arial"/>
                          <a:rtl val="0"/>
                        </a:rPr>
                        <a:t>Save completed or in process studies.</a:t>
                      </a:r>
                    </a:p>
                    <a:p>
                      <a:pPr marL="171450" indent="-171450">
                        <a:spcAft>
                          <a:spcPts val="300"/>
                        </a:spcAft>
                        <a:buFont typeface="Arial" charset="0"/>
                        <a:buChar char="•"/>
                      </a:pPr>
                      <a:r>
                        <a:rPr lang="en-US" sz="1100" b="0" i="0" u="none" strike="noStrike" cap="none" baseline="0" dirty="0">
                          <a:solidFill>
                            <a:schemeClr val="dk1"/>
                          </a:solidFill>
                          <a:latin typeface="Proxima Nova" charset="0"/>
                          <a:ea typeface="Proxima Nova" charset="0"/>
                          <a:cs typeface="Proxima Nova" charset="0"/>
                          <a:sym typeface="Arial"/>
                          <a:rtl val="0"/>
                        </a:rPr>
                        <a:t>Copy a study.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3A81B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4803">
                <a:tc>
                  <a:txBody>
                    <a:bodyPr/>
                    <a:lstStyle/>
                    <a:p>
                      <a:r>
                        <a:rPr lang="en-US" sz="1100" b="1" dirty="0">
                          <a:latin typeface="Proxima Nova" charset="0"/>
                          <a:ea typeface="Proxima Nova" charset="0"/>
                          <a:cs typeface="Proxima Nova" charset="0"/>
                        </a:rPr>
                        <a:t>R2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3A81B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A81B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288" marR="0" indent="-18288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latin typeface="Proxima Nova" charset="0"/>
                          <a:ea typeface="Proxima Nova" charset="0"/>
                          <a:cs typeface="Proxima Nova" charset="0"/>
                        </a:rPr>
                        <a:t>MODAPTS Help guide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3A81B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A81B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4625" marR="0" indent="-174625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1100" baseline="0" dirty="0">
                          <a:latin typeface="Proxima Nova" charset="0"/>
                          <a:ea typeface="Proxima Nova" charset="0"/>
                          <a:cs typeface="Proxima Nova" charset="0"/>
                        </a:rPr>
                        <a:t>Written description with rules and recommendations.</a:t>
                      </a:r>
                    </a:p>
                    <a:p>
                      <a:pPr marL="174625" marR="0" indent="-174625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1100" baseline="0" dirty="0">
                          <a:latin typeface="Proxima Nova" charset="0"/>
                          <a:ea typeface="Proxima Nova" charset="0"/>
                          <a:cs typeface="Proxima Nova" charset="0"/>
                        </a:rPr>
                        <a:t>Very short video for each MODAPTS code.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3A81B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A81B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4803">
                <a:tc>
                  <a:txBody>
                    <a:bodyPr/>
                    <a:lstStyle/>
                    <a:p>
                      <a:r>
                        <a:rPr lang="en-US" sz="1100" b="1" dirty="0">
                          <a:latin typeface="Proxima Nova" charset="0"/>
                          <a:ea typeface="Proxima Nova" charset="0"/>
                          <a:cs typeface="Proxima Nova" charset="0"/>
                        </a:rPr>
                        <a:t>R3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3A81B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A81B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2880" marR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latin typeface="Proxima Nova" charset="0"/>
                          <a:ea typeface="Proxima Nova" charset="0"/>
                          <a:cs typeface="Proxima Nova" charset="0"/>
                        </a:rPr>
                        <a:t>MODAPTS string input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3A81B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A81B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4625" indent="-174625" algn="just">
                        <a:spcBef>
                          <a:spcPts val="0"/>
                        </a:spcBef>
                        <a:spcAft>
                          <a:spcPts val="300"/>
                        </a:spcAft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100" baseline="0" dirty="0">
                          <a:latin typeface="Proxima Nova" charset="0"/>
                          <a:ea typeface="Proxima Nova" charset="0"/>
                          <a:cs typeface="Proxima Nova" charset="0"/>
                        </a:rPr>
                        <a:t>User selects MODAPTS code in pairing mode to build MODAPTS string. </a:t>
                      </a:r>
                    </a:p>
                    <a:p>
                      <a:pPr marL="174625" indent="-174625" algn="just">
                        <a:spcBef>
                          <a:spcPts val="0"/>
                        </a:spcBef>
                        <a:spcAft>
                          <a:spcPts val="300"/>
                        </a:spcAft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100" baseline="0" dirty="0">
                          <a:latin typeface="Proxima Nova" charset="0"/>
                          <a:ea typeface="Proxima Nova" charset="0"/>
                          <a:cs typeface="Proxima Nova" charset="0"/>
                        </a:rPr>
                        <a:t>Rules for low/high conscience and simultaneous motions will be enforced upon each selection.</a:t>
                      </a:r>
                    </a:p>
                    <a:p>
                      <a:pPr marL="174625" indent="-174625" algn="just">
                        <a:spcBef>
                          <a:spcPts val="0"/>
                        </a:spcBef>
                        <a:spcAft>
                          <a:spcPts val="300"/>
                        </a:spcAft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100" baseline="0" dirty="0">
                          <a:latin typeface="Proxima Nova" charset="0"/>
                          <a:ea typeface="Proxima Nova" charset="0"/>
                          <a:cs typeface="Proxima Nova" charset="0"/>
                        </a:rPr>
                        <a:t>Translating MODAPTS string to modules and time.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3A81B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A81B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6038" y="-17104"/>
            <a:ext cx="1596512" cy="41448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-1" y="1009060"/>
            <a:ext cx="91439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Proxima Nova" charset="0"/>
                <a:ea typeface="Proxima Nova" charset="0"/>
                <a:cs typeface="Proxima Nova" charset="0"/>
              </a:rPr>
              <a:t>Study Management </a:t>
            </a:r>
          </a:p>
        </p:txBody>
      </p:sp>
    </p:spTree>
    <p:extLst>
      <p:ext uri="{BB962C8B-B14F-4D97-AF65-F5344CB8AC3E}">
        <p14:creationId xmlns:p14="http://schemas.microsoft.com/office/powerpoint/2010/main" val="610664424"/>
      </p:ext>
    </p:extLst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15"/>
          <p:cNvSpPr txBox="1">
            <a:spLocks noGrp="1"/>
          </p:cNvSpPr>
          <p:nvPr>
            <p:ph type="ctrTitle"/>
          </p:nvPr>
        </p:nvSpPr>
        <p:spPr>
          <a:xfrm>
            <a:off x="0" y="380067"/>
            <a:ext cx="9143999" cy="5354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-US" sz="3000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FEATURE LIST – Core app</a:t>
            </a:r>
          </a:p>
        </p:txBody>
      </p:sp>
      <p:cxnSp>
        <p:nvCxnSpPr>
          <p:cNvPr id="11" name="Shape 77"/>
          <p:cNvCxnSpPr/>
          <p:nvPr/>
        </p:nvCxnSpPr>
        <p:spPr>
          <a:xfrm>
            <a:off x="171450" y="383240"/>
            <a:ext cx="8801100" cy="0"/>
          </a:xfrm>
          <a:prstGeom prst="straightConnector1">
            <a:avLst/>
          </a:prstGeom>
          <a:noFill/>
          <a:ln w="9525" cap="flat">
            <a:solidFill>
              <a:srgbClr val="D9D9D9"/>
            </a:solidFill>
            <a:prstDash val="solid"/>
            <a:round/>
            <a:headEnd type="none" w="lg" len="lg"/>
            <a:tailEnd type="none" w="lg" len="lg"/>
          </a:ln>
        </p:spPr>
      </p:cxn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0852012"/>
              </p:ext>
            </p:extLst>
          </p:nvPr>
        </p:nvGraphicFramePr>
        <p:xfrm>
          <a:off x="171450" y="1505550"/>
          <a:ext cx="8712967" cy="98960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41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965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4803">
                <a:tc>
                  <a:txBody>
                    <a:bodyPr/>
                    <a:lstStyle/>
                    <a:p>
                      <a:r>
                        <a:rPr lang="en-US" sz="1100" b="1" dirty="0">
                          <a:latin typeface="Proxima Nova" charset="0"/>
                          <a:ea typeface="Proxima Nova" charset="0"/>
                          <a:cs typeface="Proxima Nova" charset="0"/>
                        </a:rPr>
                        <a:t>R4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3A81B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288" indent="-18288" algn="l"/>
                      <a:r>
                        <a:rPr lang="en-US" sz="1100" b="1" dirty="0">
                          <a:latin typeface="Proxima Nova" charset="0"/>
                          <a:ea typeface="Proxima Nova" charset="0"/>
                          <a:cs typeface="Proxima Nova" charset="0"/>
                        </a:rPr>
                        <a:t>Work elements &amp; steps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3A81B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spcAft>
                          <a:spcPts val="300"/>
                        </a:spcAft>
                        <a:buFont typeface="Arial" charset="0"/>
                        <a:buChar char="•"/>
                      </a:pPr>
                      <a:r>
                        <a:rPr lang="en-US" sz="1100" b="0" i="0" u="none" strike="noStrike" cap="none" baseline="0" dirty="0">
                          <a:solidFill>
                            <a:schemeClr val="dk1"/>
                          </a:solidFill>
                          <a:latin typeface="Proxima Nova" charset="0"/>
                          <a:ea typeface="Proxima Nova" charset="0"/>
                          <a:cs typeface="Proxima Nova" charset="0"/>
                          <a:sym typeface="Arial"/>
                          <a:rtl val="0"/>
                        </a:rPr>
                        <a:t>Order work elements and work steps by drag and drop operations.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3A81B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4803">
                <a:tc>
                  <a:txBody>
                    <a:bodyPr/>
                    <a:lstStyle/>
                    <a:p>
                      <a:r>
                        <a:rPr lang="en-US" sz="1100" b="1" dirty="0">
                          <a:latin typeface="Proxima Nova" charset="0"/>
                          <a:ea typeface="Proxima Nova" charset="0"/>
                          <a:cs typeface="Proxima Nova" charset="0"/>
                        </a:rPr>
                        <a:t>R5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3A81B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A81B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288" marR="0" indent="-18288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latin typeface="Proxima Nova" charset="0"/>
                          <a:ea typeface="Proxima Nova" charset="0"/>
                          <a:cs typeface="Proxima Nova" charset="0"/>
                        </a:rPr>
                        <a:t>MODAPTS Study</a:t>
                      </a:r>
                      <a:r>
                        <a:rPr lang="en-US" sz="1100" b="1" baseline="0" dirty="0">
                          <a:latin typeface="Proxima Nova" charset="0"/>
                          <a:ea typeface="Proxima Nova" charset="0"/>
                          <a:cs typeface="Proxima Nova" charset="0"/>
                        </a:rPr>
                        <a:t> storage</a:t>
                      </a:r>
                      <a:endParaRPr lang="en-US" sz="1100" b="1" dirty="0">
                        <a:latin typeface="Proxima Nova" charset="0"/>
                        <a:ea typeface="Proxima Nova" charset="0"/>
                        <a:cs typeface="Proxima Nova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3A81B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A81B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4625" marR="0" indent="-174625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1100" baseline="0" dirty="0">
                          <a:latin typeface="Proxima Nova" charset="0"/>
                          <a:ea typeface="Proxima Nova" charset="0"/>
                          <a:cs typeface="Proxima Nova" charset="0"/>
                        </a:rPr>
                        <a:t>Store MODAPTS studies by plant, department/area, team/zone, station/operation.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3A81B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A81B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6038" y="-17104"/>
            <a:ext cx="1596512" cy="41448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-1" y="1009060"/>
            <a:ext cx="91439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Proxima Nova" charset="0"/>
                <a:ea typeface="Proxima Nova" charset="0"/>
                <a:cs typeface="Proxima Nova" charset="0"/>
              </a:rPr>
              <a:t>Studies Organization </a:t>
            </a:r>
          </a:p>
        </p:txBody>
      </p:sp>
    </p:spTree>
    <p:extLst>
      <p:ext uri="{BB962C8B-B14F-4D97-AF65-F5344CB8AC3E}">
        <p14:creationId xmlns:p14="http://schemas.microsoft.com/office/powerpoint/2010/main" val="3953802187"/>
      </p:ext>
    </p:extLst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15"/>
          <p:cNvSpPr txBox="1">
            <a:spLocks noGrp="1"/>
          </p:cNvSpPr>
          <p:nvPr>
            <p:ph type="ctrTitle"/>
          </p:nvPr>
        </p:nvSpPr>
        <p:spPr>
          <a:xfrm>
            <a:off x="0" y="380067"/>
            <a:ext cx="9143999" cy="5354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-US" sz="3000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FEATURE LIST – Core app</a:t>
            </a:r>
          </a:p>
        </p:txBody>
      </p:sp>
      <p:cxnSp>
        <p:nvCxnSpPr>
          <p:cNvPr id="11" name="Shape 77"/>
          <p:cNvCxnSpPr/>
          <p:nvPr/>
        </p:nvCxnSpPr>
        <p:spPr>
          <a:xfrm>
            <a:off x="171450" y="383240"/>
            <a:ext cx="8801100" cy="0"/>
          </a:xfrm>
          <a:prstGeom prst="straightConnector1">
            <a:avLst/>
          </a:prstGeom>
          <a:noFill/>
          <a:ln w="9525" cap="flat">
            <a:solidFill>
              <a:srgbClr val="D9D9D9"/>
            </a:solidFill>
            <a:prstDash val="solid"/>
            <a:round/>
            <a:headEnd type="none" w="lg" len="lg"/>
            <a:tailEnd type="none" w="lg" len="lg"/>
          </a:ln>
        </p:spPr>
      </p:cxn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1479539"/>
              </p:ext>
            </p:extLst>
          </p:nvPr>
        </p:nvGraphicFramePr>
        <p:xfrm>
          <a:off x="171450" y="1505550"/>
          <a:ext cx="8712967" cy="149824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41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965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4803">
                <a:tc>
                  <a:txBody>
                    <a:bodyPr/>
                    <a:lstStyle/>
                    <a:p>
                      <a:r>
                        <a:rPr lang="en-US" sz="1100" b="1" dirty="0">
                          <a:latin typeface="Proxima Nova" charset="0"/>
                          <a:ea typeface="Proxima Nova" charset="0"/>
                          <a:cs typeface="Proxima Nova" charset="0"/>
                        </a:rPr>
                        <a:t>R6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3A81B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288" indent="-18288" algn="l"/>
                      <a:r>
                        <a:rPr lang="en-US" sz="1100" b="1" dirty="0">
                          <a:latin typeface="Proxima Nova" charset="0"/>
                          <a:ea typeface="Proxima Nova" charset="0"/>
                          <a:cs typeface="Proxima Nova" charset="0"/>
                        </a:rPr>
                        <a:t>OIS report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3A81B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spcAft>
                          <a:spcPts val="300"/>
                        </a:spcAft>
                        <a:buFont typeface="Arial" charset="0"/>
                        <a:buChar char="•"/>
                      </a:pPr>
                      <a:r>
                        <a:rPr lang="en-US" sz="1100" b="0" i="0" u="none" strike="noStrike" cap="none" baseline="0" dirty="0">
                          <a:solidFill>
                            <a:schemeClr val="dk1"/>
                          </a:solidFill>
                          <a:latin typeface="Proxima Nova" charset="0"/>
                          <a:ea typeface="Proxima Nova" charset="0"/>
                          <a:cs typeface="Proxima Nova" charset="0"/>
                          <a:sym typeface="Arial"/>
                          <a:rtl val="0"/>
                        </a:rPr>
                        <a:t>Operator Instruction Sheet generated from the element description fields.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3A81B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9389">
                <a:tc>
                  <a:txBody>
                    <a:bodyPr/>
                    <a:lstStyle/>
                    <a:p>
                      <a:r>
                        <a:rPr lang="en-US" sz="1100" b="1" i="0" u="none" strike="noStrike" cap="none" baseline="0" dirty="0">
                          <a:solidFill>
                            <a:schemeClr val="dk1"/>
                          </a:solidFill>
                          <a:latin typeface="Proxima Nova" charset="0"/>
                          <a:ea typeface="Proxima Nova" charset="0"/>
                          <a:cs typeface="Proxima Nova" charset="0"/>
                          <a:sym typeface="Arial"/>
                          <a:rtl val="0"/>
                        </a:rPr>
                        <a:t>R7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3A81B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A81B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288" marR="0" indent="-18288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latin typeface="Proxima Nova" charset="0"/>
                          <a:ea typeface="Proxima Nova" charset="0"/>
                          <a:cs typeface="Proxima Nova" charset="0"/>
                        </a:rPr>
                        <a:t>Operator Utilization %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3A81B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A81B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spcAft>
                          <a:spcPts val="300"/>
                        </a:spcAft>
                        <a:buFont typeface="Arial" charset="0"/>
                        <a:buChar char="•"/>
                      </a:pPr>
                      <a:r>
                        <a:rPr lang="en-US" sz="1100" b="0" i="0" u="none" strike="noStrike" cap="none" baseline="0" dirty="0">
                          <a:solidFill>
                            <a:schemeClr val="dk1"/>
                          </a:solidFill>
                          <a:latin typeface="Proxima Nova" charset="0"/>
                          <a:ea typeface="Proxima Nova" charset="0"/>
                          <a:cs typeface="Proxima Nova" charset="0"/>
                          <a:sym typeface="Arial"/>
                          <a:rtl val="0"/>
                        </a:rPr>
                        <a:t>Unit Cycle Time, Cost Per Piece.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3A81B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A81B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r>
                        <a:rPr lang="en-US" sz="1100" b="1" dirty="0">
                          <a:latin typeface="Proxima Nova" charset="0"/>
                          <a:ea typeface="Proxima Nova" charset="0"/>
                          <a:cs typeface="Proxima Nova" charset="0"/>
                        </a:rPr>
                        <a:t>R8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3A81B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A81B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288" marR="0" indent="-18288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latin typeface="Proxima Nova" charset="0"/>
                          <a:ea typeface="Proxima Nova" charset="0"/>
                          <a:cs typeface="Proxima Nova" charset="0"/>
                        </a:rPr>
                        <a:t>Work Balance Board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3A81B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A81B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spcAft>
                          <a:spcPts val="300"/>
                        </a:spcAft>
                        <a:buFont typeface="Arial" charset="0"/>
                        <a:buChar char="•"/>
                      </a:pPr>
                      <a:r>
                        <a:rPr lang="en-US" sz="1100" b="0" i="0" u="none" strike="noStrike" cap="none" baseline="0" dirty="0">
                          <a:solidFill>
                            <a:schemeClr val="dk1"/>
                          </a:solidFill>
                          <a:latin typeface="Proxima Nova" charset="0"/>
                          <a:ea typeface="Proxima Nova" charset="0"/>
                          <a:cs typeface="Proxima Nova" charset="0"/>
                          <a:sym typeface="Arial"/>
                          <a:rtl val="0"/>
                        </a:rPr>
                        <a:t>Bar chart for each station showing VA, NVA, NVABN.</a:t>
                      </a:r>
                    </a:p>
                    <a:p>
                      <a:pPr marL="171450" indent="-171450">
                        <a:spcAft>
                          <a:spcPts val="300"/>
                        </a:spcAft>
                        <a:buFont typeface="Arial" charset="0"/>
                        <a:buChar char="•"/>
                      </a:pPr>
                      <a:r>
                        <a:rPr lang="en-US" sz="1100" b="0" i="0" u="none" strike="noStrike" cap="none" baseline="0" dirty="0">
                          <a:solidFill>
                            <a:schemeClr val="dk1"/>
                          </a:solidFill>
                          <a:latin typeface="Proxima Nova" charset="0"/>
                          <a:ea typeface="Proxima Nova" charset="0"/>
                          <a:cs typeface="Proxima Nova" charset="0"/>
                          <a:sym typeface="Arial"/>
                          <a:rtl val="0"/>
                        </a:rPr>
                        <a:t>Bar chart with the element description and time.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3A81B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A81B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4994167"/>
                  </a:ext>
                </a:extLst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6038" y="-17104"/>
            <a:ext cx="1596512" cy="41448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-1" y="1009060"/>
            <a:ext cx="91439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Proxima Nova" charset="0"/>
                <a:ea typeface="Proxima Nova" charset="0"/>
                <a:cs typeface="Proxima Nova" charset="0"/>
              </a:rPr>
              <a:t>Productivity reports </a:t>
            </a:r>
          </a:p>
        </p:txBody>
      </p:sp>
    </p:spTree>
    <p:extLst>
      <p:ext uri="{BB962C8B-B14F-4D97-AF65-F5344CB8AC3E}">
        <p14:creationId xmlns:p14="http://schemas.microsoft.com/office/powerpoint/2010/main" val="2902144735"/>
      </p:ext>
    </p:extLst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15"/>
          <p:cNvSpPr txBox="1">
            <a:spLocks noGrp="1"/>
          </p:cNvSpPr>
          <p:nvPr>
            <p:ph type="ctrTitle"/>
          </p:nvPr>
        </p:nvSpPr>
        <p:spPr>
          <a:xfrm>
            <a:off x="0" y="380067"/>
            <a:ext cx="9143999" cy="5354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-US" sz="3000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FEATURE LIST – Payments</a:t>
            </a:r>
          </a:p>
        </p:txBody>
      </p:sp>
      <p:cxnSp>
        <p:nvCxnSpPr>
          <p:cNvPr id="11" name="Shape 77"/>
          <p:cNvCxnSpPr/>
          <p:nvPr/>
        </p:nvCxnSpPr>
        <p:spPr>
          <a:xfrm>
            <a:off x="171450" y="383240"/>
            <a:ext cx="8801100" cy="0"/>
          </a:xfrm>
          <a:prstGeom prst="straightConnector1">
            <a:avLst/>
          </a:prstGeom>
          <a:noFill/>
          <a:ln w="9525" cap="flat">
            <a:solidFill>
              <a:srgbClr val="D9D9D9"/>
            </a:solidFill>
            <a:prstDash val="solid"/>
            <a:round/>
            <a:headEnd type="none" w="lg" len="lg"/>
            <a:tailEnd type="none" w="lg" len="lg"/>
          </a:ln>
        </p:spPr>
      </p:cxn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8122490"/>
              </p:ext>
            </p:extLst>
          </p:nvPr>
        </p:nvGraphicFramePr>
        <p:xfrm>
          <a:off x="171450" y="1505550"/>
          <a:ext cx="8712967" cy="166475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41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965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4803">
                <a:tc>
                  <a:txBody>
                    <a:bodyPr/>
                    <a:lstStyle/>
                    <a:p>
                      <a:r>
                        <a:rPr lang="en-US" sz="1100" b="1" dirty="0">
                          <a:latin typeface="Proxima Nova" charset="0"/>
                          <a:ea typeface="Proxima Nova" charset="0"/>
                          <a:cs typeface="Proxima Nova" charset="0"/>
                        </a:rPr>
                        <a:t>R9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3A81B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288" indent="-18288" algn="l"/>
                      <a:r>
                        <a:rPr lang="en-US" sz="1100" b="1" dirty="0">
                          <a:latin typeface="Proxima Nova" charset="0"/>
                          <a:ea typeface="Proxima Nova" charset="0"/>
                          <a:cs typeface="Proxima Nova" charset="0"/>
                        </a:rPr>
                        <a:t>Subscription billing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3A81B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spcAft>
                          <a:spcPts val="300"/>
                        </a:spcAft>
                        <a:buFont typeface="Arial" charset="0"/>
                        <a:buChar char="•"/>
                      </a:pPr>
                      <a:r>
                        <a:rPr lang="en-US" sz="1100" b="0" i="0" u="none" strike="noStrike" cap="none" baseline="0" dirty="0">
                          <a:solidFill>
                            <a:schemeClr val="dk1"/>
                          </a:solidFill>
                          <a:latin typeface="Proxima Nova" charset="0"/>
                          <a:ea typeface="Proxima Nova" charset="0"/>
                          <a:cs typeface="Proxima Nova" charset="0"/>
                          <a:sym typeface="Arial"/>
                          <a:rtl val="0"/>
                        </a:rPr>
                        <a:t>Plans management.</a:t>
                      </a:r>
                    </a:p>
                    <a:p>
                      <a:pPr marL="171450" indent="-171450">
                        <a:spcAft>
                          <a:spcPts val="300"/>
                        </a:spcAft>
                        <a:buFont typeface="Arial" charset="0"/>
                        <a:buChar char="•"/>
                      </a:pPr>
                      <a:r>
                        <a:rPr lang="en-US" sz="1100" b="0" i="0" u="none" strike="noStrike" cap="none" baseline="0" dirty="0">
                          <a:solidFill>
                            <a:schemeClr val="dk1"/>
                          </a:solidFill>
                          <a:latin typeface="Proxima Nova" charset="0"/>
                          <a:ea typeface="Proxima Nova" charset="0"/>
                          <a:cs typeface="Proxima Nova" charset="0"/>
                          <a:sym typeface="Arial"/>
                          <a:rtl val="0"/>
                        </a:rPr>
                        <a:t>Collect billing information.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3A81B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9389">
                <a:tc>
                  <a:txBody>
                    <a:bodyPr/>
                    <a:lstStyle/>
                    <a:p>
                      <a:r>
                        <a:rPr lang="en-US" sz="1100" b="1" i="0" u="none" strike="noStrike" cap="none" baseline="0" dirty="0">
                          <a:solidFill>
                            <a:schemeClr val="dk1"/>
                          </a:solidFill>
                          <a:latin typeface="Proxima Nova" charset="0"/>
                          <a:ea typeface="Proxima Nova" charset="0"/>
                          <a:cs typeface="Proxima Nova" charset="0"/>
                          <a:sym typeface="Arial"/>
                          <a:rtl val="0"/>
                        </a:rPr>
                        <a:t>R10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3A81B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A81B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288" marR="0" indent="-18288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latin typeface="Proxima Nova" charset="0"/>
                          <a:ea typeface="Proxima Nova" charset="0"/>
                          <a:cs typeface="Proxima Nova" charset="0"/>
                        </a:rPr>
                        <a:t>Process payment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3A81B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A81B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spcAft>
                          <a:spcPts val="300"/>
                        </a:spcAft>
                        <a:buFont typeface="Arial" charset="0"/>
                        <a:buChar char="•"/>
                      </a:pPr>
                      <a:r>
                        <a:rPr lang="en-US" sz="1100" b="0" i="0" u="none" strike="noStrike" cap="none" baseline="0" dirty="0">
                          <a:solidFill>
                            <a:schemeClr val="dk1"/>
                          </a:solidFill>
                          <a:latin typeface="Proxima Nova" charset="0"/>
                          <a:ea typeface="Proxima Nova" charset="0"/>
                          <a:cs typeface="Proxima Nova" charset="0"/>
                          <a:sym typeface="Arial"/>
                          <a:rtl val="0"/>
                        </a:rPr>
                        <a:t>Invoice payment succeeded or failed.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3A81B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A81B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r>
                        <a:rPr lang="en-US" sz="1100" b="1" dirty="0">
                          <a:latin typeface="Proxima Nova" charset="0"/>
                          <a:ea typeface="Proxima Nova" charset="0"/>
                          <a:cs typeface="Proxima Nova" charset="0"/>
                        </a:rPr>
                        <a:t>R11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3A81B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A81B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288" marR="0" indent="-18288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latin typeface="Proxima Nova" charset="0"/>
                          <a:ea typeface="Proxima Nova" charset="0"/>
                          <a:cs typeface="Proxima Nova" charset="0"/>
                        </a:rPr>
                        <a:t>Subscription events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3A81B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A81B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spcAft>
                          <a:spcPts val="300"/>
                        </a:spcAft>
                        <a:buFont typeface="Arial" charset="0"/>
                        <a:buChar char="•"/>
                      </a:pPr>
                      <a:r>
                        <a:rPr lang="en-US" sz="1100" b="0" i="0" u="none" strike="noStrike" cap="none" baseline="0" dirty="0">
                          <a:solidFill>
                            <a:schemeClr val="dk1"/>
                          </a:solidFill>
                          <a:latin typeface="Proxima Nova" charset="0"/>
                          <a:ea typeface="Proxima Nova" charset="0"/>
                          <a:cs typeface="Proxima Nova" charset="0"/>
                          <a:sym typeface="Arial"/>
                          <a:rtl val="0"/>
                        </a:rPr>
                        <a:t>Subscription trial.</a:t>
                      </a:r>
                    </a:p>
                    <a:p>
                      <a:pPr marL="171450" indent="-171450">
                        <a:spcAft>
                          <a:spcPts val="300"/>
                        </a:spcAft>
                        <a:buFont typeface="Arial" charset="0"/>
                        <a:buChar char="•"/>
                      </a:pPr>
                      <a:r>
                        <a:rPr lang="en-US" sz="1100" b="0" i="0" u="none" strike="noStrike" cap="none" baseline="0" dirty="0">
                          <a:solidFill>
                            <a:schemeClr val="dk1"/>
                          </a:solidFill>
                          <a:latin typeface="Proxima Nova" charset="0"/>
                          <a:ea typeface="Proxima Nova" charset="0"/>
                          <a:cs typeface="Proxima Nova" charset="0"/>
                          <a:sym typeface="Arial"/>
                          <a:rtl val="0"/>
                        </a:rPr>
                        <a:t>Change plan.</a:t>
                      </a:r>
                    </a:p>
                    <a:p>
                      <a:pPr marL="171450" indent="-171450">
                        <a:spcAft>
                          <a:spcPts val="300"/>
                        </a:spcAft>
                        <a:buFont typeface="Arial" charset="0"/>
                        <a:buChar char="•"/>
                      </a:pPr>
                      <a:r>
                        <a:rPr lang="en-US" sz="1100" b="0" i="0" u="none" strike="noStrike" cap="none" baseline="0" dirty="0">
                          <a:solidFill>
                            <a:schemeClr val="dk1"/>
                          </a:solidFill>
                          <a:latin typeface="Proxima Nova" charset="0"/>
                          <a:ea typeface="Proxima Nova" charset="0"/>
                          <a:cs typeface="Proxima Nova" charset="0"/>
                          <a:sym typeface="Arial"/>
                          <a:rtl val="0"/>
                        </a:rPr>
                        <a:t>Cancel plan.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3A81B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A81B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4994167"/>
                  </a:ext>
                </a:extLst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6038" y="-17104"/>
            <a:ext cx="1596512" cy="41448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-1" y="1009060"/>
            <a:ext cx="91439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Proxima Nova" charset="0"/>
                <a:ea typeface="Proxima Nova" charset="0"/>
                <a:cs typeface="Proxima Nova" charset="0"/>
              </a:rPr>
              <a:t>Subscription Billing </a:t>
            </a:r>
          </a:p>
        </p:txBody>
      </p:sp>
    </p:spTree>
    <p:extLst>
      <p:ext uri="{BB962C8B-B14F-4D97-AF65-F5344CB8AC3E}">
        <p14:creationId xmlns:p14="http://schemas.microsoft.com/office/powerpoint/2010/main" val="1382403587"/>
      </p:ext>
    </p:extLst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33536</TotalTime>
  <Words>573</Words>
  <Application>Microsoft Office PowerPoint</Application>
  <PresentationFormat>On-screen Show (16:9)</PresentationFormat>
  <Paragraphs>124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Montserrat</vt:lpstr>
      <vt:lpstr>Proxima Nova</vt:lpstr>
      <vt:lpstr>Proxima Nova Regular</vt:lpstr>
      <vt:lpstr>Wingdings</vt:lpstr>
      <vt:lpstr>simple-light</vt:lpstr>
      <vt:lpstr>Proposal to build Taskmaster 2020 for Eisbrenner.</vt:lpstr>
      <vt:lpstr>BACKGROUND</vt:lpstr>
      <vt:lpstr>PowerPoint Presentation</vt:lpstr>
      <vt:lpstr>OUR APPROACH</vt:lpstr>
      <vt:lpstr>PACKAGES</vt:lpstr>
      <vt:lpstr>FEATURE LIST – Core app</vt:lpstr>
      <vt:lpstr>FEATURE LIST – Core app</vt:lpstr>
      <vt:lpstr>FEATURE LIST – Core app</vt:lpstr>
      <vt:lpstr>FEATURE LIST – Payments</vt:lpstr>
      <vt:lpstr>FEATURE LIST – Payments</vt:lpstr>
      <vt:lpstr>PROPOSED TECHNOLOGY STACK</vt:lpstr>
      <vt:lpstr>PowerPoint Presentation</vt:lpstr>
      <vt:lpstr>BUDGETARY EFFORT ESTIMATES</vt:lpstr>
      <vt:lpstr>THANK YOU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Prabhu Raj Ausali</dc:creator>
  <cp:lastModifiedBy>elmehdi ait brahim</cp:lastModifiedBy>
  <cp:revision>1021</cp:revision>
  <dcterms:created xsi:type="dcterms:W3CDTF">2014-03-20T06:16:03Z</dcterms:created>
  <dcterms:modified xsi:type="dcterms:W3CDTF">2016-09-14T20:54:34Z</dcterms:modified>
</cp:coreProperties>
</file>