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twilio.com/whatsapp/pricing/us" TargetMode="External"/><Relationship Id="rId3" Type="http://schemas.openxmlformats.org/officeDocument/2006/relationships/hyperlink" Target="https://dialogflow.com/pricing" TargetMode="External"/><Relationship Id="rId4" Type="http://schemas.openxmlformats.org/officeDocument/2006/relationships/hyperlink" Target="https://www.heroku.com/pricing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3.jpeg"/><Relationship Id="rId8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WhatsApp Chatbot &amp; Manage Engin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WhatsApp Chatbot &amp; Manage Engine</a:t>
            </a:r>
          </a:p>
        </p:txBody>
      </p:sp>
      <p:sp>
        <p:nvSpPr>
          <p:cNvPr id="120" name="Elmehdi Aitbrahim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Elmehdi Aitbrahim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ecur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Security</a:t>
            </a:r>
          </a:p>
        </p:txBody>
      </p:sp>
      <p:sp>
        <p:nvSpPr>
          <p:cNvPr id="163" name="Messages are secured over HTTPS from Heroku webhook API to Manage Engine API enabling private conversati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2816"/>
            </a:pPr>
            <a:r>
              <a:t>Messages are secured over HTTPS from Heroku webhook API to Manage Engine API enabling private conversations.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 Heroku webhook API accepts requests only from Dialogflow API with Token Authorization headers.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Heroku webhook API sends a generated Authtoken to Manage Engine API on every request over HTTPS.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Manage Engine Authtoken is stored securely in Heroku’s config var (environment variables).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Payload to Heroku webhook API must have a valid phone number.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o do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do list</a:t>
            </a:r>
          </a:p>
        </p:txBody>
      </p:sp>
      <p:sp>
        <p:nvSpPr>
          <p:cNvPr id="166" name="Majorel Twilio accou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7500" indent="-317500" defTabSz="292100">
              <a:spcBef>
                <a:spcPts val="2100"/>
              </a:spcBef>
              <a:buSzPct val="100000"/>
              <a:buAutoNum type="arabicPeriod" startAt="1"/>
              <a:defRPr sz="1600"/>
            </a:pPr>
            <a:r>
              <a:t>Majorel Twilio account</a:t>
            </a:r>
          </a:p>
          <a:p>
            <a:pPr lvl="1" marL="444500" indent="-222250" defTabSz="292100">
              <a:spcBef>
                <a:spcPts val="2100"/>
              </a:spcBef>
              <a:defRPr sz="1600"/>
            </a:pPr>
            <a:r>
              <a:t>Phone number</a:t>
            </a:r>
          </a:p>
          <a:p>
            <a:pPr lvl="1" marL="444500" indent="-222250" defTabSz="292100">
              <a:spcBef>
                <a:spcPts val="2100"/>
              </a:spcBef>
              <a:defRPr sz="1600"/>
            </a:pPr>
            <a:r>
              <a:t>WhatsApp approval</a:t>
            </a:r>
          </a:p>
          <a:p>
            <a:pPr lvl="1" marL="444500" indent="-222250" defTabSz="292100">
              <a:spcBef>
                <a:spcPts val="2100"/>
              </a:spcBef>
              <a:defRPr sz="1600"/>
            </a:pPr>
            <a:r>
              <a:t>Payment information (</a:t>
            </a:r>
            <a:r>
              <a:rPr u="sng">
                <a:hlinkClick r:id="rId2" invalidUrl="" action="" tgtFrame="" tooltip="" history="1" highlightClick="0" endSnd="0"/>
              </a:rPr>
              <a:t>https://www.twilio.com/whatsapp/pricing/us</a:t>
            </a:r>
            <a:r>
              <a:t>)</a:t>
            </a:r>
          </a:p>
          <a:p>
            <a:pPr marL="317500" indent="-317500" defTabSz="292100">
              <a:spcBef>
                <a:spcPts val="2100"/>
              </a:spcBef>
              <a:buSzPct val="100000"/>
              <a:buAutoNum type="arabicPeriod" startAt="1"/>
              <a:defRPr sz="1600"/>
            </a:pPr>
            <a:r>
              <a:t>Majorel Dialogflow account</a:t>
            </a:r>
          </a:p>
          <a:p>
            <a:pPr lvl="1" marL="444500" indent="-222250" defTabSz="292100">
              <a:spcBef>
                <a:spcPts val="2100"/>
              </a:spcBef>
              <a:defRPr sz="1600"/>
            </a:pPr>
            <a:r>
              <a:t>Payment information is optional (</a:t>
            </a:r>
            <a:r>
              <a:rPr u="sng">
                <a:hlinkClick r:id="rId3" invalidUrl="" action="" tgtFrame="" tooltip="" history="1" highlightClick="0" endSnd="0"/>
              </a:rPr>
              <a:t>https://dialogflow.com/pricing</a:t>
            </a:r>
            <a:r>
              <a:t>)</a:t>
            </a:r>
          </a:p>
          <a:p>
            <a:pPr marL="317500" indent="-317500" defTabSz="292100">
              <a:spcBef>
                <a:spcPts val="2100"/>
              </a:spcBef>
              <a:buSzPct val="100000"/>
              <a:buAutoNum type="arabicPeriod" startAt="1"/>
              <a:defRPr sz="1600"/>
            </a:pPr>
            <a:r>
              <a:t>Majorel Heroku account</a:t>
            </a:r>
          </a:p>
          <a:p>
            <a:pPr lvl="1" marL="444500" indent="-222250" defTabSz="292100">
              <a:spcBef>
                <a:spcPts val="2100"/>
              </a:spcBef>
              <a:defRPr sz="1600"/>
            </a:pPr>
            <a:r>
              <a:t>Payment information (</a:t>
            </a:r>
            <a:r>
              <a:rPr u="sng">
                <a:hlinkClick r:id="rId4" invalidUrl="" action="" tgtFrame="" tooltip="" history="1" highlightClick="0" endSnd="0"/>
              </a:rPr>
              <a:t>https://www.heroku.com/pricing</a:t>
            </a:r>
            <a:r>
              <a:t>)</a:t>
            </a:r>
          </a:p>
          <a:p>
            <a:pPr marL="317500" indent="-317500" defTabSz="292100">
              <a:spcBef>
                <a:spcPts val="2100"/>
              </a:spcBef>
              <a:buSzPct val="100000"/>
              <a:buAutoNum type="arabicPeriod" startAt="1"/>
              <a:defRPr sz="1600"/>
            </a:pPr>
            <a:r>
              <a:t>Firewall rules for Manage Engine API</a:t>
            </a:r>
          </a:p>
          <a:p>
            <a:pPr marL="317500" indent="-317500" defTabSz="292100">
              <a:spcBef>
                <a:spcPts val="2100"/>
              </a:spcBef>
              <a:buSzPct val="100000"/>
              <a:buAutoNum type="arabicPeriod" startAt="1"/>
              <a:defRPr sz="1600"/>
            </a:pPr>
            <a:r>
              <a:t>Setup SSL for Manage Engine Web API (Adjust other third party applications)</a:t>
            </a:r>
          </a:p>
          <a:p>
            <a:pPr marL="317500" indent="-317500" defTabSz="292100">
              <a:spcBef>
                <a:spcPts val="2100"/>
              </a:spcBef>
              <a:buSzPct val="100000"/>
              <a:buAutoNum type="arabicPeriod" startAt="1"/>
              <a:defRPr sz="1600"/>
            </a:pPr>
            <a:r>
              <a:t>Generate an Auth token from Manage Engine</a:t>
            </a:r>
          </a:p>
          <a:p>
            <a:pPr marL="317500" indent="-317500" defTabSz="292100">
              <a:spcBef>
                <a:spcPts val="2100"/>
              </a:spcBef>
              <a:buSzPct val="100000"/>
              <a:buAutoNum type="arabicPeriod" startAt="1"/>
              <a:defRPr sz="1600"/>
            </a:pPr>
            <a:r>
              <a:t>Consumes Manage Engine Web API version 9.3 from Heroku webhook API</a:t>
            </a:r>
          </a:p>
          <a:p>
            <a:pPr marL="317500" indent="-317500" defTabSz="292100">
              <a:spcBef>
                <a:spcPts val="2100"/>
              </a:spcBef>
              <a:buSzPct val="100000"/>
              <a:buAutoNum type="arabicPeriod" startAt="1"/>
              <a:defRPr sz="1600"/>
            </a:pPr>
            <a:r>
              <a:t>Send out notifications from Manage Engine Web API version 9.3 to Heroku webhook API.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hank you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urpo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Purpose</a:t>
            </a:r>
          </a:p>
        </p:txBody>
      </p:sp>
      <p:sp>
        <p:nvSpPr>
          <p:cNvPr id="123" name="Create manage engine help desk tickets from WhatsApp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manage engine help desk tickets from WhatsApp.</a:t>
            </a:r>
          </a:p>
          <a:p>
            <a:pPr/>
            <a:r>
              <a:t>Consult the status of the tickets from WhatsApp.</a:t>
            </a:r>
          </a:p>
          <a:p>
            <a:pPr/>
            <a:r>
              <a:t>Receive notifications in WhatsApp upon changes of your tickets in Manage Engine.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Work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</a:t>
            </a:r>
          </a:p>
        </p:txBody>
      </p:sp>
      <p:pic>
        <p:nvPicPr>
          <p:cNvPr id="126" name="WhatsApp Logo.jpeg" descr="WhatsApp Logo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7852" y="2290521"/>
            <a:ext cx="1075437" cy="10754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Twilio Logo.png" descr="Twilio 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31723" y="2195691"/>
            <a:ext cx="2754913" cy="12650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manageengine-logo.jpeg" descr="manageengine-logo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40581" y="8197392"/>
            <a:ext cx="2159473" cy="1209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Dialogflow Logo.png" descr="Dialogflow 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74743" y="2290521"/>
            <a:ext cx="3104099" cy="10754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Heroku Logo.png" descr="Heroku 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378294" y="4552820"/>
            <a:ext cx="2965673" cy="1027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nternet.jpeg" descr="Internet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420622" y="4539978"/>
            <a:ext cx="2577115" cy="18813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Firewall.png" descr="Firewall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725660" y="8197249"/>
            <a:ext cx="1545715" cy="96335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Double Arrow"/>
          <p:cNvSpPr/>
          <p:nvPr/>
        </p:nvSpPr>
        <p:spPr>
          <a:xfrm>
            <a:off x="6025718" y="4988579"/>
            <a:ext cx="2324595" cy="633234"/>
          </a:xfrm>
          <a:prstGeom prst="leftRightArrow">
            <a:avLst>
              <a:gd name="adj1" fmla="val 32000"/>
              <a:gd name="adj2" fmla="val 88246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Double Arrow"/>
          <p:cNvSpPr/>
          <p:nvPr/>
        </p:nvSpPr>
        <p:spPr>
          <a:xfrm>
            <a:off x="6025718" y="2663089"/>
            <a:ext cx="2324595" cy="633235"/>
          </a:xfrm>
          <a:prstGeom prst="leftRightArrow">
            <a:avLst>
              <a:gd name="adj1" fmla="val 32000"/>
              <a:gd name="adj2" fmla="val 88246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Double Arrow"/>
          <p:cNvSpPr/>
          <p:nvPr/>
        </p:nvSpPr>
        <p:spPr>
          <a:xfrm>
            <a:off x="1834743" y="2511622"/>
            <a:ext cx="1772997" cy="633235"/>
          </a:xfrm>
          <a:prstGeom prst="leftRightArrow">
            <a:avLst>
              <a:gd name="adj1" fmla="val 32000"/>
              <a:gd name="adj2" fmla="val 88246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Double Arrow"/>
          <p:cNvSpPr/>
          <p:nvPr/>
        </p:nvSpPr>
        <p:spPr>
          <a:xfrm rot="5403523">
            <a:off x="9367475" y="3769567"/>
            <a:ext cx="1796534" cy="478866"/>
          </a:xfrm>
          <a:prstGeom prst="leftRightArrow">
            <a:avLst>
              <a:gd name="adj1" fmla="val 32000"/>
              <a:gd name="adj2" fmla="val 117596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Double Arrow"/>
          <p:cNvSpPr/>
          <p:nvPr/>
        </p:nvSpPr>
        <p:spPr>
          <a:xfrm rot="5403523">
            <a:off x="3810913" y="6828340"/>
            <a:ext cx="1796534" cy="478866"/>
          </a:xfrm>
          <a:prstGeom prst="leftRightArrow">
            <a:avLst>
              <a:gd name="adj1" fmla="val 32000"/>
              <a:gd name="adj2" fmla="val 117596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Double Arrow"/>
          <p:cNvSpPr/>
          <p:nvPr/>
        </p:nvSpPr>
        <p:spPr>
          <a:xfrm>
            <a:off x="5706784" y="8485428"/>
            <a:ext cx="2324596" cy="633234"/>
          </a:xfrm>
          <a:prstGeom prst="leftRightArrow">
            <a:avLst>
              <a:gd name="adj1" fmla="val 32000"/>
              <a:gd name="adj2" fmla="val 88246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</a:t>
            </a:r>
          </a:p>
        </p:txBody>
      </p:sp>
      <p:sp>
        <p:nvSpPr>
          <p:cNvPr id="141" name="Twilio powers the future of business communicati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Twilio powers the future of business communications.</a:t>
            </a:r>
          </a:p>
          <a:p>
            <a:pPr/>
            <a:r>
              <a:t>Enabling phones, VoIP, and messaging to be embedded into web, desktop, and mobile software.</a:t>
            </a:r>
          </a:p>
          <a:p>
            <a:pPr/>
            <a:r>
              <a:t>Twilio API for WhatsApp enables you to reach out users on WhatsApp using a simple REST API, all in Twilio’s Programmable Messaging platform.</a:t>
            </a:r>
          </a:p>
          <a:p>
            <a:pPr/>
            <a:r>
              <a:t>You can send notifications, have two-way conversations or build chatbots.</a:t>
            </a:r>
          </a:p>
        </p:txBody>
      </p:sp>
      <p:pic>
        <p:nvPicPr>
          <p:cNvPr id="142" name="Twilio Logo.png" descr="Twilio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7689" y="368300"/>
            <a:ext cx="4203701" cy="193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</a:t>
            </a:r>
          </a:p>
        </p:txBody>
      </p:sp>
      <p:sp>
        <p:nvSpPr>
          <p:cNvPr id="145" name="Twilio API for WhatsApp is now available in early access, which allows developers to start building and prototyping in a sandbox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Twilio API for WhatsApp is now available in early access, which allows developers to start building and prototyping in a sandbox.</a:t>
            </a:r>
          </a:p>
          <a:p>
            <a:pPr/>
            <a:r>
              <a:t>In order to launch apps in production, you can request access to enable WhatsApp on your Twilio number.</a:t>
            </a:r>
          </a:p>
          <a:p>
            <a:pPr/>
            <a:r>
              <a:t>WhatsApp is currently opening up this access in a </a:t>
            </a:r>
            <a:r>
              <a:rPr i="1"/>
              <a:t>Limited Availability</a:t>
            </a:r>
            <a:r>
              <a:t> programs, where WhatsApp approval is required for all customers who wish to create their own profiles. </a:t>
            </a:r>
          </a:p>
        </p:txBody>
      </p:sp>
      <p:pic>
        <p:nvPicPr>
          <p:cNvPr id="146" name="Twilio Logo.png" descr="Twilio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7689" y="368300"/>
            <a:ext cx="4203701" cy="193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Natural Language Proces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Natural Language Processing</a:t>
            </a:r>
          </a:p>
        </p:txBody>
      </p:sp>
      <p:sp>
        <p:nvSpPr>
          <p:cNvPr id="149" name="NLP is a branch of Artificial Intelligence (AI) that helps computers understand, interpret and manipulate human languag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NLP is a branch of Artificial Intelligence (AI) that helps computers understand, interpret and manipulate human language.</a:t>
            </a:r>
          </a:p>
          <a:p>
            <a:pPr/>
            <a:r>
              <a:t>With the help of Natural Language Understanding (NLU), which is a branch of NLP, computers are able to handle the nuances of language.</a:t>
            </a:r>
          </a:p>
          <a:p>
            <a:pPr/>
            <a:r>
              <a:t>It is very hard to anticipate all user inputs in our code but thanks to NLU, we’re able to handle different inputs.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</a:t>
            </a:r>
          </a:p>
        </p:txBody>
      </p:sp>
      <p:sp>
        <p:nvSpPr>
          <p:cNvPr id="152" name="Dialogflow, powered by Google, provides a NLU engine that allows us to build conversational interfac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Dialogflow, powered by Google, provides a NLU engine that allows us to build conversational interfaces.</a:t>
            </a:r>
          </a:p>
          <a:p>
            <a:pPr/>
            <a:r>
              <a:t>In this solution, we use Dialogflow with Node API fulfillment web hook to build conversational experience and integrate WhatsApp chatbot with Manage Engine help desk ticket API.</a:t>
            </a:r>
          </a:p>
        </p:txBody>
      </p:sp>
      <p:pic>
        <p:nvPicPr>
          <p:cNvPr id="153" name="Dialogflow Logo.png" descr="Dialogflow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3050" y="385743"/>
            <a:ext cx="4838700" cy="1676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</a:t>
            </a:r>
          </a:p>
        </p:txBody>
      </p:sp>
      <p:sp>
        <p:nvSpPr>
          <p:cNvPr id="156" name="Heroku is a cloud platform that lets companies build, deliver, monitor and scale app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Heroku is a cloud platform that lets companies build, deliver, monitor and scale apps.</a:t>
            </a:r>
          </a:p>
          <a:p>
            <a:pPr/>
            <a:r>
              <a:t>Heroku is the fastest way to go from idea to URL, bypassing all those infrastructure headaches.</a:t>
            </a:r>
          </a:p>
          <a:p>
            <a:pPr/>
            <a:r>
              <a:t>Heroku hosts our webhook API that interacts between Dialogflow and Manage Engine API to create and consulte tickets, and send notifications about the ticket’s changes. </a:t>
            </a:r>
          </a:p>
        </p:txBody>
      </p:sp>
      <p:pic>
        <p:nvPicPr>
          <p:cNvPr id="157" name="Heroku Logo.png" descr="Heroku 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3050" y="495300"/>
            <a:ext cx="4838700" cy="1676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ayload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Payload data</a:t>
            </a:r>
          </a:p>
        </p:txBody>
      </p:sp>
      <p:sp>
        <p:nvSpPr>
          <p:cNvPr id="160" name="Create ticket (Send from WhatsApp to Manage Engine)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3364" indent="-253364" defTabSz="332993">
              <a:spcBef>
                <a:spcPts val="2300"/>
              </a:spcBef>
              <a:defRPr sz="1824"/>
            </a:pPr>
            <a:r>
              <a:t>Create ticket (Send from WhatsApp to Manage Engine):</a:t>
            </a:r>
          </a:p>
          <a:p>
            <a:pPr lvl="1" marL="506729" indent="-253364" defTabSz="332993">
              <a:spcBef>
                <a:spcPts val="2300"/>
              </a:spcBef>
              <a:defRPr sz="1824"/>
            </a:pPr>
            <a:r>
              <a:t>Phone number</a:t>
            </a:r>
          </a:p>
          <a:p>
            <a:pPr lvl="1" marL="506729" indent="-253364" defTabSz="332993">
              <a:spcBef>
                <a:spcPts val="2300"/>
              </a:spcBef>
              <a:defRPr sz="1824"/>
            </a:pPr>
            <a:r>
              <a:t>Subject</a:t>
            </a:r>
          </a:p>
          <a:p>
            <a:pPr lvl="1" marL="506729" indent="-253364" defTabSz="332993">
              <a:spcBef>
                <a:spcPts val="2300"/>
              </a:spcBef>
              <a:defRPr sz="1824"/>
            </a:pPr>
            <a:r>
              <a:t>Description</a:t>
            </a:r>
          </a:p>
          <a:p>
            <a:pPr lvl="1" marL="506729" indent="-253364" defTabSz="332993">
              <a:spcBef>
                <a:spcPts val="2300"/>
              </a:spcBef>
              <a:defRPr sz="1824"/>
            </a:pPr>
            <a:r>
              <a:t>Category</a:t>
            </a:r>
          </a:p>
          <a:p>
            <a:pPr lvl="1" marL="506729" indent="-253364" defTabSz="332993">
              <a:spcBef>
                <a:spcPts val="2300"/>
              </a:spcBef>
              <a:defRPr sz="1824"/>
            </a:pPr>
            <a:r>
              <a:t>Sub-Category</a:t>
            </a:r>
          </a:p>
          <a:p>
            <a:pPr marL="253364" indent="-253364" defTabSz="332993">
              <a:spcBef>
                <a:spcPts val="2300"/>
              </a:spcBef>
              <a:defRPr sz="1824"/>
            </a:pPr>
            <a:r>
              <a:t>Consult and notification (Send from Manage Engine to WhatsApp):</a:t>
            </a:r>
          </a:p>
          <a:p>
            <a:pPr lvl="1" marL="506729" indent="-253364" defTabSz="332993">
              <a:spcBef>
                <a:spcPts val="2300"/>
              </a:spcBef>
              <a:defRPr sz="1824"/>
            </a:pPr>
            <a:r>
              <a:t>Phone number</a:t>
            </a:r>
          </a:p>
          <a:p>
            <a:pPr lvl="1" marL="506729" indent="-253364" defTabSz="332993">
              <a:spcBef>
                <a:spcPts val="2300"/>
              </a:spcBef>
              <a:defRPr sz="1824"/>
            </a:pPr>
            <a:r>
              <a:t>Subject</a:t>
            </a:r>
          </a:p>
          <a:p>
            <a:pPr lvl="1" marL="506729" indent="-253364" defTabSz="332993">
              <a:spcBef>
                <a:spcPts val="2300"/>
              </a:spcBef>
              <a:defRPr sz="1824"/>
            </a:pPr>
            <a:r>
              <a:t>Status</a:t>
            </a:r>
          </a:p>
          <a:p>
            <a:pPr lvl="1" marL="506729" indent="-253364" defTabSz="332993">
              <a:spcBef>
                <a:spcPts val="2300"/>
              </a:spcBef>
              <a:defRPr sz="1824"/>
            </a:pPr>
            <a:r>
              <a:t>Requestor full 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