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7" roundtripDataSignature="AMtx7mhuqnrzEE645HoXVDJM6yjikduh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F248FCA-7AA7-4684-BC68-703E92487BE6}">
  <a:tblStyle styleId="{FF248FCA-7AA7-4684-BC68-703E92487BE6}"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DFD"/>
          </a:solidFill>
        </a:fill>
      </a:tcStyle>
    </a:wholeTbl>
    <a:band1H>
      <a:tcTxStyle b="off" i="off"/>
      <a:tcStyle>
        <a:fill>
          <a:solidFill>
            <a:srgbClr val="CDD8FB"/>
          </a:solidFill>
        </a:fill>
      </a:tcStyle>
    </a:band1H>
    <a:band2H>
      <a:tcTxStyle b="off" i="off"/>
    </a:band2H>
    <a:band1V>
      <a:tcTxStyle b="off" i="off"/>
      <a:tcStyle>
        <a:fill>
          <a:solidFill>
            <a:srgbClr val="CDD8FB"/>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7"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 name="Google Shape;4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 name="Google Shape;58;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d6d6c23ee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d6d6c23ee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 name="Google Shape;97;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7" name="Shape 17"/>
        <p:cNvGrpSpPr/>
        <p:nvPr/>
      </p:nvGrpSpPr>
      <p:grpSpPr>
        <a:xfrm>
          <a:off x="0" y="0"/>
          <a:ext cx="0" cy="0"/>
          <a:chOff x="0" y="0"/>
          <a:chExt cx="0" cy="0"/>
        </a:xfrm>
      </p:grpSpPr>
      <p:sp>
        <p:nvSpPr>
          <p:cNvPr id="18" name="Google Shape;18;p2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9" name="Google Shape;1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2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5" name="Google Shape;35;p2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2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7" name="Google Shape;37;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2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0" name="Google Shape;40;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2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3" name="Google Shape;43;p2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4" name="Google Shape;44;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ek3222@columbia.edu" TargetMode="External"/><Relationship Id="rId4" Type="http://schemas.openxmlformats.org/officeDocument/2006/relationships/hyperlink" Target="mailto:kp2973@Columbia.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arxiv.org/abs/2305.1533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
          <p:cNvSpPr txBox="1"/>
          <p:nvPr>
            <p:ph type="ctrTitle"/>
          </p:nvPr>
        </p:nvSpPr>
        <p:spPr>
          <a:xfrm>
            <a:off x="311700" y="71825"/>
            <a:ext cx="8520600" cy="22587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US" sz="5400"/>
              <a:t>KinetiQ </a:t>
            </a:r>
            <a:endParaRPr/>
          </a:p>
        </p:txBody>
      </p:sp>
      <p:sp>
        <p:nvSpPr>
          <p:cNvPr id="52" name="Google Shape;52;p1"/>
          <p:cNvSpPr txBox="1"/>
          <p:nvPr>
            <p:ph idx="1" type="subTitle"/>
          </p:nvPr>
        </p:nvSpPr>
        <p:spPr>
          <a:xfrm>
            <a:off x="311700" y="2330525"/>
            <a:ext cx="8832300" cy="4698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ctr">
              <a:lnSpc>
                <a:spcPct val="100000"/>
              </a:lnSpc>
              <a:spcBef>
                <a:spcPts val="0"/>
              </a:spcBef>
              <a:spcAft>
                <a:spcPts val="0"/>
              </a:spcAft>
              <a:buClr>
                <a:schemeClr val="dk1"/>
              </a:buClr>
              <a:buSzPts val="523"/>
              <a:buFont typeface="Arial"/>
              <a:buNone/>
            </a:pPr>
            <a:r>
              <a:rPr lang="en-US" sz="2400">
                <a:solidFill>
                  <a:schemeClr val="dk1"/>
                </a:solidFill>
              </a:rPr>
              <a:t>An Evaluation framework for Assessing LLM API Invocations</a:t>
            </a:r>
            <a:endParaRPr sz="1200"/>
          </a:p>
        </p:txBody>
      </p:sp>
      <p:sp>
        <p:nvSpPr>
          <p:cNvPr id="53" name="Google Shape;53;p1"/>
          <p:cNvSpPr txBox="1"/>
          <p:nvPr/>
        </p:nvSpPr>
        <p:spPr>
          <a:xfrm>
            <a:off x="1482436" y="3846958"/>
            <a:ext cx="3089564" cy="97904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chemeClr val="dk1"/>
                </a:solidFill>
                <a:latin typeface="Arial"/>
                <a:ea typeface="Arial"/>
                <a:cs typeface="Arial"/>
                <a:sym typeface="Arial"/>
              </a:rPr>
              <a:t>Elizabeth Kelly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2000" u="sng" cap="none" strike="noStrike">
                <a:solidFill>
                  <a:schemeClr val="dk1"/>
                </a:solidFill>
                <a:latin typeface="Arial"/>
                <a:ea typeface="Arial"/>
                <a:cs typeface="Arial"/>
                <a:sym typeface="Arial"/>
                <a:hlinkClick r:id="rId3">
                  <a:extLst>
                    <a:ext uri="{A12FA001-AC4F-418D-AE19-62706E023703}">
                      <ahyp:hlinkClr val="tx"/>
                    </a:ext>
                  </a:extLst>
                </a:hlinkClick>
              </a:rPr>
              <a:t>ek3222@columbia.edu</a:t>
            </a:r>
            <a:r>
              <a:rPr b="0" i="0" lang="en-US" sz="2000" u="none" cap="none" strike="noStrike">
                <a:solidFill>
                  <a:schemeClr val="dk1"/>
                </a:solidFill>
                <a:latin typeface="Arial"/>
                <a:ea typeface="Arial"/>
                <a:cs typeface="Arial"/>
                <a:sym typeface="Arial"/>
              </a:rPr>
              <a:t>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chemeClr val="dk1"/>
                </a:solidFill>
                <a:latin typeface="Arial"/>
                <a:ea typeface="Arial"/>
                <a:cs typeface="Arial"/>
                <a:sym typeface="Arial"/>
              </a:rPr>
              <a:t>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chemeClr val="dk1"/>
                </a:solidFill>
                <a:latin typeface="Arial"/>
                <a:ea typeface="Arial"/>
                <a:cs typeface="Arial"/>
                <a:sym typeface="Arial"/>
              </a:rPr>
              <a:t>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2"/>
              </a:solidFill>
              <a:latin typeface="Arial"/>
              <a:ea typeface="Arial"/>
              <a:cs typeface="Arial"/>
              <a:sym typeface="Arial"/>
            </a:endParaRPr>
          </a:p>
        </p:txBody>
      </p:sp>
      <p:sp>
        <p:nvSpPr>
          <p:cNvPr id="54" name="Google Shape;54;p1"/>
          <p:cNvSpPr txBox="1"/>
          <p:nvPr/>
        </p:nvSpPr>
        <p:spPr>
          <a:xfrm>
            <a:off x="2169431" y="2849227"/>
            <a:ext cx="5116838" cy="46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Dec 2024 Columbia University E998 Research Project</a:t>
            </a:r>
            <a:endParaRPr b="0" i="0" sz="2000" u="none" cap="none" strike="noStrike">
              <a:solidFill>
                <a:schemeClr val="dk2"/>
              </a:solidFill>
              <a:latin typeface="Arial"/>
              <a:ea typeface="Arial"/>
              <a:cs typeface="Arial"/>
              <a:sym typeface="Arial"/>
            </a:endParaRPr>
          </a:p>
        </p:txBody>
      </p:sp>
      <p:sp>
        <p:nvSpPr>
          <p:cNvPr id="55" name="Google Shape;55;p1"/>
          <p:cNvSpPr txBox="1"/>
          <p:nvPr/>
        </p:nvSpPr>
        <p:spPr>
          <a:xfrm>
            <a:off x="5320145" y="3856188"/>
            <a:ext cx="2923311" cy="97904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chemeClr val="dk1"/>
                </a:solidFill>
                <a:latin typeface="Arial"/>
                <a:ea typeface="Arial"/>
                <a:cs typeface="Arial"/>
                <a:sym typeface="Arial"/>
              </a:rPr>
              <a:t>Krithika Prakash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2000" u="sng" cap="none" strike="noStrike">
                <a:solidFill>
                  <a:schemeClr val="dk1"/>
                </a:solidFill>
                <a:latin typeface="Arial"/>
                <a:ea typeface="Arial"/>
                <a:cs typeface="Arial"/>
                <a:sym typeface="Arial"/>
                <a:hlinkClick r:id="rId4">
                  <a:extLst>
                    <a:ext uri="{A12FA001-AC4F-418D-AE19-62706E023703}">
                      <ahyp:hlinkClr val="tx"/>
                    </a:ext>
                  </a:extLst>
                </a:hlinkClick>
              </a:rPr>
              <a:t>kp2973@columbia.edu</a:t>
            </a:r>
            <a:r>
              <a:rPr b="0" i="0" lang="en-US" sz="2000" u="none" cap="none" strike="noStrike">
                <a:solidFill>
                  <a:schemeClr val="dk1"/>
                </a:solidFill>
                <a:latin typeface="Arial"/>
                <a:ea typeface="Arial"/>
                <a:cs typeface="Arial"/>
                <a:sym typeface="Arial"/>
              </a:rPr>
              <a:t> </a:t>
            </a:r>
            <a:endParaRPr b="0" i="0" sz="2000" u="none" cap="none" strike="noStrike">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44" name="Google Shape;144;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0"/>
              </a:spcBef>
              <a:spcAft>
                <a:spcPts val="0"/>
              </a:spcAft>
              <a:buSzPts val="1800"/>
              <a:buNone/>
            </a:pPr>
            <a:r>
              <a:t/>
            </a:r>
            <a:endParaRPr/>
          </a:p>
        </p:txBody>
      </p:sp>
      <p:sp>
        <p:nvSpPr>
          <p:cNvPr id="145" name="Google Shape;145;p9"/>
          <p:cNvSpPr/>
          <p:nvPr/>
        </p:nvSpPr>
        <p:spPr>
          <a:xfrm>
            <a:off x="136360" y="439588"/>
            <a:ext cx="8461512" cy="1156273"/>
          </a:xfrm>
          <a:prstGeom prst="roundRect">
            <a:avLst>
              <a:gd fmla="val 16667" name="adj"/>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171450" lvl="0" marL="171450" marR="0" rtl="0" algn="l">
              <a:lnSpc>
                <a:spcPct val="100000"/>
              </a:lnSpc>
              <a:spcBef>
                <a:spcPts val="0"/>
              </a:spcBef>
              <a:spcAft>
                <a:spcPts val="0"/>
              </a:spcAft>
              <a:buClr>
                <a:srgbClr val="000000"/>
              </a:buClr>
              <a:buSzPts val="1200"/>
              <a:buFont typeface="Noto Sans Symbols"/>
              <a:buChar char="❑"/>
            </a:pPr>
            <a:r>
              <a:rPr b="1" i="0" lang="en-US" sz="1200" u="none" cap="none" strike="noStrike">
                <a:solidFill>
                  <a:srgbClr val="000000"/>
                </a:solidFill>
                <a:latin typeface="Calibri"/>
                <a:ea typeface="Calibri"/>
                <a:cs typeface="Calibri"/>
                <a:sym typeface="Calibri"/>
              </a:rPr>
              <a:t>Extended the NestFul dataset </a:t>
            </a:r>
            <a:r>
              <a:rPr b="0" i="0" lang="en-US" sz="1200" u="none" cap="none" strike="noStrike">
                <a:solidFill>
                  <a:srgbClr val="000000"/>
                </a:solidFill>
                <a:latin typeface="Calibri"/>
                <a:ea typeface="Calibri"/>
                <a:cs typeface="Calibri"/>
                <a:sym typeface="Calibri"/>
              </a:rPr>
              <a:t>with additional prompts</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Calibri"/>
                <a:ea typeface="Calibri"/>
                <a:cs typeface="Calibri"/>
                <a:sym typeface="Calibri"/>
              </a:rPr>
              <a:t>Updated the prompts to include information related to optional parameters (not explicitly)</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Calibri"/>
                <a:ea typeface="Calibri"/>
                <a:cs typeface="Calibri"/>
                <a:sym typeface="Calibri"/>
              </a:rPr>
              <a:t>Selected the APIs hosted on RapidAPI market place (subscribed and obtained authorization key from RapidAPI)</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Calibri"/>
                <a:ea typeface="Calibri"/>
                <a:cs typeface="Calibri"/>
                <a:sym typeface="Calibri"/>
              </a:rPr>
              <a:t>🡪 this forces the LLM to assume values for the optional parameters that are not needed for the LLM call</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Calibri"/>
                <a:ea typeface="Calibri"/>
                <a:cs typeface="Calibri"/>
                <a:sym typeface="Calibri"/>
              </a:rPr>
              <a:t>Implemented Executor to invoke the API</a:t>
            </a:r>
            <a:endParaRPr b="0" i="0" sz="1400" u="none" cap="none" strike="noStrike">
              <a:solidFill>
                <a:srgbClr val="000000"/>
              </a:solidFill>
              <a:latin typeface="Arial"/>
              <a:ea typeface="Arial"/>
              <a:cs typeface="Arial"/>
              <a:sym typeface="Arial"/>
            </a:endParaRPr>
          </a:p>
        </p:txBody>
      </p:sp>
      <p:sp>
        <p:nvSpPr>
          <p:cNvPr id="146" name="Google Shape;146;p9"/>
          <p:cNvSpPr/>
          <p:nvPr/>
        </p:nvSpPr>
        <p:spPr>
          <a:xfrm>
            <a:off x="136360" y="1859044"/>
            <a:ext cx="8461512" cy="1156273"/>
          </a:xfrm>
          <a:prstGeom prst="roundRect">
            <a:avLst>
              <a:gd fmla="val 16667" name="adj"/>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A) Static evaluation – AST sub-tree matching (Gorilla and other framework does this). But fails to capture additional params.</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LLM as a judge to compare the API sequences of ground truth vs llm generated – with the main focus on optional parameters. </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B) Dynamic execution: Run the ground truth API sequence and compare against the LLM generated API sequence 🡪 capture the differences</a:t>
            </a:r>
            <a:endParaRPr b="0" i="0" sz="1200" u="none" cap="none" strike="noStrike">
              <a:solidFill>
                <a:srgbClr val="000000"/>
              </a:solidFill>
              <a:latin typeface="Calibri"/>
              <a:ea typeface="Calibri"/>
              <a:cs typeface="Calibri"/>
              <a:sym typeface="Calibri"/>
            </a:endParaRPr>
          </a:p>
          <a:p>
            <a:pPr indent="-95250" lvl="0" marL="17145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
        <p:nvSpPr>
          <p:cNvPr id="147" name="Google Shape;147;p9"/>
          <p:cNvSpPr/>
          <p:nvPr/>
        </p:nvSpPr>
        <p:spPr>
          <a:xfrm>
            <a:off x="165904" y="3222785"/>
            <a:ext cx="8461512" cy="1156273"/>
          </a:xfrm>
          <a:prstGeom prst="roundRect">
            <a:avLst>
              <a:gd fmla="val 16667" name="adj"/>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103800" lvl="0" marL="180000" marR="0" rtl="0" algn="l">
              <a:lnSpc>
                <a:spcPct val="100000"/>
              </a:lnSpc>
              <a:spcBef>
                <a:spcPts val="0"/>
              </a:spcBef>
              <a:spcAft>
                <a:spcPts val="0"/>
              </a:spcAft>
              <a:buClr>
                <a:srgbClr val="000000"/>
              </a:buClr>
              <a:buSzPts val="1200"/>
              <a:buFont typeface="Noto Sans Symbols"/>
              <a:buNone/>
            </a:pPr>
            <a:r>
              <a:t/>
            </a:r>
            <a:endParaRPr b="0" i="0" sz="1200" u="none" cap="none" strike="noStrike">
              <a:solidFill>
                <a:srgbClr val="000000"/>
              </a:solidFill>
              <a:latin typeface="Calibri"/>
              <a:ea typeface="Calibri"/>
              <a:cs typeface="Calibri"/>
              <a:sym typeface="Calibri"/>
            </a:endParaRPr>
          </a:p>
        </p:txBody>
      </p:sp>
      <p:sp>
        <p:nvSpPr>
          <p:cNvPr id="148" name="Google Shape;148;p9"/>
          <p:cNvSpPr txBox="1"/>
          <p:nvPr/>
        </p:nvSpPr>
        <p:spPr>
          <a:xfrm>
            <a:off x="106816" y="-20750"/>
            <a:ext cx="8520600" cy="572700"/>
          </a:xfrm>
          <a:prstGeom prst="rect">
            <a:avLst/>
          </a:prstGeom>
          <a:noFill/>
          <a:ln>
            <a:noFill/>
          </a:ln>
        </p:spPr>
        <p:txBody>
          <a:bodyPr anchorCtr="0" anchor="t" bIns="91425" lIns="91425" spcFirstLastPara="1" rIns="91425" wrap="square" tIns="91425">
            <a:normAutofit fontScale="97500"/>
          </a:bodyPr>
          <a:lstStyle/>
          <a:p>
            <a:pPr indent="0" lvl="0" marL="0" marR="0" rtl="0" algn="l">
              <a:lnSpc>
                <a:spcPct val="100000"/>
              </a:lnSpc>
              <a:spcBef>
                <a:spcPts val="0"/>
              </a:spcBef>
              <a:spcAft>
                <a:spcPts val="0"/>
              </a:spcAft>
              <a:buClr>
                <a:schemeClr val="dk1"/>
              </a:buClr>
              <a:buSzPct val="143589"/>
              <a:buFont typeface="Arial"/>
              <a:buNone/>
            </a:pPr>
            <a:r>
              <a:rPr b="0" i="0" lang="en-US" sz="2000" u="none" cap="none" strike="noStrike">
                <a:solidFill>
                  <a:schemeClr val="dk1"/>
                </a:solidFill>
                <a:latin typeface="Arial"/>
                <a:ea typeface="Arial"/>
                <a:cs typeface="Arial"/>
                <a:sym typeface="Arial"/>
              </a:rPr>
              <a:t>Methodology / Major Contributions</a:t>
            </a:r>
            <a:endParaRPr b="0" i="0" sz="1400" u="none" cap="none" strike="noStrike">
              <a:solidFill>
                <a:srgbClr val="000000"/>
              </a:solidFill>
              <a:latin typeface="Arial"/>
              <a:ea typeface="Arial"/>
              <a:cs typeface="Arial"/>
              <a:sym typeface="Arial"/>
            </a:endParaRPr>
          </a:p>
        </p:txBody>
      </p:sp>
      <p:sp>
        <p:nvSpPr>
          <p:cNvPr id="149" name="Google Shape;149;p9"/>
          <p:cNvSpPr txBox="1"/>
          <p:nvPr/>
        </p:nvSpPr>
        <p:spPr>
          <a:xfrm>
            <a:off x="177086" y="2999587"/>
            <a:ext cx="8520600"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Enhanced Dataset Design</a:t>
            </a:r>
            <a:r>
              <a:rPr b="0" i="0" lang="en-US" sz="1400" u="none" cap="none" strike="noStrike">
                <a:solidFill>
                  <a:srgbClr val="000000"/>
                </a:solidFill>
                <a:latin typeface="Arial"/>
                <a:ea typeface="Arial"/>
                <a:cs typeface="Arial"/>
                <a:sym typeface="Arial"/>
              </a:rPr>
              <a:t>: Extended the NestFul dataset by incorporating prompts with optional parameters to reflect realistic, ambiguous API usage scenarios.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Performance Enhancements: </a:t>
            </a:r>
            <a:r>
              <a:rPr b="0" i="0" lang="en-US" sz="1400" u="none" cap="none" strike="noStrike">
                <a:solidFill>
                  <a:srgbClr val="000000"/>
                </a:solidFill>
                <a:latin typeface="Arial"/>
                <a:ea typeface="Arial"/>
                <a:cs typeface="Arial"/>
                <a:sym typeface="Arial"/>
              </a:rPr>
              <a:t>Simulated Poorly Written APIs -  APIs hosted on IBM APIConnect were enhanced with optional redundant parameters (e.g., petType) to evaluate LLM handling of incomplete or unclear specifications.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Dynamic API Invocation</a:t>
            </a:r>
            <a:r>
              <a:rPr b="0" i="0" lang="en-US" sz="1400" u="none" cap="none" strike="noStrike">
                <a:solidFill>
                  <a:srgbClr val="000000"/>
                </a:solidFill>
                <a:latin typeface="Arial"/>
                <a:ea typeface="Arial"/>
                <a:cs typeface="Arial"/>
                <a:sym typeface="Arial"/>
              </a:rPr>
              <a:t>: Introduced real-time API invocation, allowing LLMs to dynamically infer and populate optional parameters during execution.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Ground Truth Validation</a:t>
            </a:r>
            <a:r>
              <a:rPr b="0" i="0" lang="en-US" sz="1400" u="none" cap="none" strike="noStrike">
                <a:solidFill>
                  <a:srgbClr val="000000"/>
                </a:solidFill>
                <a:latin typeface="Arial"/>
                <a:ea typeface="Arial"/>
                <a:cs typeface="Arial"/>
                <a:sym typeface="Arial"/>
              </a:rPr>
              <a:t>: Compared dynamic invocation results with predefined ground truth data to highlight gaps in handling optional parameters and improve evaluation reliability.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0"/>
          <p:cNvSpPr/>
          <p:nvPr/>
        </p:nvSpPr>
        <p:spPr>
          <a:xfrm>
            <a:off x="4419600" y="241935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0"/>
          <p:cNvSpPr/>
          <p:nvPr/>
        </p:nvSpPr>
        <p:spPr>
          <a:xfrm>
            <a:off x="4572000" y="257175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6" name="Google Shape;156;p10"/>
          <p:cNvPicPr preferRelativeResize="0"/>
          <p:nvPr/>
        </p:nvPicPr>
        <p:blipFill rotWithShape="1">
          <a:blip r:embed="rId3">
            <a:alphaModFix/>
          </a:blip>
          <a:srcRect b="0" l="0" r="0" t="0"/>
          <a:stretch/>
        </p:blipFill>
        <p:spPr>
          <a:xfrm>
            <a:off x="685800" y="204354"/>
            <a:ext cx="7772400" cy="392489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Problem Statement</a:t>
            </a:r>
            <a:endParaRPr/>
          </a:p>
        </p:txBody>
      </p:sp>
      <p:sp>
        <p:nvSpPr>
          <p:cNvPr id="162" name="Google Shape;162;p11"/>
          <p:cNvSpPr txBox="1"/>
          <p:nvPr>
            <p:ph idx="1" type="body"/>
          </p:nvPr>
        </p:nvSpPr>
        <p:spPr>
          <a:xfrm>
            <a:off x="366879" y="1168240"/>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US"/>
              <a:t>Context and Background </a:t>
            </a:r>
            <a:endParaRPr/>
          </a:p>
          <a:p>
            <a:pPr indent="-342900" lvl="0" marL="457200" rtl="0" algn="l">
              <a:lnSpc>
                <a:spcPct val="115000"/>
              </a:lnSpc>
              <a:spcBef>
                <a:spcPts val="1200"/>
              </a:spcBef>
              <a:spcAft>
                <a:spcPts val="0"/>
              </a:spcAft>
              <a:buSzPts val="1800"/>
              <a:buChar char="●"/>
            </a:pPr>
            <a:r>
              <a:rPr lang="en-US"/>
              <a:t>Clear description of the problem domain</a:t>
            </a:r>
            <a:endParaRPr/>
          </a:p>
          <a:p>
            <a:pPr indent="-342900" lvl="0" marL="457200" rtl="0" algn="l">
              <a:lnSpc>
                <a:spcPct val="115000"/>
              </a:lnSpc>
              <a:spcBef>
                <a:spcPts val="0"/>
              </a:spcBef>
              <a:spcAft>
                <a:spcPts val="0"/>
              </a:spcAft>
              <a:buSzPts val="1800"/>
              <a:buChar char="●"/>
            </a:pPr>
            <a:r>
              <a:rPr lang="en-US"/>
              <a:t>Current state of the art and its limitations</a:t>
            </a:r>
            <a:endParaRPr/>
          </a:p>
          <a:p>
            <a:pPr indent="-342900" lvl="0" marL="457200" rtl="0" algn="l">
              <a:lnSpc>
                <a:spcPct val="115000"/>
              </a:lnSpc>
              <a:spcBef>
                <a:spcPts val="0"/>
              </a:spcBef>
              <a:spcAft>
                <a:spcPts val="0"/>
              </a:spcAft>
              <a:buSzPts val="1800"/>
              <a:buChar char="●"/>
            </a:pPr>
            <a:r>
              <a:rPr lang="en-US"/>
              <a:t>Significance of the problem in GenAI context </a:t>
            </a:r>
            <a:endParaRPr/>
          </a:p>
          <a:p>
            <a:pPr indent="-342900" lvl="0" marL="457200" rtl="0" algn="l">
              <a:lnSpc>
                <a:spcPct val="115000"/>
              </a:lnSpc>
              <a:spcBef>
                <a:spcPts val="0"/>
              </a:spcBef>
              <a:spcAft>
                <a:spcPts val="0"/>
              </a:spcAft>
              <a:buSzPts val="1800"/>
              <a:buChar char="●"/>
            </a:pPr>
            <a:r>
              <a:rPr lang="en-US"/>
              <a:t>Target audience and use cases</a:t>
            </a:r>
            <a:endParaRPr/>
          </a:p>
          <a:p>
            <a:pPr indent="0" lvl="0" marL="0" rtl="0" algn="l">
              <a:lnSpc>
                <a:spcPct val="115000"/>
              </a:lnSpc>
              <a:spcBef>
                <a:spcPts val="1200"/>
              </a:spcBef>
              <a:spcAft>
                <a:spcPts val="0"/>
              </a:spcAft>
              <a:buSzPts val="1800"/>
              <a:buNone/>
            </a:pPr>
            <a:r>
              <a:rPr lang="en-US"/>
              <a:t>Research Questions</a:t>
            </a:r>
            <a:endParaRPr/>
          </a:p>
          <a:p>
            <a:pPr indent="-342900" lvl="0" marL="457200" rtl="0" algn="l">
              <a:lnSpc>
                <a:spcPct val="115000"/>
              </a:lnSpc>
              <a:spcBef>
                <a:spcPts val="1200"/>
              </a:spcBef>
              <a:spcAft>
                <a:spcPts val="0"/>
              </a:spcAft>
              <a:buSzPts val="1800"/>
              <a:buChar char="●"/>
            </a:pPr>
            <a:r>
              <a:rPr lang="en-US"/>
              <a:t>Clearly articulated research questions</a:t>
            </a:r>
            <a:endParaRPr/>
          </a:p>
          <a:p>
            <a:pPr indent="-342900" lvl="0" marL="457200" rtl="0" algn="l">
              <a:lnSpc>
                <a:spcPct val="115000"/>
              </a:lnSpc>
              <a:spcBef>
                <a:spcPts val="0"/>
              </a:spcBef>
              <a:spcAft>
                <a:spcPts val="0"/>
              </a:spcAft>
              <a:buSzPts val="1800"/>
              <a:buChar char="●"/>
            </a:pPr>
            <a:r>
              <a:rPr lang="en-US"/>
              <a:t>Hypotheses and assumptions</a:t>
            </a:r>
            <a:endParaRPr/>
          </a:p>
          <a:p>
            <a:pPr indent="-342900" lvl="0" marL="457200" rtl="0" algn="l">
              <a:lnSpc>
                <a:spcPct val="115000"/>
              </a:lnSpc>
              <a:spcBef>
                <a:spcPts val="0"/>
              </a:spcBef>
              <a:spcAft>
                <a:spcPts val="0"/>
              </a:spcAft>
              <a:buSzPts val="1800"/>
              <a:buChar char="●"/>
            </a:pPr>
            <a:r>
              <a:rPr lang="en-US"/>
              <a:t>Scope and boundaries of the investigation</a:t>
            </a:r>
            <a:endParaRPr/>
          </a:p>
          <a:p>
            <a:pPr indent="0" lvl="0" marL="457200" rtl="0" algn="l">
              <a:lnSpc>
                <a:spcPct val="115000"/>
              </a:lnSpc>
              <a:spcBef>
                <a:spcPts val="0"/>
              </a:spcBef>
              <a:spcAft>
                <a:spcPts val="0"/>
              </a:spcAft>
              <a:buSzPts val="1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Major Contributions</a:t>
            </a:r>
            <a:endParaRPr/>
          </a:p>
        </p:txBody>
      </p:sp>
      <p:sp>
        <p:nvSpPr>
          <p:cNvPr id="168" name="Google Shape;168;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Clr>
                <a:schemeClr val="dk1"/>
              </a:buClr>
              <a:buSzPct val="61109"/>
              <a:buFont typeface="Arial"/>
              <a:buNone/>
            </a:pPr>
            <a:r>
              <a:rPr lang="en-US"/>
              <a:t>Technical Innovations</a:t>
            </a:r>
            <a:endParaRPr/>
          </a:p>
          <a:p>
            <a:pPr indent="-325755" lvl="0" marL="457200" rtl="0" algn="l">
              <a:lnSpc>
                <a:spcPct val="115000"/>
              </a:lnSpc>
              <a:spcBef>
                <a:spcPts val="1200"/>
              </a:spcBef>
              <a:spcAft>
                <a:spcPts val="0"/>
              </a:spcAft>
              <a:buSzPct val="100000"/>
              <a:buChar char="●"/>
            </a:pPr>
            <a:r>
              <a:rPr lang="en-US"/>
              <a:t>– Novel algorithms or methodologies </a:t>
            </a:r>
            <a:endParaRPr/>
          </a:p>
          <a:p>
            <a:pPr indent="-325755" lvl="0" marL="457200" rtl="0" algn="l">
              <a:lnSpc>
                <a:spcPct val="115000"/>
              </a:lnSpc>
              <a:spcBef>
                <a:spcPts val="0"/>
              </a:spcBef>
              <a:spcAft>
                <a:spcPts val="0"/>
              </a:spcAft>
              <a:buSzPct val="100000"/>
              <a:buChar char="●"/>
            </a:pPr>
            <a:r>
              <a:rPr lang="en-US"/>
              <a:t>– Architectural improvements</a:t>
            </a:r>
            <a:endParaRPr/>
          </a:p>
          <a:p>
            <a:pPr indent="-325755" lvl="0" marL="457200" rtl="0" algn="l">
              <a:lnSpc>
                <a:spcPct val="115000"/>
              </a:lnSpc>
              <a:spcBef>
                <a:spcPts val="0"/>
              </a:spcBef>
              <a:spcAft>
                <a:spcPts val="0"/>
              </a:spcAft>
              <a:buSzPct val="100000"/>
              <a:buChar char="●"/>
            </a:pPr>
            <a:r>
              <a:rPr lang="en-US"/>
              <a:t>– Performance enhancements</a:t>
            </a:r>
            <a:endParaRPr/>
          </a:p>
          <a:p>
            <a:pPr indent="-325755" lvl="0" marL="457200" rtl="0" algn="l">
              <a:lnSpc>
                <a:spcPct val="115000"/>
              </a:lnSpc>
              <a:spcBef>
                <a:spcPts val="0"/>
              </a:spcBef>
              <a:spcAft>
                <a:spcPts val="0"/>
              </a:spcAft>
              <a:buSzPct val="100000"/>
              <a:buChar char="●"/>
            </a:pPr>
            <a:r>
              <a:rPr lang="en-US"/>
              <a:t>– Integration strategies</a:t>
            </a:r>
            <a:endParaRPr/>
          </a:p>
          <a:p>
            <a:pPr indent="0" lvl="0" marL="0" rtl="0" algn="l">
              <a:lnSpc>
                <a:spcPct val="115000"/>
              </a:lnSpc>
              <a:spcBef>
                <a:spcPts val="1200"/>
              </a:spcBef>
              <a:spcAft>
                <a:spcPts val="0"/>
              </a:spcAft>
              <a:buClr>
                <a:schemeClr val="dk1"/>
              </a:buClr>
              <a:buSzPct val="61109"/>
              <a:buFont typeface="Arial"/>
              <a:buNone/>
            </a:pPr>
            <a:r>
              <a:rPr lang="en-US"/>
              <a:t>Practical Impact</a:t>
            </a:r>
            <a:endParaRPr/>
          </a:p>
          <a:p>
            <a:pPr indent="-325755" lvl="0" marL="457200" rtl="0" algn="l">
              <a:lnSpc>
                <a:spcPct val="115000"/>
              </a:lnSpc>
              <a:spcBef>
                <a:spcPts val="1200"/>
              </a:spcBef>
              <a:spcAft>
                <a:spcPts val="0"/>
              </a:spcAft>
              <a:buSzPct val="100000"/>
              <a:buChar char="●"/>
            </a:pPr>
            <a:r>
              <a:rPr lang="en-US"/>
              <a:t>– Real-world applications</a:t>
            </a:r>
            <a:endParaRPr/>
          </a:p>
          <a:p>
            <a:pPr indent="-325755" lvl="0" marL="457200" rtl="0" algn="l">
              <a:lnSpc>
                <a:spcPct val="115000"/>
              </a:lnSpc>
              <a:spcBef>
                <a:spcPts val="0"/>
              </a:spcBef>
              <a:spcAft>
                <a:spcPts val="0"/>
              </a:spcAft>
              <a:buSzPct val="100000"/>
              <a:buChar char="●"/>
            </a:pPr>
            <a:r>
              <a:rPr lang="en-US"/>
              <a:t>– Scalability considerations</a:t>
            </a:r>
            <a:endParaRPr/>
          </a:p>
          <a:p>
            <a:pPr indent="-325755" lvl="0" marL="457200" rtl="0" algn="l">
              <a:lnSpc>
                <a:spcPct val="115000"/>
              </a:lnSpc>
              <a:spcBef>
                <a:spcPts val="0"/>
              </a:spcBef>
              <a:spcAft>
                <a:spcPts val="0"/>
              </a:spcAft>
              <a:buSzPct val="100000"/>
              <a:buChar char="●"/>
            </a:pPr>
            <a:r>
              <a:rPr lang="en-US"/>
              <a:t>– Resource efficiency</a:t>
            </a:r>
            <a:endParaRPr/>
          </a:p>
          <a:p>
            <a:pPr indent="-325755" lvl="0" marL="457200" rtl="0" algn="l">
              <a:lnSpc>
                <a:spcPct val="115000"/>
              </a:lnSpc>
              <a:spcBef>
                <a:spcPts val="0"/>
              </a:spcBef>
              <a:spcAft>
                <a:spcPts val="0"/>
              </a:spcAft>
              <a:buSzPct val="100000"/>
              <a:buChar char="●"/>
            </a:pPr>
            <a:r>
              <a:rPr lang="en-US"/>
              <a:t>– User experience improvements</a:t>
            </a:r>
            <a:endParaRPr/>
          </a:p>
          <a:p>
            <a:pPr indent="0" lvl="0" marL="0" rtl="0" algn="l">
              <a:lnSpc>
                <a:spcPct val="115000"/>
              </a:lnSpc>
              <a:spcBef>
                <a:spcPts val="1200"/>
              </a:spcBef>
              <a:spcAft>
                <a:spcPts val="1200"/>
              </a:spcAft>
              <a:buSzPct val="108107"/>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Evaluation</a:t>
            </a:r>
            <a:endParaRPr/>
          </a:p>
        </p:txBody>
      </p:sp>
      <p:sp>
        <p:nvSpPr>
          <p:cNvPr id="174" name="Google Shape;17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Clr>
                <a:schemeClr val="dk1"/>
              </a:buClr>
              <a:buSzPct val="61109"/>
              <a:buFont typeface="Arial"/>
              <a:buNone/>
            </a:pPr>
            <a:r>
              <a:rPr lang="en-US"/>
              <a:t>Quantitative Metrics</a:t>
            </a:r>
            <a:endParaRPr/>
          </a:p>
          <a:p>
            <a:pPr indent="-325755" lvl="0" marL="457200" rtl="0" algn="l">
              <a:lnSpc>
                <a:spcPct val="115000"/>
              </a:lnSpc>
              <a:spcBef>
                <a:spcPts val="1200"/>
              </a:spcBef>
              <a:spcAft>
                <a:spcPts val="0"/>
              </a:spcAft>
              <a:buSzPct val="100000"/>
              <a:buChar char="●"/>
            </a:pPr>
            <a:r>
              <a:rPr lang="en-US"/>
              <a:t>– Performance measurements</a:t>
            </a:r>
            <a:endParaRPr/>
          </a:p>
          <a:p>
            <a:pPr indent="-325755" lvl="0" marL="457200" rtl="0" algn="l">
              <a:lnSpc>
                <a:spcPct val="115000"/>
              </a:lnSpc>
              <a:spcBef>
                <a:spcPts val="0"/>
              </a:spcBef>
              <a:spcAft>
                <a:spcPts val="0"/>
              </a:spcAft>
              <a:buSzPct val="100000"/>
              <a:buChar char="●"/>
            </a:pPr>
            <a:r>
              <a:rPr lang="en-US"/>
              <a:t>– Comparative analysis with baselines </a:t>
            </a:r>
            <a:endParaRPr/>
          </a:p>
          <a:p>
            <a:pPr indent="-325755" lvl="0" marL="457200" rtl="0" algn="l">
              <a:lnSpc>
                <a:spcPct val="115000"/>
              </a:lnSpc>
              <a:spcBef>
                <a:spcPts val="0"/>
              </a:spcBef>
              <a:spcAft>
                <a:spcPts val="0"/>
              </a:spcAft>
              <a:buSzPct val="100000"/>
              <a:buChar char="●"/>
            </a:pPr>
            <a:r>
              <a:rPr lang="en-US"/>
              <a:t>– Statistical significance of results</a:t>
            </a:r>
            <a:endParaRPr/>
          </a:p>
          <a:p>
            <a:pPr indent="-325755" lvl="0" marL="457200" rtl="0" algn="l">
              <a:lnSpc>
                <a:spcPct val="115000"/>
              </a:lnSpc>
              <a:spcBef>
                <a:spcPts val="0"/>
              </a:spcBef>
              <a:spcAft>
                <a:spcPts val="0"/>
              </a:spcAft>
              <a:buSzPct val="100000"/>
              <a:buChar char="●"/>
            </a:pPr>
            <a:r>
              <a:rPr lang="en-US"/>
              <a:t>– Ablation studies</a:t>
            </a:r>
            <a:endParaRPr/>
          </a:p>
          <a:p>
            <a:pPr indent="0" lvl="0" marL="0" rtl="0" algn="l">
              <a:lnSpc>
                <a:spcPct val="115000"/>
              </a:lnSpc>
              <a:spcBef>
                <a:spcPts val="1200"/>
              </a:spcBef>
              <a:spcAft>
                <a:spcPts val="0"/>
              </a:spcAft>
              <a:buClr>
                <a:schemeClr val="dk1"/>
              </a:buClr>
              <a:buSzPct val="61109"/>
              <a:buFont typeface="Arial"/>
              <a:buNone/>
            </a:pPr>
            <a:r>
              <a:rPr lang="en-US"/>
              <a:t>Qualitative Analysis</a:t>
            </a:r>
            <a:endParaRPr/>
          </a:p>
          <a:p>
            <a:pPr indent="-325755" lvl="0" marL="457200" rtl="0" algn="l">
              <a:lnSpc>
                <a:spcPct val="115000"/>
              </a:lnSpc>
              <a:spcBef>
                <a:spcPts val="1200"/>
              </a:spcBef>
              <a:spcAft>
                <a:spcPts val="0"/>
              </a:spcAft>
              <a:buSzPct val="100000"/>
              <a:buChar char="●"/>
            </a:pPr>
            <a:r>
              <a:rPr lang="en-US"/>
              <a:t>– Case studies</a:t>
            </a:r>
            <a:endParaRPr/>
          </a:p>
          <a:p>
            <a:pPr indent="-325755" lvl="0" marL="457200" rtl="0" algn="l">
              <a:lnSpc>
                <a:spcPct val="115000"/>
              </a:lnSpc>
              <a:spcBef>
                <a:spcPts val="0"/>
              </a:spcBef>
              <a:spcAft>
                <a:spcPts val="0"/>
              </a:spcAft>
              <a:buSzPct val="100000"/>
              <a:buChar char="●"/>
            </a:pPr>
            <a:r>
              <a:rPr lang="en-US"/>
              <a:t>– User studies (if applicable) </a:t>
            </a:r>
            <a:endParaRPr/>
          </a:p>
          <a:p>
            <a:pPr indent="-325755" lvl="0" marL="457200" rtl="0" algn="l">
              <a:lnSpc>
                <a:spcPct val="115000"/>
              </a:lnSpc>
              <a:spcBef>
                <a:spcPts val="0"/>
              </a:spcBef>
              <a:spcAft>
                <a:spcPts val="0"/>
              </a:spcAft>
              <a:buSzPct val="100000"/>
              <a:buChar char="●"/>
            </a:pPr>
            <a:r>
              <a:rPr lang="en-US"/>
              <a:t>– Error analysis</a:t>
            </a:r>
            <a:endParaRPr/>
          </a:p>
          <a:p>
            <a:pPr indent="-325755" lvl="0" marL="457200" rtl="0" algn="l">
              <a:lnSpc>
                <a:spcPct val="115000"/>
              </a:lnSpc>
              <a:spcBef>
                <a:spcPts val="0"/>
              </a:spcBef>
              <a:spcAft>
                <a:spcPts val="0"/>
              </a:spcAft>
              <a:buSzPct val="100000"/>
              <a:buChar char="●"/>
            </a:pPr>
            <a:r>
              <a:rPr lang="en-US"/>
              <a:t>– Limitations and future work</a:t>
            </a:r>
            <a:endParaRPr/>
          </a:p>
          <a:p>
            <a:pPr indent="0" lvl="0" marL="0" rtl="0" algn="l">
              <a:lnSpc>
                <a:spcPct val="115000"/>
              </a:lnSpc>
              <a:spcBef>
                <a:spcPts val="1200"/>
              </a:spcBef>
              <a:spcAft>
                <a:spcPts val="1200"/>
              </a:spcAft>
              <a:buSzPct val="108107"/>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US"/>
              <a:t>Technical Innovations in KinetiQ</a:t>
            </a:r>
            <a:br>
              <a:rPr b="1" lang="en-US"/>
            </a:br>
            <a:endParaRPr/>
          </a:p>
        </p:txBody>
      </p:sp>
      <p:sp>
        <p:nvSpPr>
          <p:cNvPr id="180" name="Google Shape;180;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62500" lnSpcReduction="20000"/>
          </a:bodyPr>
          <a:lstStyle/>
          <a:p>
            <a:pPr indent="-342900" lvl="0" marL="457200" rtl="0" algn="l">
              <a:lnSpc>
                <a:spcPct val="115000"/>
              </a:lnSpc>
              <a:spcBef>
                <a:spcPts val="0"/>
              </a:spcBef>
              <a:spcAft>
                <a:spcPts val="0"/>
              </a:spcAft>
              <a:buSzPct val="159999"/>
              <a:buChar char="●"/>
            </a:pPr>
            <a:r>
              <a:rPr b="1" lang="en-US"/>
              <a:t>Enhanced Dataset Design</a:t>
            </a:r>
            <a:r>
              <a:rPr lang="en-US"/>
              <a:t>: Extended the NestFul dataset by incorporating prompts with optional parameters to reflect realistic, ambiguous API usage scenarios.</a:t>
            </a:r>
            <a:endParaRPr/>
          </a:p>
          <a:p>
            <a:pPr indent="-342900" lvl="0" marL="457200" rtl="0" algn="l">
              <a:lnSpc>
                <a:spcPct val="115000"/>
              </a:lnSpc>
              <a:spcBef>
                <a:spcPts val="0"/>
              </a:spcBef>
              <a:spcAft>
                <a:spcPts val="0"/>
              </a:spcAft>
              <a:buSzPct val="159999"/>
              <a:buChar char="●"/>
            </a:pPr>
            <a:r>
              <a:rPr b="1" lang="en-US"/>
              <a:t>Simulated Poorly Written APIs</a:t>
            </a:r>
            <a:r>
              <a:rPr lang="en-US"/>
              <a:t>: APIs hosted on IBM APIConnect were enhanced with optional redundant parameters (e.g., petType) to evaluate LLM handling of incomplete or unclear specifications.</a:t>
            </a:r>
            <a:endParaRPr/>
          </a:p>
          <a:p>
            <a:pPr indent="-342900" lvl="0" marL="457200" rtl="0" algn="l">
              <a:lnSpc>
                <a:spcPct val="115000"/>
              </a:lnSpc>
              <a:spcBef>
                <a:spcPts val="0"/>
              </a:spcBef>
              <a:spcAft>
                <a:spcPts val="0"/>
              </a:spcAft>
              <a:buSzPct val="159999"/>
              <a:buChar char="●"/>
            </a:pPr>
            <a:r>
              <a:rPr b="1" lang="en-US"/>
              <a:t>Dynamic API Invocation</a:t>
            </a:r>
            <a:r>
              <a:rPr lang="en-US"/>
              <a:t>: Introduced real-time API invocation, allowing LLMs to dynamically infer and populate optional parameters during execution.</a:t>
            </a:r>
            <a:endParaRPr/>
          </a:p>
          <a:p>
            <a:pPr indent="-342900" lvl="0" marL="457200" rtl="0" algn="l">
              <a:lnSpc>
                <a:spcPct val="115000"/>
              </a:lnSpc>
              <a:spcBef>
                <a:spcPts val="0"/>
              </a:spcBef>
              <a:spcAft>
                <a:spcPts val="0"/>
              </a:spcAft>
              <a:buSzPct val="159999"/>
              <a:buChar char="●"/>
            </a:pPr>
            <a:r>
              <a:rPr b="1" lang="en-US"/>
              <a:t>Ground Truth Validation</a:t>
            </a:r>
            <a:r>
              <a:rPr lang="en-US"/>
              <a:t>: Compared dynamic invocation results with predefined ground truth data to highlight gaps in handling optional parameters and improve evaluation reliability.</a:t>
            </a:r>
            <a:endParaRPr/>
          </a:p>
          <a:p>
            <a:pPr indent="-228600" lvl="0" marL="457200" rtl="0" algn="l">
              <a:lnSpc>
                <a:spcPct val="115000"/>
              </a:lnSpc>
              <a:spcBef>
                <a:spcPts val="0"/>
              </a:spcBef>
              <a:spcAft>
                <a:spcPts val="0"/>
              </a:spcAft>
              <a:buSzPct val="159999"/>
              <a:buFont typeface="Arial"/>
              <a:buNone/>
            </a:pPr>
            <a:r>
              <a:t/>
            </a:r>
            <a:endParaRPr b="1"/>
          </a:p>
          <a:p>
            <a:pPr indent="-228600" lvl="0" marL="457200" rtl="0" algn="l">
              <a:lnSpc>
                <a:spcPct val="115000"/>
              </a:lnSpc>
              <a:spcBef>
                <a:spcPts val="0"/>
              </a:spcBef>
              <a:spcAft>
                <a:spcPts val="0"/>
              </a:spcAft>
              <a:buSzPct val="159999"/>
              <a:buFont typeface="Arial"/>
              <a:buNone/>
            </a:pPr>
            <a:r>
              <a:t/>
            </a:r>
            <a:endParaRPr b="1"/>
          </a:p>
          <a:p>
            <a:pPr indent="-342900" lvl="0" marL="457200" rtl="0" algn="l">
              <a:lnSpc>
                <a:spcPct val="115000"/>
              </a:lnSpc>
              <a:spcBef>
                <a:spcPts val="0"/>
              </a:spcBef>
              <a:spcAft>
                <a:spcPts val="0"/>
              </a:spcAft>
              <a:buSzPct val="159999"/>
              <a:buFont typeface="Arial"/>
              <a:buChar char="•"/>
            </a:pPr>
            <a:r>
              <a:rPr b="1" lang="en-US"/>
              <a:t>Architectural Improvements</a:t>
            </a:r>
            <a:endParaRPr/>
          </a:p>
          <a:p>
            <a:pPr indent="-285750" lvl="1" marL="742950" rtl="0" algn="l">
              <a:lnSpc>
                <a:spcPct val="115000"/>
              </a:lnSpc>
              <a:spcBef>
                <a:spcPts val="0"/>
              </a:spcBef>
              <a:spcAft>
                <a:spcPts val="0"/>
              </a:spcAft>
              <a:buSzPct val="160000"/>
              <a:buFont typeface="Arial"/>
              <a:buChar char="•"/>
            </a:pPr>
            <a:r>
              <a:rPr lang="en-US"/>
              <a:t>Built a modular evaluation framework supporting diverse datasets like Nestful, APIPack, and Gorilla for LLM testing.</a:t>
            </a:r>
            <a:endParaRPr/>
          </a:p>
          <a:p>
            <a:pPr indent="-285750" lvl="1" marL="742950" rtl="0" algn="l">
              <a:lnSpc>
                <a:spcPct val="115000"/>
              </a:lnSpc>
              <a:spcBef>
                <a:spcPts val="0"/>
              </a:spcBef>
              <a:spcAft>
                <a:spcPts val="0"/>
              </a:spcAft>
              <a:buSzPct val="160000"/>
              <a:buFont typeface="Arial"/>
              <a:buChar char="•"/>
            </a:pPr>
            <a:r>
              <a:rPr lang="en-US"/>
              <a:t>Designed a scalable architecture to seamlessly integrate new API datasets and evaluation tasks.</a:t>
            </a:r>
            <a:endParaRPr/>
          </a:p>
          <a:p>
            <a:pPr indent="-342900" lvl="0" marL="457200" rtl="0" algn="l">
              <a:lnSpc>
                <a:spcPct val="115000"/>
              </a:lnSpc>
              <a:spcBef>
                <a:spcPts val="0"/>
              </a:spcBef>
              <a:spcAft>
                <a:spcPts val="0"/>
              </a:spcAft>
              <a:buSzPct val="159999"/>
              <a:buFont typeface="Arial"/>
              <a:buChar char="•"/>
            </a:pPr>
            <a:r>
              <a:rPr b="1" lang="en-US"/>
              <a:t>Performance Enhancements</a:t>
            </a:r>
            <a:endParaRPr/>
          </a:p>
          <a:p>
            <a:pPr indent="-285750" lvl="1" marL="742950" rtl="0" algn="l">
              <a:lnSpc>
                <a:spcPct val="115000"/>
              </a:lnSpc>
              <a:spcBef>
                <a:spcPts val="0"/>
              </a:spcBef>
              <a:spcAft>
                <a:spcPts val="0"/>
              </a:spcAft>
              <a:buSzPct val="160000"/>
              <a:buFont typeface="Arial"/>
              <a:buChar char="•"/>
            </a:pPr>
            <a:r>
              <a:rPr lang="en-US"/>
              <a:t>Optimized evaluation latency by caching intermediate results during API response verification.</a:t>
            </a:r>
            <a:endParaRPr/>
          </a:p>
          <a:p>
            <a:pPr indent="-285750" lvl="1" marL="742950" rtl="0" algn="l">
              <a:lnSpc>
                <a:spcPct val="115000"/>
              </a:lnSpc>
              <a:spcBef>
                <a:spcPts val="0"/>
              </a:spcBef>
              <a:spcAft>
                <a:spcPts val="0"/>
              </a:spcAft>
              <a:buSzPct val="160000"/>
              <a:buFont typeface="Arial"/>
              <a:buChar char="•"/>
            </a:pPr>
            <a:r>
              <a:rPr lang="en-US"/>
              <a:t>Reduced runtime overhead by parallelizing API invocation and result validation processes.</a:t>
            </a:r>
            <a:endParaRPr/>
          </a:p>
          <a:p>
            <a:pPr indent="-342900" lvl="0" marL="457200" rtl="0" algn="l">
              <a:lnSpc>
                <a:spcPct val="115000"/>
              </a:lnSpc>
              <a:spcBef>
                <a:spcPts val="0"/>
              </a:spcBef>
              <a:spcAft>
                <a:spcPts val="0"/>
              </a:spcAft>
              <a:buSzPct val="159999"/>
              <a:buFont typeface="Arial"/>
              <a:buChar char="•"/>
            </a:pPr>
            <a:r>
              <a:rPr b="1" lang="en-US"/>
              <a:t>Integration Strategies</a:t>
            </a:r>
            <a:endParaRPr/>
          </a:p>
          <a:p>
            <a:pPr indent="-285750" lvl="1" marL="742950" rtl="0" algn="l">
              <a:lnSpc>
                <a:spcPct val="115000"/>
              </a:lnSpc>
              <a:spcBef>
                <a:spcPts val="0"/>
              </a:spcBef>
              <a:spcAft>
                <a:spcPts val="0"/>
              </a:spcAft>
              <a:buSzPct val="160000"/>
              <a:buFont typeface="Arial"/>
              <a:buChar char="•"/>
            </a:pPr>
            <a:r>
              <a:rPr lang="en-US"/>
              <a:t>Ensured compatibility with existing LLM evaluation tools for benchmark comparisons.</a:t>
            </a:r>
            <a:endParaRPr/>
          </a:p>
          <a:p>
            <a:pPr indent="-285750" lvl="1" marL="742950" rtl="0" algn="l">
              <a:lnSpc>
                <a:spcPct val="115000"/>
              </a:lnSpc>
              <a:spcBef>
                <a:spcPts val="0"/>
              </a:spcBef>
              <a:spcAft>
                <a:spcPts val="0"/>
              </a:spcAft>
              <a:buSzPct val="160000"/>
              <a:buFont typeface="Arial"/>
              <a:buChar char="•"/>
            </a:pPr>
            <a:r>
              <a:rPr lang="en-US"/>
              <a:t>Integrated with SaaS-hosted environments for real-time API call testing and response monitoring.</a:t>
            </a:r>
            <a:endParaRPr/>
          </a:p>
          <a:p>
            <a:pPr indent="0" lvl="0" marL="114300" rtl="0" algn="l">
              <a:lnSpc>
                <a:spcPct val="115000"/>
              </a:lnSpc>
              <a:spcBef>
                <a:spcPts val="0"/>
              </a:spcBef>
              <a:spcAft>
                <a:spcPts val="0"/>
              </a:spcAft>
              <a:buSzPct val="159999"/>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Qualitative Analysis</a:t>
            </a:r>
            <a:endParaRPr/>
          </a:p>
        </p:txBody>
      </p:sp>
      <p:sp>
        <p:nvSpPr>
          <p:cNvPr id="186" name="Google Shape;186;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85000" lnSpcReduction="10000"/>
          </a:bodyPr>
          <a:lstStyle/>
          <a:p>
            <a:pPr indent="-342900" lvl="0" marL="457200" rtl="0" algn="l">
              <a:lnSpc>
                <a:spcPct val="115000"/>
              </a:lnSpc>
              <a:spcBef>
                <a:spcPts val="0"/>
              </a:spcBef>
              <a:spcAft>
                <a:spcPts val="0"/>
              </a:spcAft>
              <a:buSzPct val="117647"/>
              <a:buChar char="●"/>
            </a:pPr>
            <a:r>
              <a:rPr b="1" lang="en-US"/>
              <a:t>Case Studies</a:t>
            </a:r>
            <a:r>
              <a:rPr lang="en-US"/>
              <a:t>: We evaluated real-world APIs hosted on the RapidAPI marketplace, such as the Skyscraper API, which handles flight queries. We identified over 25 redundant real-world queries (e.g., "book a flight for me and my children") and observed that the APIs often failed to handle these properly.</a:t>
            </a:r>
            <a:endParaRPr/>
          </a:p>
          <a:p>
            <a:pPr indent="-317500" lvl="1" marL="914400" rtl="0" algn="l">
              <a:lnSpc>
                <a:spcPct val="115000"/>
              </a:lnSpc>
              <a:spcBef>
                <a:spcPts val="0"/>
              </a:spcBef>
              <a:spcAft>
                <a:spcPts val="0"/>
              </a:spcAft>
              <a:buSzPct val="117646"/>
              <a:buChar char="○"/>
            </a:pPr>
            <a:r>
              <a:rPr lang="en-US"/>
              <a:t>To simulate tools with incorrect or poorly defined specs, we manually hosted few poorly documented APIs on IBM APIConnect, allowing us to better understand the limitations of current API / Tool specifications.</a:t>
            </a:r>
            <a:endParaRPr/>
          </a:p>
          <a:p>
            <a:pPr indent="-342900" lvl="0" marL="457200" rtl="0" algn="l">
              <a:lnSpc>
                <a:spcPct val="115000"/>
              </a:lnSpc>
              <a:spcBef>
                <a:spcPts val="0"/>
              </a:spcBef>
              <a:spcAft>
                <a:spcPts val="0"/>
              </a:spcAft>
              <a:buSzPct val="117647"/>
              <a:buChar char="●"/>
            </a:pPr>
            <a:r>
              <a:rPr lang="en-US"/>
              <a:t>Error Analsyis: </a:t>
            </a:r>
            <a:endParaRPr/>
          </a:p>
          <a:p>
            <a:pPr indent="-285750" lvl="1" marL="742950" rtl="0" algn="l">
              <a:lnSpc>
                <a:spcPct val="115000"/>
              </a:lnSpc>
              <a:spcBef>
                <a:spcPts val="0"/>
              </a:spcBef>
              <a:spcAft>
                <a:spcPts val="0"/>
              </a:spcAft>
              <a:buSzPct val="117646"/>
              <a:buFont typeface="Arial"/>
              <a:buChar char="•"/>
            </a:pPr>
            <a:r>
              <a:rPr lang="en-US"/>
              <a:t>Categorized errors into parameter misalignment, incorrect API choice, and unexpected response formats.</a:t>
            </a:r>
            <a:endParaRPr/>
          </a:p>
          <a:p>
            <a:pPr indent="-285750" lvl="1" marL="742950" rtl="0" algn="l">
              <a:lnSpc>
                <a:spcPct val="115000"/>
              </a:lnSpc>
              <a:spcBef>
                <a:spcPts val="0"/>
              </a:spcBef>
              <a:spcAft>
                <a:spcPts val="0"/>
              </a:spcAft>
              <a:buSzPct val="117646"/>
              <a:buFont typeface="Arial"/>
              <a:buChar char="•"/>
            </a:pPr>
            <a:r>
              <a:rPr lang="en-US"/>
              <a:t>Proposed mitigation strategies for common issues, such as enhancing LLM prompting for parameter selection.</a:t>
            </a:r>
            <a:endParaRPr/>
          </a:p>
          <a:p>
            <a:pPr indent="0" lvl="0" marL="114300" rtl="0" algn="l">
              <a:lnSpc>
                <a:spcPct val="115000"/>
              </a:lnSpc>
              <a:spcBef>
                <a:spcPts val="0"/>
              </a:spcBef>
              <a:spcAft>
                <a:spcPts val="0"/>
              </a:spcAft>
              <a:buSzPct val="117647"/>
              <a:buNone/>
            </a:pPr>
            <a:r>
              <a:t/>
            </a:r>
            <a:endParaRPr/>
          </a:p>
          <a:p>
            <a:pPr indent="-342900" lvl="0" marL="457200" rtl="0" algn="l">
              <a:lnSpc>
                <a:spcPct val="115000"/>
              </a:lnSpc>
              <a:spcBef>
                <a:spcPts val="0"/>
              </a:spcBef>
              <a:spcAft>
                <a:spcPts val="0"/>
              </a:spcAft>
              <a:buSzPct val="117647"/>
              <a:buChar char="●"/>
            </a:pPr>
            <a:r>
              <a:rPr b="1" lang="en-US"/>
              <a:t>Limitations and Future Work</a:t>
            </a:r>
            <a:r>
              <a:rPr lang="en-US"/>
              <a:t>: While we successfully built a dataset by replacing prompts and API invocations from the Nestful dataset, we only gathered enough data to prove our hypothesis. Future work will involve expanding the dataset, improving the accuracy of the Judge LLM, and exploring deep</a:t>
            </a:r>
            <a:endParaRPr/>
          </a:p>
          <a:p>
            <a:pPr indent="-228600" lvl="0" marL="457200" rtl="0" algn="l">
              <a:lnSpc>
                <a:spcPct val="115000"/>
              </a:lnSpc>
              <a:spcBef>
                <a:spcPts val="0"/>
              </a:spcBef>
              <a:spcAft>
                <a:spcPts val="0"/>
              </a:spcAft>
              <a:buSzPct val="117647"/>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US"/>
              <a:t>Quantitative Metrics in KinetiQ</a:t>
            </a:r>
            <a:endParaRPr/>
          </a:p>
        </p:txBody>
      </p:sp>
      <p:sp>
        <p:nvSpPr>
          <p:cNvPr id="192" name="Google Shape;192;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85000" lnSpcReduction="10000"/>
          </a:bodyPr>
          <a:lstStyle/>
          <a:p>
            <a:pPr indent="-228600" lvl="0" marL="457200" rtl="0" algn="l">
              <a:lnSpc>
                <a:spcPct val="115000"/>
              </a:lnSpc>
              <a:spcBef>
                <a:spcPts val="0"/>
              </a:spcBef>
              <a:spcAft>
                <a:spcPts val="0"/>
              </a:spcAft>
              <a:buSzPct val="117647"/>
              <a:buNone/>
            </a:pPr>
            <a:r>
              <a:t/>
            </a:r>
            <a:endParaRPr b="1"/>
          </a:p>
          <a:p>
            <a:pPr indent="-342900" lvl="0" marL="457200" rtl="0" algn="l">
              <a:lnSpc>
                <a:spcPct val="115000"/>
              </a:lnSpc>
              <a:spcBef>
                <a:spcPts val="0"/>
              </a:spcBef>
              <a:spcAft>
                <a:spcPts val="0"/>
              </a:spcAft>
              <a:buSzPct val="117647"/>
              <a:buFont typeface="Arial"/>
              <a:buChar char="•"/>
            </a:pPr>
            <a:r>
              <a:rPr b="1" lang="en-US"/>
              <a:t>Performance Measurements</a:t>
            </a:r>
            <a:endParaRPr/>
          </a:p>
          <a:p>
            <a:pPr indent="-285750" lvl="1" marL="742950" rtl="0" algn="l">
              <a:lnSpc>
                <a:spcPct val="115000"/>
              </a:lnSpc>
              <a:spcBef>
                <a:spcPts val="0"/>
              </a:spcBef>
              <a:spcAft>
                <a:spcPts val="0"/>
              </a:spcAft>
              <a:buSzPct val="117646"/>
              <a:buFont typeface="Arial"/>
              <a:buChar char="•"/>
            </a:pPr>
            <a:r>
              <a:rPr lang="en-US"/>
              <a:t>Evaluated the precision, recall, and F1-score of LLM API invocations compared to ground truth data.</a:t>
            </a:r>
            <a:endParaRPr/>
          </a:p>
          <a:p>
            <a:pPr indent="-285750" lvl="1" marL="742950" rtl="0" algn="l">
              <a:lnSpc>
                <a:spcPct val="115000"/>
              </a:lnSpc>
              <a:spcBef>
                <a:spcPts val="0"/>
              </a:spcBef>
              <a:spcAft>
                <a:spcPts val="0"/>
              </a:spcAft>
              <a:buSzPct val="117646"/>
              <a:buFont typeface="Arial"/>
              <a:buChar char="•"/>
            </a:pPr>
            <a:r>
              <a:rPr lang="en-US"/>
              <a:t>Measured response latency and error rates across various APIs to assess real-time applicability.</a:t>
            </a:r>
            <a:endParaRPr/>
          </a:p>
          <a:p>
            <a:pPr indent="-342900" lvl="0" marL="457200" rtl="0" algn="l">
              <a:lnSpc>
                <a:spcPct val="115000"/>
              </a:lnSpc>
              <a:spcBef>
                <a:spcPts val="0"/>
              </a:spcBef>
              <a:spcAft>
                <a:spcPts val="0"/>
              </a:spcAft>
              <a:buSzPct val="117647"/>
              <a:buFont typeface="Arial"/>
              <a:buChar char="•"/>
            </a:pPr>
            <a:r>
              <a:rPr b="1" lang="en-US"/>
              <a:t>Comparative Analysis with Baselines</a:t>
            </a:r>
            <a:endParaRPr/>
          </a:p>
          <a:p>
            <a:pPr indent="-285750" lvl="1" marL="742950" rtl="0" algn="l">
              <a:lnSpc>
                <a:spcPct val="115000"/>
              </a:lnSpc>
              <a:spcBef>
                <a:spcPts val="0"/>
              </a:spcBef>
              <a:spcAft>
                <a:spcPts val="0"/>
              </a:spcAft>
              <a:buSzPct val="117646"/>
              <a:buFont typeface="Arial"/>
              <a:buChar char="•"/>
            </a:pPr>
            <a:r>
              <a:rPr lang="en-US"/>
              <a:t>Benchmarked KinetiQ against existing frameworks like APIBlend to highlight improvements in accuracy and robustness.</a:t>
            </a:r>
            <a:endParaRPr/>
          </a:p>
          <a:p>
            <a:pPr indent="-285750" lvl="1" marL="742950" rtl="0" algn="l">
              <a:lnSpc>
                <a:spcPct val="115000"/>
              </a:lnSpc>
              <a:spcBef>
                <a:spcPts val="0"/>
              </a:spcBef>
              <a:spcAft>
                <a:spcPts val="0"/>
              </a:spcAft>
              <a:buSzPct val="117646"/>
              <a:buFont typeface="Arial"/>
              <a:buChar char="•"/>
            </a:pPr>
            <a:r>
              <a:rPr lang="en-US"/>
              <a:t>Demonstrated superior performance in optional parameter handling and result consistency.</a:t>
            </a:r>
            <a:endParaRPr/>
          </a:p>
          <a:p>
            <a:pPr indent="-342900" lvl="0" marL="457200" rtl="0" algn="l">
              <a:lnSpc>
                <a:spcPct val="115000"/>
              </a:lnSpc>
              <a:spcBef>
                <a:spcPts val="0"/>
              </a:spcBef>
              <a:spcAft>
                <a:spcPts val="0"/>
              </a:spcAft>
              <a:buSzPct val="117647"/>
              <a:buFont typeface="Arial"/>
              <a:buChar char="•"/>
            </a:pPr>
            <a:r>
              <a:rPr b="1" lang="en-US"/>
              <a:t>Statistical Significance of Results</a:t>
            </a:r>
            <a:endParaRPr/>
          </a:p>
          <a:p>
            <a:pPr indent="-285750" lvl="1" marL="742950" rtl="0" algn="l">
              <a:lnSpc>
                <a:spcPct val="115000"/>
              </a:lnSpc>
              <a:spcBef>
                <a:spcPts val="0"/>
              </a:spcBef>
              <a:spcAft>
                <a:spcPts val="0"/>
              </a:spcAft>
              <a:buSzPct val="117646"/>
              <a:buFont typeface="Arial"/>
              <a:buChar char="•"/>
            </a:pPr>
            <a:r>
              <a:rPr lang="en-US"/>
              <a:t>Applied statistical tests (e.g., t-tests, ANOVA) to validate the significance of improvements over baseline models.</a:t>
            </a:r>
            <a:endParaRPr/>
          </a:p>
          <a:p>
            <a:pPr indent="-285750" lvl="1" marL="742950" rtl="0" algn="l">
              <a:lnSpc>
                <a:spcPct val="115000"/>
              </a:lnSpc>
              <a:spcBef>
                <a:spcPts val="0"/>
              </a:spcBef>
              <a:spcAft>
                <a:spcPts val="0"/>
              </a:spcAft>
              <a:buSzPct val="117646"/>
              <a:buFont typeface="Arial"/>
              <a:buChar char="•"/>
            </a:pPr>
            <a:r>
              <a:rPr lang="en-US"/>
              <a:t>Highlighted consistent performance gains across diverse datasets (Nestful, APIPack, Gorilla).</a:t>
            </a:r>
            <a:endParaRPr/>
          </a:p>
          <a:p>
            <a:pPr indent="-342900" lvl="0" marL="457200" rtl="0" algn="l">
              <a:lnSpc>
                <a:spcPct val="115000"/>
              </a:lnSpc>
              <a:spcBef>
                <a:spcPts val="0"/>
              </a:spcBef>
              <a:spcAft>
                <a:spcPts val="0"/>
              </a:spcAft>
              <a:buSzPct val="117647"/>
              <a:buFont typeface="Arial"/>
              <a:buChar char="•"/>
            </a:pPr>
            <a:r>
              <a:rPr b="1" lang="en-US"/>
              <a:t>Ablation Studies</a:t>
            </a:r>
            <a:endParaRPr/>
          </a:p>
          <a:p>
            <a:pPr indent="-285750" lvl="1" marL="742950" rtl="0" algn="l">
              <a:lnSpc>
                <a:spcPct val="115000"/>
              </a:lnSpc>
              <a:spcBef>
                <a:spcPts val="0"/>
              </a:spcBef>
              <a:spcAft>
                <a:spcPts val="0"/>
              </a:spcAft>
              <a:buSzPct val="117646"/>
              <a:buFont typeface="Arial"/>
              <a:buChar char="•"/>
            </a:pPr>
            <a:r>
              <a:rPr lang="en-US"/>
              <a:t>Evaluated the impact of removing key components, such as parameter validation or dynamic invocation, on overall accuracy.</a:t>
            </a:r>
            <a:endParaRPr/>
          </a:p>
          <a:p>
            <a:pPr indent="-285750" lvl="1" marL="742950" rtl="0" algn="l">
              <a:lnSpc>
                <a:spcPct val="115000"/>
              </a:lnSpc>
              <a:spcBef>
                <a:spcPts val="0"/>
              </a:spcBef>
              <a:spcAft>
                <a:spcPts val="0"/>
              </a:spcAft>
              <a:buSzPct val="117646"/>
              <a:buFont typeface="Arial"/>
              <a:buChar char="•"/>
            </a:pPr>
            <a:r>
              <a:rPr lang="en-US"/>
              <a:t>Identified the critical elements driving KinetiQ's performance improvements.</a:t>
            </a:r>
            <a:endParaRPr/>
          </a:p>
          <a:p>
            <a:pPr indent="-228600" lvl="0" marL="457200" rtl="0" algn="l">
              <a:lnSpc>
                <a:spcPct val="115000"/>
              </a:lnSpc>
              <a:spcBef>
                <a:spcPts val="0"/>
              </a:spcBef>
              <a:spcAft>
                <a:spcPts val="0"/>
              </a:spcAft>
              <a:buSzPct val="117647"/>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US"/>
              <a:t>Quantitative Evaluation Summary</a:t>
            </a:r>
            <a:br>
              <a:rPr b="1" lang="en-US"/>
            </a:br>
            <a:endParaRPr/>
          </a:p>
        </p:txBody>
      </p:sp>
      <p:sp>
        <p:nvSpPr>
          <p:cNvPr id="198" name="Google Shape;198;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Arial"/>
              <a:buChar char="•"/>
            </a:pPr>
            <a:r>
              <a:rPr b="1" lang="en-US"/>
              <a:t>Evaluation Process</a:t>
            </a:r>
            <a:endParaRPr/>
          </a:p>
          <a:p>
            <a:pPr indent="-285750" lvl="1" marL="742950" rtl="0" algn="l">
              <a:lnSpc>
                <a:spcPct val="115000"/>
              </a:lnSpc>
              <a:spcBef>
                <a:spcPts val="0"/>
              </a:spcBef>
              <a:spcAft>
                <a:spcPts val="0"/>
              </a:spcAft>
              <a:buSzPts val="1400"/>
              <a:buFont typeface="Arial"/>
              <a:buChar char="•"/>
            </a:pPr>
            <a:r>
              <a:rPr b="1" lang="en-US"/>
              <a:t>API Invocation</a:t>
            </a:r>
            <a:r>
              <a:rPr lang="en-US"/>
              <a:t>: Invoke APIs and compare results with ground truth.</a:t>
            </a:r>
            <a:br>
              <a:rPr lang="en-US"/>
            </a:br>
            <a:r>
              <a:rPr i="1" lang="en-US"/>
              <a:t>Limitations</a:t>
            </a:r>
            <a:r>
              <a:rPr lang="en-US"/>
              <a:t>: Sandbox issues; used a simulator to randomly mock API responses.</a:t>
            </a:r>
            <a:endParaRPr/>
          </a:p>
          <a:p>
            <a:pPr indent="-285750" lvl="1" marL="742950" rtl="0" algn="l">
              <a:lnSpc>
                <a:spcPct val="115000"/>
              </a:lnSpc>
              <a:spcBef>
                <a:spcPts val="0"/>
              </a:spcBef>
              <a:spcAft>
                <a:spcPts val="0"/>
              </a:spcAft>
              <a:buSzPts val="1400"/>
              <a:buFont typeface="Arial"/>
              <a:buChar char="•"/>
            </a:pPr>
            <a:r>
              <a:rPr b="1" lang="en-US"/>
              <a:t>LLM as a Judge</a:t>
            </a:r>
            <a:r>
              <a:rPr lang="en-US"/>
              <a:t>: Feed ground truth and LLM-generated responses to the Judge LLM, ensuring optional parameters are included in the output.</a:t>
            </a:r>
            <a:endParaRPr/>
          </a:p>
          <a:p>
            <a:pPr indent="-342900" lvl="0" marL="457200" rtl="0" algn="l">
              <a:lnSpc>
                <a:spcPct val="115000"/>
              </a:lnSpc>
              <a:spcBef>
                <a:spcPts val="0"/>
              </a:spcBef>
              <a:spcAft>
                <a:spcPts val="0"/>
              </a:spcAft>
              <a:buSzPts val="1800"/>
              <a:buFont typeface="Arial"/>
              <a:buChar char="•"/>
            </a:pPr>
            <a:r>
              <a:rPr b="1" lang="en-US"/>
              <a:t>Results</a:t>
            </a:r>
            <a:endParaRPr/>
          </a:p>
          <a:p>
            <a:pPr indent="-285750" lvl="1" marL="742950" rtl="0" algn="l">
              <a:lnSpc>
                <a:spcPct val="115000"/>
              </a:lnSpc>
              <a:spcBef>
                <a:spcPts val="0"/>
              </a:spcBef>
              <a:spcAft>
                <a:spcPts val="0"/>
              </a:spcAft>
              <a:buSzPts val="1400"/>
              <a:buFont typeface="Arial"/>
              <a:buChar char="•"/>
            </a:pPr>
            <a:r>
              <a:rPr b="1" lang="en-US"/>
              <a:t>Comparison with Baselines</a:t>
            </a:r>
            <a:r>
              <a:rPr lang="en-US"/>
              <a:t>: </a:t>
            </a:r>
            <a:endParaRPr/>
          </a:p>
          <a:p>
            <a:pPr indent="-228600" lvl="2" marL="1143000" rtl="0" algn="l">
              <a:lnSpc>
                <a:spcPct val="115000"/>
              </a:lnSpc>
              <a:spcBef>
                <a:spcPts val="0"/>
              </a:spcBef>
              <a:spcAft>
                <a:spcPts val="0"/>
              </a:spcAft>
              <a:buSzPts val="1400"/>
              <a:buFont typeface="Arial"/>
              <a:buChar char="•"/>
            </a:pPr>
            <a:r>
              <a:rPr lang="en-US"/>
              <a:t>8 out of 10 APIs from modified NestFul dataset failed on </a:t>
            </a:r>
            <a:r>
              <a:rPr b="1" lang="en-US"/>
              <a:t>&lt;&gt;</a:t>
            </a:r>
            <a:r>
              <a:rPr lang="en-US"/>
              <a:t>, but executed successfully on the latest GPT model.</a:t>
            </a:r>
            <a:endParaRPr/>
          </a:p>
          <a:p>
            <a:pPr indent="-228600" lvl="2" marL="1143000" rtl="0" algn="l">
              <a:lnSpc>
                <a:spcPct val="115000"/>
              </a:lnSpc>
              <a:spcBef>
                <a:spcPts val="0"/>
              </a:spcBef>
              <a:spcAft>
                <a:spcPts val="0"/>
              </a:spcAft>
              <a:buSzPts val="1400"/>
              <a:buFont typeface="Arial"/>
              <a:buChar char="•"/>
            </a:pPr>
            <a:r>
              <a:rPr lang="en-US"/>
              <a:t>Judge LLM produced similar results.</a:t>
            </a:r>
            <a:endParaRPr/>
          </a:p>
          <a:p>
            <a:pPr indent="-342900" lvl="0" marL="457200" rtl="0" algn="l">
              <a:lnSpc>
                <a:spcPct val="115000"/>
              </a:lnSpc>
              <a:spcBef>
                <a:spcPts val="0"/>
              </a:spcBef>
              <a:spcAft>
                <a:spcPts val="0"/>
              </a:spcAft>
              <a:buSzPts val="1800"/>
              <a:buFont typeface="Arial"/>
              <a:buChar char="•"/>
            </a:pPr>
            <a:r>
              <a:rPr b="1" lang="en-US"/>
              <a:t>Ablation Studies</a:t>
            </a:r>
            <a:r>
              <a:rPr lang="en-US"/>
              <a:t> (Planned):</a:t>
            </a:r>
            <a:endParaRPr/>
          </a:p>
          <a:p>
            <a:pPr indent="-285750" lvl="1" marL="742950" rtl="0" algn="l">
              <a:lnSpc>
                <a:spcPct val="115000"/>
              </a:lnSpc>
              <a:spcBef>
                <a:spcPts val="0"/>
              </a:spcBef>
              <a:spcAft>
                <a:spcPts val="0"/>
              </a:spcAft>
              <a:buSzPts val="1400"/>
              <a:buFont typeface="Arial"/>
              <a:buChar char="•"/>
            </a:pPr>
            <a:r>
              <a:rPr lang="en-US"/>
              <a:t>Introduce optional parameters in APIs without including them in the prompt.</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US"/>
              <a:t>Qualitative Analysis in KinetiQ</a:t>
            </a:r>
            <a:br>
              <a:rPr b="1" lang="en-US"/>
            </a:br>
            <a:endParaRPr/>
          </a:p>
        </p:txBody>
      </p:sp>
      <p:sp>
        <p:nvSpPr>
          <p:cNvPr id="204" name="Google Shape;204;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Font typeface="Arial"/>
              <a:buChar char="•"/>
            </a:pPr>
            <a:r>
              <a:rPr b="1" lang="en-US"/>
              <a:t>Case Studies</a:t>
            </a:r>
            <a:endParaRPr/>
          </a:p>
          <a:p>
            <a:pPr indent="-285750" lvl="1" marL="742950" rtl="0" algn="l">
              <a:lnSpc>
                <a:spcPct val="115000"/>
              </a:lnSpc>
              <a:spcBef>
                <a:spcPts val="0"/>
              </a:spcBef>
              <a:spcAft>
                <a:spcPts val="0"/>
              </a:spcAft>
              <a:buSzPts val="1400"/>
              <a:buFont typeface="Arial"/>
              <a:buChar char="•"/>
            </a:pPr>
            <a:r>
              <a:rPr lang="en-US"/>
              <a:t>Real-world use cases -  in retail and customer service domains where KinetiQ identified API call failures or inefficiencies</a:t>
            </a:r>
            <a:endParaRPr/>
          </a:p>
          <a:p>
            <a:pPr indent="-285750" lvl="1" marL="742950" rtl="0" algn="l">
              <a:lnSpc>
                <a:spcPct val="115000"/>
              </a:lnSpc>
              <a:spcBef>
                <a:spcPts val="0"/>
              </a:spcBef>
              <a:spcAft>
                <a:spcPts val="0"/>
              </a:spcAft>
              <a:buSzPts val="1400"/>
              <a:buFont typeface="Arial"/>
              <a:buChar char="•"/>
            </a:pPr>
            <a:r>
              <a:rPr lang="en-US"/>
              <a:t>We demonstrate how improved evaluation metrics led to actionable recommendations for LLM API workflows.</a:t>
            </a:r>
            <a:endParaRPr/>
          </a:p>
          <a:p>
            <a:pPr indent="-342900" lvl="0" marL="457200" rtl="0" algn="l">
              <a:lnSpc>
                <a:spcPct val="115000"/>
              </a:lnSpc>
              <a:spcBef>
                <a:spcPts val="0"/>
              </a:spcBef>
              <a:spcAft>
                <a:spcPts val="0"/>
              </a:spcAft>
              <a:buSzPts val="1800"/>
              <a:buFont typeface="Arial"/>
              <a:buChar char="•"/>
            </a:pPr>
            <a:r>
              <a:rPr b="1" lang="en-US"/>
              <a:t>Error Analysis</a:t>
            </a:r>
            <a:endParaRPr/>
          </a:p>
          <a:p>
            <a:pPr indent="-285750" lvl="1" marL="742950" rtl="0" algn="l">
              <a:lnSpc>
                <a:spcPct val="115000"/>
              </a:lnSpc>
              <a:spcBef>
                <a:spcPts val="0"/>
              </a:spcBef>
              <a:spcAft>
                <a:spcPts val="0"/>
              </a:spcAft>
              <a:buSzPts val="1400"/>
              <a:buFont typeface="Arial"/>
              <a:buChar char="•"/>
            </a:pPr>
            <a:r>
              <a:rPr lang="en-US"/>
              <a:t>Errors categorized into parameter misalignment, incorrect API choice, and unexpected response formats.</a:t>
            </a:r>
            <a:endParaRPr/>
          </a:p>
          <a:p>
            <a:pPr indent="-342900" lvl="0" marL="457200" rtl="0" algn="l">
              <a:lnSpc>
                <a:spcPct val="115000"/>
              </a:lnSpc>
              <a:spcBef>
                <a:spcPts val="0"/>
              </a:spcBef>
              <a:spcAft>
                <a:spcPts val="0"/>
              </a:spcAft>
              <a:buSzPts val="1800"/>
              <a:buFont typeface="Arial"/>
              <a:buChar char="•"/>
            </a:pPr>
            <a:r>
              <a:rPr b="1" lang="en-US"/>
              <a:t>Limitations and Future Work</a:t>
            </a:r>
            <a:endParaRPr/>
          </a:p>
          <a:p>
            <a:pPr indent="-317500" lvl="1" marL="914400" rtl="0" algn="l">
              <a:lnSpc>
                <a:spcPct val="115000"/>
              </a:lnSpc>
              <a:spcBef>
                <a:spcPts val="0"/>
              </a:spcBef>
              <a:spcAft>
                <a:spcPts val="0"/>
              </a:spcAft>
              <a:buSzPts val="1400"/>
              <a:buFont typeface="Arial"/>
              <a:buChar char="•"/>
            </a:pPr>
            <a:r>
              <a:rPr lang="en-US"/>
              <a:t>Built a dataset by replacing prompts and API invocations from the Nestful dataset, proving our hypothesis.</a:t>
            </a:r>
            <a:endParaRPr/>
          </a:p>
          <a:p>
            <a:pPr indent="-317500" lvl="1" marL="914400" rtl="0" algn="l">
              <a:lnSpc>
                <a:spcPct val="115000"/>
              </a:lnSpc>
              <a:spcBef>
                <a:spcPts val="0"/>
              </a:spcBef>
              <a:spcAft>
                <a:spcPts val="0"/>
              </a:spcAft>
              <a:buSzPts val="1400"/>
              <a:buFont typeface="Arial"/>
              <a:buChar char="•"/>
            </a:pPr>
            <a:r>
              <a:rPr lang="en-US"/>
              <a:t>Future work will focus on expanding the dataset, improving Judge LLM accuracy, and exploring deeper integration with real-world API systems.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43808"/>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Problem Statement</a:t>
            </a:r>
            <a:endParaRPr/>
          </a:p>
        </p:txBody>
      </p:sp>
      <p:grpSp>
        <p:nvGrpSpPr>
          <p:cNvPr id="61" name="Google Shape;61;p2"/>
          <p:cNvGrpSpPr/>
          <p:nvPr/>
        </p:nvGrpSpPr>
        <p:grpSpPr>
          <a:xfrm>
            <a:off x="311699" y="616974"/>
            <a:ext cx="8729663" cy="4482248"/>
            <a:chOff x="0" y="468"/>
            <a:chExt cx="8729663" cy="4482248"/>
          </a:xfrm>
        </p:grpSpPr>
        <p:sp>
          <p:nvSpPr>
            <p:cNvPr id="62" name="Google Shape;62;p2"/>
            <p:cNvSpPr/>
            <p:nvPr/>
          </p:nvSpPr>
          <p:spPr>
            <a:xfrm rot="5400000">
              <a:off x="-124447" y="124915"/>
              <a:ext cx="829651" cy="580756"/>
            </a:xfrm>
            <a:prstGeom prst="chevron">
              <a:avLst>
                <a:gd fmla="val 50000" name="adj"/>
              </a:avLst>
            </a:prstGeom>
            <a:solidFill>
              <a:srgbClr val="B1CDF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
            <p:cNvSpPr txBox="1"/>
            <p:nvPr/>
          </p:nvSpPr>
          <p:spPr>
            <a:xfrm>
              <a:off x="1" y="290845"/>
              <a:ext cx="580756" cy="248895"/>
            </a:xfrm>
            <a:prstGeom prst="rect">
              <a:avLst/>
            </a:prstGeom>
            <a:noFill/>
            <a:ln>
              <a:noFill/>
            </a:ln>
          </p:spPr>
          <p:txBody>
            <a:bodyPr anchorCtr="0" anchor="ctr" bIns="4425" lIns="4425" spcFirstLastPara="1" rIns="4425" wrap="square" tIns="4425">
              <a:noAutofit/>
            </a:bodyPr>
            <a:lstStyle/>
            <a:p>
              <a:pPr indent="0" lvl="0" marL="0" marR="0" rtl="0" algn="ctr">
                <a:lnSpc>
                  <a:spcPct val="90000"/>
                </a:lnSpc>
                <a:spcBef>
                  <a:spcPts val="0"/>
                </a:spcBef>
                <a:spcAft>
                  <a:spcPts val="0"/>
                </a:spcAft>
                <a:buClr>
                  <a:srgbClr val="000000"/>
                </a:buClr>
                <a:buSzPts val="700"/>
                <a:buFont typeface="Arial"/>
                <a:buNone/>
              </a:pPr>
              <a:r>
                <a:rPr b="1" i="0" lang="en-US" sz="700" u="none" cap="none" strike="noStrike">
                  <a:solidFill>
                    <a:schemeClr val="dk1"/>
                  </a:solidFill>
                  <a:latin typeface="Arial"/>
                  <a:ea typeface="Arial"/>
                  <a:cs typeface="Arial"/>
                  <a:sym typeface="Arial"/>
                </a:rPr>
                <a:t>Domain</a:t>
              </a:r>
              <a:r>
                <a:rPr b="0" i="0" lang="en-US" sz="700" u="none" cap="none" strike="noStrike">
                  <a:solidFill>
                    <a:schemeClr val="lt1"/>
                  </a:solidFill>
                  <a:latin typeface="Arial"/>
                  <a:ea typeface="Arial"/>
                  <a:cs typeface="Arial"/>
                  <a:sym typeface="Arial"/>
                </a:rPr>
                <a:t> </a:t>
              </a:r>
              <a:endParaRPr b="0" i="0" sz="700" u="none" cap="none" strike="noStrike">
                <a:solidFill>
                  <a:schemeClr val="lt1"/>
                </a:solidFill>
                <a:latin typeface="Arial"/>
                <a:ea typeface="Arial"/>
                <a:cs typeface="Arial"/>
                <a:sym typeface="Arial"/>
              </a:endParaRPr>
            </a:p>
          </p:txBody>
        </p:sp>
        <p:sp>
          <p:nvSpPr>
            <p:cNvPr id="64" name="Google Shape;64;p2"/>
            <p:cNvSpPr/>
            <p:nvPr/>
          </p:nvSpPr>
          <p:spPr>
            <a:xfrm rot="5400000">
              <a:off x="4385573" y="-3804349"/>
              <a:ext cx="539273" cy="8148907"/>
            </a:xfrm>
            <a:prstGeom prst="round2SameRect">
              <a:avLst>
                <a:gd fmla="val 16667" name="adj1"/>
                <a:gd fmla="val 0" name="adj2"/>
              </a:avLst>
            </a:prstGeom>
            <a:solidFill>
              <a:schemeClr val="lt1">
                <a:alpha val="89411"/>
              </a:scheme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
            <p:cNvSpPr txBox="1"/>
            <p:nvPr/>
          </p:nvSpPr>
          <p:spPr>
            <a:xfrm>
              <a:off x="580757" y="26792"/>
              <a:ext cx="8122582" cy="486623"/>
            </a:xfrm>
            <a:prstGeom prst="rect">
              <a:avLst/>
            </a:prstGeom>
            <a:noFill/>
            <a:ln>
              <a:noFill/>
            </a:ln>
          </p:spPr>
          <p:txBody>
            <a:bodyPr anchorCtr="0" anchor="ctr" bIns="6350" lIns="71100" spcFirstLastPara="1" rIns="6350" wrap="square" tIns="6350">
              <a:noAutofit/>
            </a:bodyPr>
            <a:lstStyle/>
            <a:p>
              <a:pPr indent="-57150" lvl="1" marL="57150" marR="0" rtl="0" algn="l">
                <a:lnSpc>
                  <a:spcPct val="90000"/>
                </a:lnSpc>
                <a:spcBef>
                  <a:spcPts val="0"/>
                </a:spcBef>
                <a:spcAft>
                  <a:spcPts val="0"/>
                </a:spcAft>
                <a:buClr>
                  <a:srgbClr val="000000"/>
                </a:buClr>
                <a:buSzPts val="1000"/>
                <a:buFont typeface="Arial"/>
                <a:buChar char="•"/>
              </a:pPr>
              <a:r>
                <a:rPr b="0" i="0" lang="en-US" sz="1000" u="none" cap="none" strike="noStrike">
                  <a:solidFill>
                    <a:srgbClr val="000000"/>
                  </a:solidFill>
                  <a:latin typeface="Arial"/>
                  <a:ea typeface="Arial"/>
                  <a:cs typeface="Arial"/>
                  <a:sym typeface="Arial"/>
                </a:rPr>
                <a:t> LLMs increasingly rely on APIs for real-world applications but </a:t>
              </a:r>
              <a:r>
                <a:rPr b="1" i="0" lang="en-US" sz="1000" u="none" cap="none" strike="noStrike">
                  <a:solidFill>
                    <a:srgbClr val="000000"/>
                  </a:solidFill>
                  <a:latin typeface="Arial"/>
                  <a:ea typeface="Arial"/>
                  <a:cs typeface="Arial"/>
                  <a:sym typeface="Arial"/>
                </a:rPr>
                <a:t>struggle with accurate tool use</a:t>
              </a:r>
              <a:r>
                <a:rPr b="0" i="0" lang="en-US"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a:p>
              <a:pPr indent="-57150" lvl="1" marL="57150" marR="0" rtl="0" algn="l">
                <a:lnSpc>
                  <a:spcPct val="90000"/>
                </a:lnSpc>
                <a:spcBef>
                  <a:spcPts val="150"/>
                </a:spcBef>
                <a:spcAft>
                  <a:spcPts val="0"/>
                </a:spcAft>
                <a:buClr>
                  <a:srgbClr val="000000"/>
                </a:buClr>
                <a:buSzPts val="1000"/>
                <a:buFont typeface="Arial"/>
                <a:buChar char="•"/>
              </a:pPr>
              <a:r>
                <a:rPr b="0" i="0" lang="en-US" sz="1000" u="none" cap="none" strike="noStrike">
                  <a:solidFill>
                    <a:srgbClr val="000000"/>
                  </a:solidFill>
                  <a:latin typeface="Arial"/>
                  <a:ea typeface="Arial"/>
                  <a:cs typeface="Arial"/>
                  <a:sym typeface="Arial"/>
                </a:rPr>
                <a:t> Closed-source models like </a:t>
              </a:r>
              <a:r>
                <a:rPr b="1" i="0" lang="en-US" sz="1000" u="none" cap="none" strike="noStrike">
                  <a:solidFill>
                    <a:srgbClr val="000000"/>
                  </a:solidFill>
                  <a:latin typeface="Arial"/>
                  <a:ea typeface="Arial"/>
                  <a:cs typeface="Arial"/>
                  <a:sym typeface="Arial"/>
                </a:rPr>
                <a:t>ChatGPT </a:t>
              </a:r>
              <a:r>
                <a:rPr b="0" i="0" lang="en-US" sz="1000" u="none" cap="none" strike="noStrike">
                  <a:solidFill>
                    <a:srgbClr val="000000"/>
                  </a:solidFill>
                  <a:latin typeface="Arial"/>
                  <a:ea typeface="Arial"/>
                  <a:cs typeface="Arial"/>
                  <a:sym typeface="Arial"/>
                </a:rPr>
                <a:t>typically </a:t>
              </a:r>
              <a:r>
                <a:rPr b="1" i="0" lang="en-US" sz="1000" u="none" cap="none" strike="noStrike">
                  <a:solidFill>
                    <a:srgbClr val="000000"/>
                  </a:solidFill>
                  <a:latin typeface="Arial"/>
                  <a:ea typeface="Arial"/>
                  <a:cs typeface="Arial"/>
                  <a:sym typeface="Arial"/>
                </a:rPr>
                <a:t>outperform open-source </a:t>
              </a:r>
              <a:r>
                <a:rPr b="0" i="0" lang="en-US" sz="1000" u="none" cap="none" strike="noStrike">
                  <a:solidFill>
                    <a:srgbClr val="000000"/>
                  </a:solidFill>
                  <a:latin typeface="Arial"/>
                  <a:ea typeface="Arial"/>
                  <a:cs typeface="Arial"/>
                  <a:sym typeface="Arial"/>
                </a:rPr>
                <a:t>models in API interactions.</a:t>
              </a:r>
              <a:endParaRPr b="0" i="0" sz="1000" u="none" cap="none" strike="noStrike">
                <a:solidFill>
                  <a:srgbClr val="000000"/>
                </a:solidFill>
                <a:latin typeface="Arial"/>
                <a:ea typeface="Arial"/>
                <a:cs typeface="Arial"/>
                <a:sym typeface="Arial"/>
              </a:endParaRPr>
            </a:p>
          </p:txBody>
        </p:sp>
        <p:sp>
          <p:nvSpPr>
            <p:cNvPr id="66" name="Google Shape;66;p2"/>
            <p:cNvSpPr/>
            <p:nvPr/>
          </p:nvSpPr>
          <p:spPr>
            <a:xfrm rot="5400000">
              <a:off x="-124447" y="855434"/>
              <a:ext cx="829651" cy="580756"/>
            </a:xfrm>
            <a:prstGeom prst="chevron">
              <a:avLst>
                <a:gd fmla="val 50000" name="adj"/>
              </a:avLst>
            </a:prstGeom>
            <a:solidFill>
              <a:srgbClr val="B1CDF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
            <p:cNvSpPr txBox="1"/>
            <p:nvPr/>
          </p:nvSpPr>
          <p:spPr>
            <a:xfrm>
              <a:off x="1" y="1021364"/>
              <a:ext cx="580756" cy="248895"/>
            </a:xfrm>
            <a:prstGeom prst="rect">
              <a:avLst/>
            </a:prstGeom>
            <a:noFill/>
            <a:ln>
              <a:noFill/>
            </a:ln>
          </p:spPr>
          <p:txBody>
            <a:bodyPr anchorCtr="0" anchor="ctr" bIns="4425" lIns="4425" spcFirstLastPara="1" rIns="4425" wrap="square" tIns="4425">
              <a:noAutofit/>
            </a:bodyPr>
            <a:lstStyle/>
            <a:p>
              <a:pPr indent="0" lvl="0" marL="0" marR="0" rtl="0" algn="ctr">
                <a:lnSpc>
                  <a:spcPct val="90000"/>
                </a:lnSpc>
                <a:spcBef>
                  <a:spcPts val="0"/>
                </a:spcBef>
                <a:spcAft>
                  <a:spcPts val="0"/>
                </a:spcAft>
                <a:buClr>
                  <a:srgbClr val="000000"/>
                </a:buClr>
                <a:buSzPts val="700"/>
                <a:buFont typeface="Arial"/>
                <a:buNone/>
              </a:pPr>
              <a:r>
                <a:rPr b="1" i="0" lang="en-US" sz="700" u="none" cap="none" strike="noStrike">
                  <a:solidFill>
                    <a:schemeClr val="dk1"/>
                  </a:solidFill>
                  <a:latin typeface="Arial"/>
                  <a:ea typeface="Arial"/>
                  <a:cs typeface="Arial"/>
                  <a:sym typeface="Arial"/>
                </a:rPr>
                <a:t>State of the art</a:t>
              </a:r>
              <a:endParaRPr b="1" i="0" sz="700" u="none" cap="none" strike="noStrike">
                <a:solidFill>
                  <a:schemeClr val="dk1"/>
                </a:solidFill>
                <a:latin typeface="Arial"/>
                <a:ea typeface="Arial"/>
                <a:cs typeface="Arial"/>
                <a:sym typeface="Arial"/>
              </a:endParaRPr>
            </a:p>
          </p:txBody>
        </p:sp>
        <p:sp>
          <p:nvSpPr>
            <p:cNvPr id="68" name="Google Shape;68;p2"/>
            <p:cNvSpPr/>
            <p:nvPr/>
          </p:nvSpPr>
          <p:spPr>
            <a:xfrm rot="5400000">
              <a:off x="4385573" y="-3073830"/>
              <a:ext cx="539273" cy="8148907"/>
            </a:xfrm>
            <a:prstGeom prst="round2SameRect">
              <a:avLst>
                <a:gd fmla="val 16667" name="adj1"/>
                <a:gd fmla="val 0" name="adj2"/>
              </a:avLst>
            </a:prstGeom>
            <a:solidFill>
              <a:schemeClr val="lt1">
                <a:alpha val="89411"/>
              </a:scheme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
            <p:cNvSpPr txBox="1"/>
            <p:nvPr/>
          </p:nvSpPr>
          <p:spPr>
            <a:xfrm>
              <a:off x="580757" y="757311"/>
              <a:ext cx="8122582" cy="486623"/>
            </a:xfrm>
            <a:prstGeom prst="rect">
              <a:avLst/>
            </a:prstGeom>
            <a:noFill/>
            <a:ln>
              <a:noFill/>
            </a:ln>
          </p:spPr>
          <p:txBody>
            <a:bodyPr anchorCtr="0" anchor="ctr" bIns="6350" lIns="71100" spcFirstLastPara="1" rIns="6350" wrap="square" tIns="6350">
              <a:noAutofit/>
            </a:bodyPr>
            <a:lstStyle/>
            <a:p>
              <a:pPr indent="-57150" lvl="1" marL="57150" marR="0" rtl="0" algn="l">
                <a:lnSpc>
                  <a:spcPct val="90000"/>
                </a:lnSpc>
                <a:spcBef>
                  <a:spcPts val="0"/>
                </a:spcBef>
                <a:spcAft>
                  <a:spcPts val="0"/>
                </a:spcAft>
                <a:buClr>
                  <a:srgbClr val="000000"/>
                </a:buClr>
                <a:buSzPts val="1000"/>
                <a:buFont typeface="Arial"/>
                <a:buChar char="•"/>
              </a:pPr>
              <a:r>
                <a:rPr b="1" i="0" lang="en-US" sz="1000" u="none" cap="none" strike="noStrike">
                  <a:solidFill>
                    <a:srgbClr val="000000"/>
                  </a:solidFill>
                  <a:latin typeface="Arial"/>
                  <a:ea typeface="Arial"/>
                  <a:cs typeface="Arial"/>
                  <a:sym typeface="Arial"/>
                </a:rPr>
                <a:t> Lack of robust evaluation metri</a:t>
              </a:r>
              <a:r>
                <a:rPr b="0" i="0" lang="en-US" sz="1000" u="none" cap="none" strike="noStrike">
                  <a:solidFill>
                    <a:srgbClr val="000000"/>
                  </a:solidFill>
                  <a:latin typeface="Arial"/>
                  <a:ea typeface="Arial"/>
                  <a:cs typeface="Arial"/>
                  <a:sym typeface="Arial"/>
                </a:rPr>
                <a:t>cs for assessing LLMs' API invocation capabilities. </a:t>
              </a:r>
              <a:endParaRPr b="0" i="0" sz="1000" u="none" cap="none" strike="noStrike">
                <a:solidFill>
                  <a:srgbClr val="000000"/>
                </a:solidFill>
                <a:latin typeface="Arial"/>
                <a:ea typeface="Arial"/>
                <a:cs typeface="Arial"/>
                <a:sym typeface="Arial"/>
              </a:endParaRPr>
            </a:p>
            <a:p>
              <a:pPr indent="-57150" lvl="1" marL="57150" marR="0" rtl="0" algn="l">
                <a:lnSpc>
                  <a:spcPct val="90000"/>
                </a:lnSpc>
                <a:spcBef>
                  <a:spcPts val="150"/>
                </a:spcBef>
                <a:spcAft>
                  <a:spcPts val="0"/>
                </a:spcAft>
                <a:buClr>
                  <a:srgbClr val="000000"/>
                </a:buClr>
                <a:buSzPts val="1000"/>
                <a:buFont typeface="Arial"/>
                <a:buChar char="•"/>
              </a:pPr>
              <a:r>
                <a:rPr b="0" i="0" lang="en-US" sz="1000" u="none" cap="none" strike="noStrike">
                  <a:solidFill>
                    <a:srgbClr val="000000"/>
                  </a:solidFill>
                  <a:latin typeface="Arial"/>
                  <a:ea typeface="Arial"/>
                  <a:cs typeface="Arial"/>
                  <a:sym typeface="Arial"/>
                </a:rPr>
                <a:t> Some current benchmarks focus on </a:t>
              </a:r>
              <a:r>
                <a:rPr b="1" i="0" lang="en-US" sz="1000" u="none" cap="none" strike="noStrike">
                  <a:solidFill>
                    <a:srgbClr val="000000"/>
                  </a:solidFill>
                  <a:latin typeface="Arial"/>
                  <a:ea typeface="Arial"/>
                  <a:cs typeface="Arial"/>
                  <a:sym typeface="Arial"/>
                </a:rPr>
                <a:t>static or isolated API </a:t>
              </a:r>
              <a:r>
                <a:rPr b="0" i="0" lang="en-US" sz="1000" u="none" cap="none" strike="noStrike">
                  <a:solidFill>
                    <a:srgbClr val="000000"/>
                  </a:solidFill>
                  <a:latin typeface="Arial"/>
                  <a:ea typeface="Arial"/>
                  <a:cs typeface="Arial"/>
                  <a:sym typeface="Arial"/>
                </a:rPr>
                <a:t>calls only. </a:t>
              </a:r>
              <a:endParaRPr b="0" i="0" sz="1000" u="none" cap="none" strike="noStrike">
                <a:solidFill>
                  <a:srgbClr val="000000"/>
                </a:solidFill>
                <a:latin typeface="Arial"/>
                <a:ea typeface="Arial"/>
                <a:cs typeface="Arial"/>
                <a:sym typeface="Arial"/>
              </a:endParaRPr>
            </a:p>
            <a:p>
              <a:pPr indent="-57150" lvl="1" marL="57150" marR="0" rtl="0" algn="l">
                <a:lnSpc>
                  <a:spcPct val="90000"/>
                </a:lnSpc>
                <a:spcBef>
                  <a:spcPts val="150"/>
                </a:spcBef>
                <a:spcAft>
                  <a:spcPts val="0"/>
                </a:spcAft>
                <a:buClr>
                  <a:srgbClr val="000000"/>
                </a:buClr>
                <a:buSzPts val="1000"/>
                <a:buFont typeface="Arial"/>
                <a:buChar char="•"/>
              </a:pPr>
              <a:r>
                <a:rPr b="0" i="0" lang="en-US" sz="1000" u="none" cap="none" strike="noStrike">
                  <a:solidFill>
                    <a:srgbClr val="000000"/>
                  </a:solidFill>
                  <a:latin typeface="Arial"/>
                  <a:ea typeface="Arial"/>
                  <a:cs typeface="Arial"/>
                  <a:sym typeface="Arial"/>
                </a:rPr>
                <a:t> Some current metrics although invoke APIs </a:t>
              </a:r>
              <a:r>
                <a:rPr b="1" i="0" lang="en-US" sz="1000" u="none" cap="none" strike="noStrike">
                  <a:solidFill>
                    <a:srgbClr val="000000"/>
                  </a:solidFill>
                  <a:latin typeface="Arial"/>
                  <a:ea typeface="Arial"/>
                  <a:cs typeface="Arial"/>
                  <a:sym typeface="Arial"/>
                </a:rPr>
                <a:t>dynamically, </a:t>
              </a:r>
              <a:r>
                <a:rPr b="0" i="0" lang="en-US" sz="1000" u="none" cap="none" strike="noStrike">
                  <a:solidFill>
                    <a:srgbClr val="000000"/>
                  </a:solidFill>
                  <a:latin typeface="Arial"/>
                  <a:ea typeface="Arial"/>
                  <a:cs typeface="Arial"/>
                  <a:sym typeface="Arial"/>
                </a:rPr>
                <a:t>they ignore the impact of </a:t>
              </a:r>
              <a:r>
                <a:rPr b="1" i="0" lang="en-US" sz="1000" u="none" cap="none" strike="noStrike">
                  <a:solidFill>
                    <a:srgbClr val="000000"/>
                  </a:solidFill>
                  <a:latin typeface="Arial"/>
                  <a:ea typeface="Arial"/>
                  <a:cs typeface="Arial"/>
                  <a:sym typeface="Arial"/>
                </a:rPr>
                <a:t>optional parameters</a:t>
              </a:r>
              <a:endParaRPr b="0" i="0" sz="1000" u="none" cap="none" strike="noStrike">
                <a:solidFill>
                  <a:srgbClr val="000000"/>
                </a:solidFill>
                <a:latin typeface="Arial"/>
                <a:ea typeface="Arial"/>
                <a:cs typeface="Arial"/>
                <a:sym typeface="Arial"/>
              </a:endParaRPr>
            </a:p>
          </p:txBody>
        </p:sp>
        <p:sp>
          <p:nvSpPr>
            <p:cNvPr id="70" name="Google Shape;70;p2"/>
            <p:cNvSpPr/>
            <p:nvPr/>
          </p:nvSpPr>
          <p:spPr>
            <a:xfrm rot="5400000">
              <a:off x="-124447" y="1585954"/>
              <a:ext cx="829651" cy="580756"/>
            </a:xfrm>
            <a:prstGeom prst="chevron">
              <a:avLst>
                <a:gd fmla="val 50000" name="adj"/>
              </a:avLst>
            </a:prstGeom>
            <a:solidFill>
              <a:srgbClr val="B1CDF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
            <p:cNvSpPr txBox="1"/>
            <p:nvPr/>
          </p:nvSpPr>
          <p:spPr>
            <a:xfrm>
              <a:off x="1" y="1751884"/>
              <a:ext cx="580756" cy="248895"/>
            </a:xfrm>
            <a:prstGeom prst="rect">
              <a:avLst/>
            </a:prstGeom>
            <a:noFill/>
            <a:ln>
              <a:noFill/>
            </a:ln>
          </p:spPr>
          <p:txBody>
            <a:bodyPr anchorCtr="0" anchor="ctr" bIns="4425" lIns="4425" spcFirstLastPara="1" rIns="4425" wrap="square" tIns="4425">
              <a:noAutofit/>
            </a:bodyPr>
            <a:lstStyle/>
            <a:p>
              <a:pPr indent="0" lvl="0" marL="0" marR="0" rtl="0" algn="ctr">
                <a:lnSpc>
                  <a:spcPct val="90000"/>
                </a:lnSpc>
                <a:spcBef>
                  <a:spcPts val="0"/>
                </a:spcBef>
                <a:spcAft>
                  <a:spcPts val="0"/>
                </a:spcAft>
                <a:buClr>
                  <a:srgbClr val="000000"/>
                </a:buClr>
                <a:buSzPts val="700"/>
                <a:buFont typeface="Arial"/>
                <a:buNone/>
              </a:pPr>
              <a:r>
                <a:rPr b="1" i="0" lang="en-US" sz="700" u="none" cap="none" strike="noStrike">
                  <a:solidFill>
                    <a:schemeClr val="dk1"/>
                  </a:solidFill>
                  <a:latin typeface="Arial"/>
                  <a:ea typeface="Arial"/>
                  <a:cs typeface="Arial"/>
                  <a:sym typeface="Arial"/>
                </a:rPr>
                <a:t>Research Question</a:t>
              </a:r>
              <a:endParaRPr b="1" i="0" sz="700" u="none" cap="none" strike="noStrike">
                <a:solidFill>
                  <a:schemeClr val="dk1"/>
                </a:solidFill>
                <a:latin typeface="Arial"/>
                <a:ea typeface="Arial"/>
                <a:cs typeface="Arial"/>
                <a:sym typeface="Arial"/>
              </a:endParaRPr>
            </a:p>
          </p:txBody>
        </p:sp>
        <p:sp>
          <p:nvSpPr>
            <p:cNvPr id="72" name="Google Shape;72;p2"/>
            <p:cNvSpPr/>
            <p:nvPr/>
          </p:nvSpPr>
          <p:spPr>
            <a:xfrm rot="5400000">
              <a:off x="4385573" y="-2343310"/>
              <a:ext cx="539273" cy="8148907"/>
            </a:xfrm>
            <a:prstGeom prst="round2SameRect">
              <a:avLst>
                <a:gd fmla="val 16667" name="adj1"/>
                <a:gd fmla="val 0" name="adj2"/>
              </a:avLst>
            </a:prstGeom>
            <a:solidFill>
              <a:schemeClr val="lt1">
                <a:alpha val="89411"/>
              </a:scheme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
            <p:cNvSpPr txBox="1"/>
            <p:nvPr/>
          </p:nvSpPr>
          <p:spPr>
            <a:xfrm>
              <a:off x="580757" y="1487831"/>
              <a:ext cx="8122582" cy="486623"/>
            </a:xfrm>
            <a:prstGeom prst="rect">
              <a:avLst/>
            </a:prstGeom>
            <a:noFill/>
            <a:ln>
              <a:noFill/>
            </a:ln>
          </p:spPr>
          <p:txBody>
            <a:bodyPr anchorCtr="0" anchor="ctr" bIns="6350" lIns="71100" spcFirstLastPara="1" rIns="6350" wrap="square" tIns="6350">
              <a:noAutofit/>
            </a:bodyPr>
            <a:lstStyle/>
            <a:p>
              <a:pPr indent="-57150" lvl="1" marL="57150" marR="0" rtl="0" algn="l">
                <a:lnSpc>
                  <a:spcPct val="90000"/>
                </a:lnSpc>
                <a:spcBef>
                  <a:spcPts val="0"/>
                </a:spcBef>
                <a:spcAft>
                  <a:spcPts val="0"/>
                </a:spcAft>
                <a:buClr>
                  <a:srgbClr val="000000"/>
                </a:buClr>
                <a:buSzPts val="1000"/>
                <a:buFont typeface="Arial"/>
                <a:buChar char="•"/>
              </a:pPr>
              <a:r>
                <a:rPr b="0" i="0" lang="en-US" sz="1000" u="none" cap="none" strike="noStrike">
                  <a:solidFill>
                    <a:srgbClr val="000000"/>
                  </a:solidFill>
                  <a:latin typeface="Arial"/>
                  <a:ea typeface="Arial"/>
                  <a:cs typeface="Arial"/>
                  <a:sym typeface="Arial"/>
                </a:rPr>
                <a:t> What </a:t>
              </a:r>
              <a:r>
                <a:rPr b="1" i="0" lang="en-US" sz="1000" u="none" cap="none" strike="noStrike">
                  <a:solidFill>
                    <a:srgbClr val="000000"/>
                  </a:solidFill>
                  <a:latin typeface="Arial"/>
                  <a:ea typeface="Arial"/>
                  <a:cs typeface="Arial"/>
                  <a:sym typeface="Arial"/>
                </a:rPr>
                <a:t>gaps exist in LLM API evaluation</a:t>
              </a:r>
              <a:r>
                <a:rPr b="0" i="0" lang="en-US" sz="1000" u="none" cap="none" strike="noStrike">
                  <a:solidFill>
                    <a:srgbClr val="000000"/>
                  </a:solidFill>
                  <a:latin typeface="Arial"/>
                  <a:ea typeface="Arial"/>
                  <a:cs typeface="Arial"/>
                  <a:sym typeface="Arial"/>
                </a:rPr>
                <a:t>, especially in dynamic API invocation results?</a:t>
              </a:r>
              <a:endParaRPr b="0" i="0" sz="1000" u="none" cap="none" strike="noStrike">
                <a:solidFill>
                  <a:srgbClr val="000000"/>
                </a:solidFill>
                <a:latin typeface="Arial"/>
                <a:ea typeface="Arial"/>
                <a:cs typeface="Arial"/>
                <a:sym typeface="Arial"/>
              </a:endParaRPr>
            </a:p>
          </p:txBody>
        </p:sp>
        <p:sp>
          <p:nvSpPr>
            <p:cNvPr id="74" name="Google Shape;74;p2"/>
            <p:cNvSpPr/>
            <p:nvPr/>
          </p:nvSpPr>
          <p:spPr>
            <a:xfrm rot="5400000">
              <a:off x="-124447" y="2316473"/>
              <a:ext cx="829651" cy="580756"/>
            </a:xfrm>
            <a:prstGeom prst="chevron">
              <a:avLst>
                <a:gd fmla="val 50000" name="adj"/>
              </a:avLst>
            </a:prstGeom>
            <a:solidFill>
              <a:srgbClr val="B1CDF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
            <p:cNvSpPr txBox="1"/>
            <p:nvPr/>
          </p:nvSpPr>
          <p:spPr>
            <a:xfrm>
              <a:off x="1" y="2482403"/>
              <a:ext cx="580756" cy="248895"/>
            </a:xfrm>
            <a:prstGeom prst="rect">
              <a:avLst/>
            </a:prstGeom>
            <a:noFill/>
            <a:ln>
              <a:noFill/>
            </a:ln>
          </p:spPr>
          <p:txBody>
            <a:bodyPr anchorCtr="0" anchor="ctr" bIns="4425" lIns="4425" spcFirstLastPara="1" rIns="4425" wrap="square" tIns="4425">
              <a:noAutofit/>
            </a:bodyPr>
            <a:lstStyle/>
            <a:p>
              <a:pPr indent="0" lvl="0" marL="0" marR="0" rtl="0" algn="ctr">
                <a:lnSpc>
                  <a:spcPct val="90000"/>
                </a:lnSpc>
                <a:spcBef>
                  <a:spcPts val="0"/>
                </a:spcBef>
                <a:spcAft>
                  <a:spcPts val="0"/>
                </a:spcAft>
                <a:buClr>
                  <a:srgbClr val="000000"/>
                </a:buClr>
                <a:buSzPts val="700"/>
                <a:buFont typeface="Arial"/>
                <a:buNone/>
              </a:pPr>
              <a:r>
                <a:rPr b="1" i="0" lang="en-US" sz="700" u="none" cap="none" strike="noStrike">
                  <a:solidFill>
                    <a:schemeClr val="dk1"/>
                  </a:solidFill>
                  <a:latin typeface="Arial"/>
                  <a:ea typeface="Arial"/>
                  <a:cs typeface="Arial"/>
                  <a:sym typeface="Arial"/>
                </a:rPr>
                <a:t>Hypothesis</a:t>
              </a:r>
              <a:endParaRPr b="1" i="0" sz="700" u="none" cap="none" strike="noStrike">
                <a:solidFill>
                  <a:schemeClr val="dk1"/>
                </a:solidFill>
                <a:latin typeface="Arial"/>
                <a:ea typeface="Arial"/>
                <a:cs typeface="Arial"/>
                <a:sym typeface="Arial"/>
              </a:endParaRPr>
            </a:p>
          </p:txBody>
        </p:sp>
        <p:sp>
          <p:nvSpPr>
            <p:cNvPr id="76" name="Google Shape;76;p2"/>
            <p:cNvSpPr/>
            <p:nvPr/>
          </p:nvSpPr>
          <p:spPr>
            <a:xfrm rot="5400000">
              <a:off x="4385573" y="-1612791"/>
              <a:ext cx="539273" cy="8148907"/>
            </a:xfrm>
            <a:prstGeom prst="round2SameRect">
              <a:avLst>
                <a:gd fmla="val 16667" name="adj1"/>
                <a:gd fmla="val 0" name="adj2"/>
              </a:avLst>
            </a:prstGeom>
            <a:solidFill>
              <a:schemeClr val="lt1">
                <a:alpha val="89411"/>
              </a:scheme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
            <p:cNvSpPr txBox="1"/>
            <p:nvPr/>
          </p:nvSpPr>
          <p:spPr>
            <a:xfrm>
              <a:off x="580757" y="2218350"/>
              <a:ext cx="8122582" cy="486623"/>
            </a:xfrm>
            <a:prstGeom prst="rect">
              <a:avLst/>
            </a:prstGeom>
            <a:noFill/>
            <a:ln>
              <a:noFill/>
            </a:ln>
          </p:spPr>
          <p:txBody>
            <a:bodyPr anchorCtr="0" anchor="ctr" bIns="6350" lIns="71100" spcFirstLastPara="1" rIns="6350" wrap="square" tIns="6350">
              <a:noAutofit/>
            </a:bodyPr>
            <a:lstStyle/>
            <a:p>
              <a:pPr indent="-57150" lvl="1" marL="57150" marR="0" rtl="0" algn="l">
                <a:lnSpc>
                  <a:spcPct val="90000"/>
                </a:lnSpc>
                <a:spcBef>
                  <a:spcPts val="0"/>
                </a:spcBef>
                <a:spcAft>
                  <a:spcPts val="0"/>
                </a:spcAft>
                <a:buClr>
                  <a:srgbClr val="000000"/>
                </a:buClr>
                <a:buSzPts val="1000"/>
                <a:buFont typeface="Arial"/>
                <a:buChar char="•"/>
              </a:pPr>
              <a:r>
                <a:rPr b="0" i="0" lang="en-US" sz="1000" u="none" cap="none" strike="noStrike">
                  <a:solidFill>
                    <a:srgbClr val="000000"/>
                  </a:solidFill>
                  <a:latin typeface="Arial"/>
                  <a:ea typeface="Arial"/>
                  <a:cs typeface="Arial"/>
                  <a:sym typeface="Arial"/>
                </a:rPr>
                <a:t> KinetiQ will </a:t>
              </a:r>
              <a:r>
                <a:rPr b="1" i="0" lang="en-US" sz="1000" u="none" cap="none" strike="noStrike">
                  <a:solidFill>
                    <a:srgbClr val="000000"/>
                  </a:solidFill>
                  <a:latin typeface="Arial"/>
                  <a:ea typeface="Arial"/>
                  <a:cs typeface="Arial"/>
                  <a:sym typeface="Arial"/>
                </a:rPr>
                <a:t>expose limit</a:t>
              </a:r>
              <a:r>
                <a:rPr b="0" i="0" lang="en-US" sz="1000" u="none" cap="none" strike="noStrike">
                  <a:solidFill>
                    <a:srgbClr val="000000"/>
                  </a:solidFill>
                  <a:latin typeface="Arial"/>
                  <a:ea typeface="Arial"/>
                  <a:cs typeface="Arial"/>
                  <a:sym typeface="Arial"/>
                </a:rPr>
                <a:t>ations in current evaluation methods, particularly around optional parameters. </a:t>
              </a:r>
              <a:endParaRPr b="0" i="0" sz="1000" u="none" cap="none" strike="noStrike">
                <a:solidFill>
                  <a:srgbClr val="000000"/>
                </a:solidFill>
                <a:latin typeface="Arial"/>
                <a:ea typeface="Arial"/>
                <a:cs typeface="Arial"/>
                <a:sym typeface="Arial"/>
              </a:endParaRPr>
            </a:p>
            <a:p>
              <a:pPr indent="-57150" lvl="1" marL="57150" marR="0" rtl="0" algn="l">
                <a:lnSpc>
                  <a:spcPct val="90000"/>
                </a:lnSpc>
                <a:spcBef>
                  <a:spcPts val="150"/>
                </a:spcBef>
                <a:spcAft>
                  <a:spcPts val="0"/>
                </a:spcAft>
                <a:buClr>
                  <a:srgbClr val="000000"/>
                </a:buClr>
                <a:buSzPts val="1000"/>
                <a:buFont typeface="Arial"/>
                <a:buChar char="•"/>
              </a:pPr>
              <a:r>
                <a:rPr b="0" i="0" lang="en-US" sz="1000" u="none" cap="none" strike="noStrike">
                  <a:solidFill>
                    <a:srgbClr val="000000"/>
                  </a:solidFill>
                  <a:latin typeface="Arial"/>
                  <a:ea typeface="Arial"/>
                  <a:cs typeface="Arial"/>
                  <a:sym typeface="Arial"/>
                </a:rPr>
                <a:t> </a:t>
              </a:r>
              <a:r>
                <a:rPr b="1" i="0" lang="en-US" sz="1000" u="none" cap="none" strike="noStrike">
                  <a:solidFill>
                    <a:srgbClr val="000000"/>
                  </a:solidFill>
                  <a:latin typeface="Arial"/>
                  <a:ea typeface="Arial"/>
                  <a:cs typeface="Arial"/>
                  <a:sym typeface="Arial"/>
                </a:rPr>
                <a:t>Assumptions: </a:t>
              </a:r>
              <a:r>
                <a:rPr b="0" i="0" lang="en-US" sz="1000" u="none" cap="none" strike="noStrike">
                  <a:solidFill>
                    <a:srgbClr val="000000"/>
                  </a:solidFill>
                  <a:latin typeface="Arial"/>
                  <a:ea typeface="Arial"/>
                  <a:cs typeface="Arial"/>
                  <a:sym typeface="Arial"/>
                </a:rPr>
                <a:t>Tree-based comparison techniques fail to capture the dynamics of API invocations, neglecting optional parameters</a:t>
              </a:r>
              <a:endParaRPr b="0" i="0" sz="1000" u="none" cap="none" strike="noStrike">
                <a:solidFill>
                  <a:srgbClr val="000000"/>
                </a:solidFill>
                <a:latin typeface="Arial"/>
                <a:ea typeface="Arial"/>
                <a:cs typeface="Arial"/>
                <a:sym typeface="Arial"/>
              </a:endParaRPr>
            </a:p>
          </p:txBody>
        </p:sp>
        <p:sp>
          <p:nvSpPr>
            <p:cNvPr id="78" name="Google Shape;78;p2"/>
            <p:cNvSpPr/>
            <p:nvPr/>
          </p:nvSpPr>
          <p:spPr>
            <a:xfrm rot="5400000">
              <a:off x="-124447" y="3046993"/>
              <a:ext cx="829651" cy="580756"/>
            </a:xfrm>
            <a:prstGeom prst="chevron">
              <a:avLst>
                <a:gd fmla="val 50000" name="adj"/>
              </a:avLst>
            </a:prstGeom>
            <a:solidFill>
              <a:srgbClr val="B1CDF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
            <p:cNvSpPr txBox="1"/>
            <p:nvPr/>
          </p:nvSpPr>
          <p:spPr>
            <a:xfrm>
              <a:off x="1" y="3212923"/>
              <a:ext cx="580756" cy="248895"/>
            </a:xfrm>
            <a:prstGeom prst="rect">
              <a:avLst/>
            </a:prstGeom>
            <a:noFill/>
            <a:ln>
              <a:noFill/>
            </a:ln>
          </p:spPr>
          <p:txBody>
            <a:bodyPr anchorCtr="0" anchor="ctr" bIns="4425" lIns="4425" spcFirstLastPara="1" rIns="4425" wrap="square" tIns="4425">
              <a:noAutofit/>
            </a:bodyPr>
            <a:lstStyle/>
            <a:p>
              <a:pPr indent="0" lvl="0" marL="0" marR="0" rtl="0" algn="ctr">
                <a:lnSpc>
                  <a:spcPct val="90000"/>
                </a:lnSpc>
                <a:spcBef>
                  <a:spcPts val="0"/>
                </a:spcBef>
                <a:spcAft>
                  <a:spcPts val="0"/>
                </a:spcAft>
                <a:buClr>
                  <a:srgbClr val="000000"/>
                </a:buClr>
                <a:buSzPts val="700"/>
                <a:buFont typeface="Arial"/>
                <a:buNone/>
              </a:pPr>
              <a:r>
                <a:rPr b="1" i="0" lang="en-US" sz="700" u="none" cap="none" strike="noStrike">
                  <a:solidFill>
                    <a:schemeClr val="dk1"/>
                  </a:solidFill>
                  <a:latin typeface="Arial"/>
                  <a:ea typeface="Arial"/>
                  <a:cs typeface="Arial"/>
                  <a:sym typeface="Arial"/>
                </a:rPr>
                <a:t>Significance</a:t>
              </a:r>
              <a:endParaRPr b="0" i="0" sz="700" u="none" cap="none" strike="noStrike">
                <a:solidFill>
                  <a:schemeClr val="lt1"/>
                </a:solidFill>
                <a:latin typeface="Arial"/>
                <a:ea typeface="Arial"/>
                <a:cs typeface="Arial"/>
                <a:sym typeface="Arial"/>
              </a:endParaRPr>
            </a:p>
          </p:txBody>
        </p:sp>
        <p:sp>
          <p:nvSpPr>
            <p:cNvPr id="80" name="Google Shape;80;p2"/>
            <p:cNvSpPr/>
            <p:nvPr/>
          </p:nvSpPr>
          <p:spPr>
            <a:xfrm rot="5400000">
              <a:off x="4385573" y="-882271"/>
              <a:ext cx="539273" cy="8148907"/>
            </a:xfrm>
            <a:prstGeom prst="round2SameRect">
              <a:avLst>
                <a:gd fmla="val 16667" name="adj1"/>
                <a:gd fmla="val 0" name="adj2"/>
              </a:avLst>
            </a:prstGeom>
            <a:solidFill>
              <a:schemeClr val="lt1">
                <a:alpha val="89411"/>
              </a:scheme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
            <p:cNvSpPr txBox="1"/>
            <p:nvPr/>
          </p:nvSpPr>
          <p:spPr>
            <a:xfrm>
              <a:off x="580757" y="2948870"/>
              <a:ext cx="8122582" cy="486623"/>
            </a:xfrm>
            <a:prstGeom prst="rect">
              <a:avLst/>
            </a:prstGeom>
            <a:noFill/>
            <a:ln>
              <a:noFill/>
            </a:ln>
          </p:spPr>
          <p:txBody>
            <a:bodyPr anchorCtr="0" anchor="ctr" bIns="6350" lIns="71100" spcFirstLastPara="1" rIns="6350" wrap="square" tIns="6350">
              <a:noAutofit/>
            </a:bodyPr>
            <a:lstStyle/>
            <a:p>
              <a:pPr indent="-57150" lvl="1" marL="57150" marR="0" rtl="0" algn="l">
                <a:lnSpc>
                  <a:spcPct val="90000"/>
                </a:lnSpc>
                <a:spcBef>
                  <a:spcPts val="0"/>
                </a:spcBef>
                <a:spcAft>
                  <a:spcPts val="0"/>
                </a:spcAft>
                <a:buClr>
                  <a:srgbClr val="000000"/>
                </a:buClr>
                <a:buSzPts val="1000"/>
                <a:buFont typeface="Arial"/>
                <a:buChar char="•"/>
              </a:pPr>
              <a:r>
                <a:rPr b="1" i="0" lang="en-US" sz="1000" u="none" cap="none" strike="noStrike">
                  <a:solidFill>
                    <a:srgbClr val="000000"/>
                  </a:solidFill>
                  <a:latin typeface="Arial"/>
                  <a:ea typeface="Arial"/>
                  <a:cs typeface="Arial"/>
                  <a:sym typeface="Arial"/>
                </a:rPr>
                <a:t> Bridges the gap </a:t>
              </a:r>
              <a:r>
                <a:rPr b="0" i="0" lang="en-US" sz="1000" u="none" cap="none" strike="noStrike">
                  <a:solidFill>
                    <a:srgbClr val="000000"/>
                  </a:solidFill>
                  <a:latin typeface="Arial"/>
                  <a:ea typeface="Arial"/>
                  <a:cs typeface="Arial"/>
                  <a:sym typeface="Arial"/>
                </a:rPr>
                <a:t>between theoretical evaluation and practical deployment. </a:t>
              </a:r>
              <a:endParaRPr b="0" i="0" sz="1000" u="none" cap="none" strike="noStrike">
                <a:solidFill>
                  <a:srgbClr val="000000"/>
                </a:solidFill>
                <a:latin typeface="Arial"/>
                <a:ea typeface="Arial"/>
                <a:cs typeface="Arial"/>
                <a:sym typeface="Arial"/>
              </a:endParaRPr>
            </a:p>
            <a:p>
              <a:pPr indent="-57150" lvl="1" marL="57150" marR="0" rtl="0" algn="l">
                <a:lnSpc>
                  <a:spcPct val="90000"/>
                </a:lnSpc>
                <a:spcBef>
                  <a:spcPts val="150"/>
                </a:spcBef>
                <a:spcAft>
                  <a:spcPts val="0"/>
                </a:spcAft>
                <a:buClr>
                  <a:srgbClr val="000000"/>
                </a:buClr>
                <a:buSzPts val="1000"/>
                <a:buFont typeface="Arial"/>
                <a:buChar char="•"/>
              </a:pPr>
              <a:r>
                <a:rPr b="0" i="0" lang="en-US" sz="1000" u="none" cap="none" strike="noStrike">
                  <a:solidFill>
                    <a:srgbClr val="000000"/>
                  </a:solidFill>
                  <a:latin typeface="Arial"/>
                  <a:ea typeface="Arial"/>
                  <a:cs typeface="Arial"/>
                  <a:sym typeface="Arial"/>
                </a:rPr>
                <a:t> Target Audience: </a:t>
              </a:r>
              <a:r>
                <a:rPr b="1" i="0" lang="en-US" sz="1000" u="none" cap="none" strike="noStrike">
                  <a:solidFill>
                    <a:srgbClr val="000000"/>
                  </a:solidFill>
                  <a:latin typeface="Arial"/>
                  <a:ea typeface="Arial"/>
                  <a:cs typeface="Arial"/>
                  <a:sym typeface="Arial"/>
                </a:rPr>
                <a:t>Tooling LLM dev</a:t>
              </a:r>
              <a:r>
                <a:rPr b="0" i="0" lang="en-US" sz="1000" u="none" cap="none" strike="noStrike">
                  <a:solidFill>
                    <a:srgbClr val="000000"/>
                  </a:solidFill>
                  <a:latin typeface="Arial"/>
                  <a:ea typeface="Arial"/>
                  <a:cs typeface="Arial"/>
                  <a:sym typeface="Arial"/>
                </a:rPr>
                <a:t>elopers, users, API Developers, SaaS providers</a:t>
              </a:r>
              <a:endParaRPr b="0" i="0" sz="1000" u="none" cap="none" strike="noStrike">
                <a:solidFill>
                  <a:srgbClr val="000000"/>
                </a:solidFill>
                <a:latin typeface="Arial"/>
                <a:ea typeface="Arial"/>
                <a:cs typeface="Arial"/>
                <a:sym typeface="Arial"/>
              </a:endParaRPr>
            </a:p>
            <a:p>
              <a:pPr indent="-57150" lvl="1" marL="57150" marR="0" rtl="0" algn="l">
                <a:lnSpc>
                  <a:spcPct val="90000"/>
                </a:lnSpc>
                <a:spcBef>
                  <a:spcPts val="150"/>
                </a:spcBef>
                <a:spcAft>
                  <a:spcPts val="0"/>
                </a:spcAft>
                <a:buClr>
                  <a:srgbClr val="000000"/>
                </a:buClr>
                <a:buSzPts val="1000"/>
                <a:buFont typeface="Arial"/>
                <a:buChar char="•"/>
              </a:pPr>
              <a:r>
                <a:rPr b="1" i="0" lang="en-US" sz="1000" u="none" cap="none" strike="noStrike">
                  <a:solidFill>
                    <a:srgbClr val="000000"/>
                  </a:solidFill>
                  <a:latin typeface="Arial"/>
                  <a:ea typeface="Arial"/>
                  <a:cs typeface="Arial"/>
                  <a:sym typeface="Arial"/>
                </a:rPr>
                <a:t> Use cases</a:t>
              </a:r>
              <a:r>
                <a:rPr b="0" i="0" lang="en-US" sz="1000" u="none" cap="none" strike="noStrike">
                  <a:solidFill>
                    <a:srgbClr val="000000"/>
                  </a:solidFill>
                  <a:latin typeface="Arial"/>
                  <a:ea typeface="Arial"/>
                  <a:cs typeface="Arial"/>
                  <a:sym typeface="Arial"/>
                </a:rPr>
                <a:t>: LLM Benchmarking and API optimization</a:t>
              </a:r>
              <a:endParaRPr b="0" i="0" sz="1000" u="none" cap="none" strike="noStrike">
                <a:solidFill>
                  <a:srgbClr val="000000"/>
                </a:solidFill>
                <a:latin typeface="Arial"/>
                <a:ea typeface="Arial"/>
                <a:cs typeface="Arial"/>
                <a:sym typeface="Arial"/>
              </a:endParaRPr>
            </a:p>
          </p:txBody>
        </p:sp>
        <p:sp>
          <p:nvSpPr>
            <p:cNvPr id="82" name="Google Shape;82;p2"/>
            <p:cNvSpPr/>
            <p:nvPr/>
          </p:nvSpPr>
          <p:spPr>
            <a:xfrm rot="5400000">
              <a:off x="-124447" y="3777512"/>
              <a:ext cx="829651" cy="580756"/>
            </a:xfrm>
            <a:prstGeom prst="chevron">
              <a:avLst>
                <a:gd fmla="val 50000" name="adj"/>
              </a:avLst>
            </a:prstGeom>
            <a:solidFill>
              <a:srgbClr val="B1CDF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
            <p:cNvSpPr txBox="1"/>
            <p:nvPr/>
          </p:nvSpPr>
          <p:spPr>
            <a:xfrm>
              <a:off x="1" y="3943442"/>
              <a:ext cx="580756" cy="248895"/>
            </a:xfrm>
            <a:prstGeom prst="rect">
              <a:avLst/>
            </a:prstGeom>
            <a:noFill/>
            <a:ln>
              <a:noFill/>
            </a:ln>
          </p:spPr>
          <p:txBody>
            <a:bodyPr anchorCtr="0" anchor="ctr" bIns="4425" lIns="4425" spcFirstLastPara="1" rIns="4425" wrap="square" tIns="4425">
              <a:noAutofit/>
            </a:bodyPr>
            <a:lstStyle/>
            <a:p>
              <a:pPr indent="0" lvl="0" marL="0" marR="0" rtl="0" algn="ctr">
                <a:lnSpc>
                  <a:spcPct val="90000"/>
                </a:lnSpc>
                <a:spcBef>
                  <a:spcPts val="0"/>
                </a:spcBef>
                <a:spcAft>
                  <a:spcPts val="0"/>
                </a:spcAft>
                <a:buClr>
                  <a:srgbClr val="000000"/>
                </a:buClr>
                <a:buSzPts val="700"/>
                <a:buFont typeface="Arial"/>
                <a:buNone/>
              </a:pPr>
              <a:r>
                <a:rPr b="1" i="0" lang="en-US" sz="700" u="none" cap="none" strike="noStrike">
                  <a:solidFill>
                    <a:schemeClr val="dk1"/>
                  </a:solidFill>
                  <a:latin typeface="Arial"/>
                  <a:ea typeface="Arial"/>
                  <a:cs typeface="Arial"/>
                  <a:sym typeface="Arial"/>
                </a:rPr>
                <a:t>Scope</a:t>
              </a:r>
              <a:endParaRPr b="1" i="0" sz="700" u="none" cap="none" strike="noStrike">
                <a:solidFill>
                  <a:schemeClr val="dk1"/>
                </a:solidFill>
                <a:latin typeface="Arial"/>
                <a:ea typeface="Arial"/>
                <a:cs typeface="Arial"/>
                <a:sym typeface="Arial"/>
              </a:endParaRPr>
            </a:p>
          </p:txBody>
        </p:sp>
        <p:sp>
          <p:nvSpPr>
            <p:cNvPr id="84" name="Google Shape;84;p2"/>
            <p:cNvSpPr/>
            <p:nvPr/>
          </p:nvSpPr>
          <p:spPr>
            <a:xfrm rot="5400000">
              <a:off x="4385573" y="-151752"/>
              <a:ext cx="539273" cy="8148907"/>
            </a:xfrm>
            <a:prstGeom prst="round2SameRect">
              <a:avLst>
                <a:gd fmla="val 16667" name="adj1"/>
                <a:gd fmla="val 0" name="adj2"/>
              </a:avLst>
            </a:prstGeom>
            <a:solidFill>
              <a:schemeClr val="lt1">
                <a:alpha val="89411"/>
              </a:scheme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
            <p:cNvSpPr txBox="1"/>
            <p:nvPr/>
          </p:nvSpPr>
          <p:spPr>
            <a:xfrm>
              <a:off x="580757" y="3679389"/>
              <a:ext cx="8122582" cy="486623"/>
            </a:xfrm>
            <a:prstGeom prst="rect">
              <a:avLst/>
            </a:prstGeom>
            <a:noFill/>
            <a:ln>
              <a:noFill/>
            </a:ln>
          </p:spPr>
          <p:txBody>
            <a:bodyPr anchorCtr="0" anchor="ctr" bIns="6350" lIns="71100" spcFirstLastPara="1" rIns="6350" wrap="square" tIns="6350">
              <a:noAutofit/>
            </a:bodyPr>
            <a:lstStyle/>
            <a:p>
              <a:pPr indent="-57150" lvl="1" marL="57150" marR="0" rtl="0" algn="l">
                <a:lnSpc>
                  <a:spcPct val="90000"/>
                </a:lnSpc>
                <a:spcBef>
                  <a:spcPts val="0"/>
                </a:spcBef>
                <a:spcAft>
                  <a:spcPts val="0"/>
                </a:spcAft>
                <a:buClr>
                  <a:srgbClr val="000000"/>
                </a:buClr>
                <a:buSzPts val="1000"/>
                <a:buFont typeface="Arial"/>
                <a:buChar char="•"/>
              </a:pPr>
              <a:r>
                <a:rPr b="0" i="0" lang="en-US" sz="1000" u="none" cap="none" strike="noStrike">
                  <a:solidFill>
                    <a:srgbClr val="000000"/>
                  </a:solidFill>
                  <a:latin typeface="Arial"/>
                  <a:ea typeface="Arial"/>
                  <a:cs typeface="Arial"/>
                  <a:sym typeface="Arial"/>
                </a:rPr>
                <a:t> This study focuses on evaluating dynamic API calling with datasets like Nestful, focusing on </a:t>
              </a:r>
              <a:r>
                <a:rPr b="1" i="0" lang="en-US" sz="1000" u="none" cap="none" strike="noStrike">
                  <a:solidFill>
                    <a:srgbClr val="000000"/>
                  </a:solidFill>
                  <a:latin typeface="Arial"/>
                  <a:ea typeface="Arial"/>
                  <a:cs typeface="Arial"/>
                  <a:sym typeface="Arial"/>
                </a:rPr>
                <a:t>highlighting gaps </a:t>
              </a:r>
              <a:r>
                <a:rPr b="0" i="0" lang="en-US" sz="1000" u="none" cap="none" strike="noStrike">
                  <a:solidFill>
                    <a:srgbClr val="000000"/>
                  </a:solidFill>
                  <a:latin typeface="Arial"/>
                  <a:ea typeface="Arial"/>
                  <a:cs typeface="Arial"/>
                  <a:sym typeface="Arial"/>
                </a:rPr>
                <a:t>in current evaluation methods. (It </a:t>
              </a:r>
              <a:r>
                <a:rPr b="1" i="0" lang="en-US" sz="1000" u="none" cap="none" strike="noStrike">
                  <a:solidFill>
                    <a:srgbClr val="000000"/>
                  </a:solidFill>
                  <a:latin typeface="Arial"/>
                  <a:ea typeface="Arial"/>
                  <a:cs typeface="Arial"/>
                  <a:sym typeface="Arial"/>
                </a:rPr>
                <a:t>is not a comprehensive dynamic API evaluation framework and does not address API enhancements or recommendations </a:t>
              </a:r>
              <a:r>
                <a:rPr b="0" i="0" lang="en-US" sz="1000" u="none" cap="none" strike="noStrike">
                  <a:solidFill>
                    <a:srgbClr val="000000"/>
                  </a:solidFill>
                  <a:latin typeface="Arial"/>
                  <a:ea typeface="Arial"/>
                  <a:cs typeface="Arial"/>
                  <a:sym typeface="Arial"/>
                </a:rPr>
                <a:t>)</a:t>
              </a:r>
              <a:endParaRPr b="0" i="0" sz="10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2d6d6c23eef_2_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Example 1: The Weather API</a:t>
            </a:r>
            <a:endParaRPr/>
          </a:p>
        </p:txBody>
      </p:sp>
      <p:sp>
        <p:nvSpPr>
          <p:cNvPr id="210" name="Google Shape;210;g2d6d6c23eef_2_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US"/>
              <a:t>Ground Truth query parameters: {"q":"London","days":"1","aqi":"yes"}</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3"/>
          <p:cNvSpPr txBox="1"/>
          <p:nvPr>
            <p:ph type="title"/>
          </p:nvPr>
        </p:nvSpPr>
        <p:spPr>
          <a:xfrm>
            <a:off x="206583" y="325917"/>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Prior Art &amp; Datasets explored</a:t>
            </a:r>
            <a:endParaRPr/>
          </a:p>
        </p:txBody>
      </p:sp>
      <p:pic>
        <p:nvPicPr>
          <p:cNvPr id="91" name="Google Shape;91;p3"/>
          <p:cNvPicPr preferRelativeResize="0"/>
          <p:nvPr/>
        </p:nvPicPr>
        <p:blipFill rotWithShape="1">
          <a:blip r:embed="rId3">
            <a:alphaModFix/>
          </a:blip>
          <a:srcRect b="0" l="0" r="0" t="0"/>
          <a:stretch/>
        </p:blipFill>
        <p:spPr>
          <a:xfrm>
            <a:off x="395295" y="1776778"/>
            <a:ext cx="7772400" cy="2101574"/>
          </a:xfrm>
          <a:prstGeom prst="rect">
            <a:avLst/>
          </a:prstGeom>
          <a:noFill/>
          <a:ln>
            <a:noFill/>
          </a:ln>
        </p:spPr>
      </p:pic>
      <p:sp>
        <p:nvSpPr>
          <p:cNvPr id="92" name="Google Shape;92;p3"/>
          <p:cNvSpPr/>
          <p:nvPr/>
        </p:nvSpPr>
        <p:spPr>
          <a:xfrm>
            <a:off x="6124809" y="1780344"/>
            <a:ext cx="804333" cy="2098008"/>
          </a:xfrm>
          <a:prstGeom prst="roundRect">
            <a:avLst>
              <a:gd fmla="val 16667" name="adj"/>
            </a:avLst>
          </a:prstGeom>
          <a:solidFill>
            <a:schemeClr val="accent1">
              <a:alpha val="10588"/>
            </a:schemeClr>
          </a:solidFill>
          <a:ln cap="flat" cmpd="sng" w="25400">
            <a:solidFill>
              <a:srgbClr val="1B3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3" name="Google Shape;93;p3"/>
          <p:cNvSpPr/>
          <p:nvPr/>
        </p:nvSpPr>
        <p:spPr>
          <a:xfrm>
            <a:off x="492919" y="3533100"/>
            <a:ext cx="804333" cy="202419"/>
          </a:xfrm>
          <a:prstGeom prst="roundRect">
            <a:avLst>
              <a:gd fmla="val 16667" name="adj"/>
            </a:avLst>
          </a:prstGeom>
          <a:solidFill>
            <a:schemeClr val="accent1">
              <a:alpha val="10588"/>
            </a:schemeClr>
          </a:solidFill>
          <a:ln cap="flat" cmpd="sng" w="25400">
            <a:solidFill>
              <a:srgbClr val="1B3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4" name="Google Shape;94;p3"/>
          <p:cNvSpPr txBox="1"/>
          <p:nvPr/>
        </p:nvSpPr>
        <p:spPr>
          <a:xfrm>
            <a:off x="492919" y="3878352"/>
            <a:ext cx="421870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Gorilla and API Bench were also explored</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4"/>
          <p:cNvSpPr txBox="1"/>
          <p:nvPr>
            <p:ph type="title"/>
          </p:nvPr>
        </p:nvSpPr>
        <p:spPr>
          <a:xfrm>
            <a:off x="8111" y="116461"/>
            <a:ext cx="2431643"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Methodology</a:t>
            </a:r>
            <a:endParaRPr/>
          </a:p>
        </p:txBody>
      </p:sp>
      <p:sp>
        <p:nvSpPr>
          <p:cNvPr id="100" name="Google Shape;100;p4"/>
          <p:cNvSpPr txBox="1"/>
          <p:nvPr/>
        </p:nvSpPr>
        <p:spPr>
          <a:xfrm>
            <a:off x="71255" y="881634"/>
            <a:ext cx="3209112" cy="378565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Arial"/>
                <a:ea typeface="Arial"/>
                <a:cs typeface="Arial"/>
                <a:sym typeface="Arial"/>
              </a:rPr>
              <a:t>Extend prompts in the dataset that could trick the LLM to generate optional parameters not really needed </a:t>
            </a:r>
            <a:endParaRPr b="0" i="0" sz="1400" u="none" cap="none" strike="noStrike">
              <a:solidFill>
                <a:srgbClr val="000000"/>
              </a:solidFill>
              <a:latin typeface="Arial"/>
              <a:ea typeface="Arial"/>
              <a:cs typeface="Arial"/>
              <a:sym typeface="Arial"/>
            </a:endParaRPr>
          </a:p>
          <a:p>
            <a:pPr indent="-266700" lvl="0" marL="3429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Arial"/>
                <a:ea typeface="Arial"/>
                <a:cs typeface="Arial"/>
                <a:sym typeface="Arial"/>
              </a:rPr>
              <a:t>Invoke Tool calling LLMs</a:t>
            </a:r>
            <a:endParaRPr b="0" i="0" sz="1400" u="none" cap="none" strike="noStrike">
              <a:solidFill>
                <a:srgbClr val="000000"/>
              </a:solidFill>
              <a:latin typeface="Arial"/>
              <a:ea typeface="Arial"/>
              <a:cs typeface="Arial"/>
              <a:sym typeface="Arial"/>
            </a:endParaRPr>
          </a:p>
          <a:p>
            <a:pPr indent="-266700" lvl="0" marL="3429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Arial"/>
                <a:ea typeface="Arial"/>
                <a:cs typeface="Arial"/>
                <a:sym typeface="Arial"/>
              </a:rPr>
              <a:t>Implement an API Invoker used for both AI generated and ground Truth results</a:t>
            </a:r>
            <a:endParaRPr b="0" i="0" sz="1400" u="none" cap="none" strike="noStrike">
              <a:solidFill>
                <a:srgbClr val="000000"/>
              </a:solidFill>
              <a:latin typeface="Arial"/>
              <a:ea typeface="Arial"/>
              <a:cs typeface="Arial"/>
              <a:sym typeface="Arial"/>
            </a:endParaRPr>
          </a:p>
          <a:p>
            <a:pPr indent="-266700" lvl="0" marL="3429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Arial"/>
                <a:ea typeface="Arial"/>
                <a:cs typeface="Arial"/>
                <a:sym typeface="Arial"/>
              </a:rPr>
              <a:t>Compare dynamic API invocation results</a:t>
            </a:r>
            <a:endParaRPr b="0" i="0" sz="1400" u="none" cap="none" strike="noStrike">
              <a:solidFill>
                <a:srgbClr val="000000"/>
              </a:solidFill>
              <a:latin typeface="Arial"/>
              <a:ea typeface="Arial"/>
              <a:cs typeface="Arial"/>
              <a:sym typeface="Arial"/>
            </a:endParaRPr>
          </a:p>
          <a:p>
            <a:pPr indent="-266700" lvl="0" marL="3429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Arial"/>
                <a:ea typeface="Arial"/>
                <a:cs typeface="Arial"/>
                <a:sym typeface="Arial"/>
              </a:rPr>
              <a:t>Compare static responses using LLM as a judge (instruct tune an LLM to detect optional parameter differences). </a:t>
            </a:r>
            <a:endParaRPr b="0" i="0" sz="1400" u="none" cap="none" strike="noStrike">
              <a:solidFill>
                <a:srgbClr val="000000"/>
              </a:solidFill>
              <a:latin typeface="Arial"/>
              <a:ea typeface="Arial"/>
              <a:cs typeface="Arial"/>
              <a:sym typeface="Arial"/>
            </a:endParaRPr>
          </a:p>
          <a:p>
            <a:pPr indent="-266700" lvl="0" marL="3429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Note: Existing static AST sub-tree matching methods cannot detect these parameter differences due to “optional”</a:t>
            </a:r>
            <a:endParaRPr b="0" i="0" sz="1400" u="none" cap="none" strike="noStrike">
              <a:solidFill>
                <a:srgbClr val="000000"/>
              </a:solidFill>
              <a:latin typeface="Arial"/>
              <a:ea typeface="Arial"/>
              <a:cs typeface="Arial"/>
              <a:sym typeface="Arial"/>
            </a:endParaRPr>
          </a:p>
          <a:p>
            <a:pPr indent="-266700" lvl="0" marL="3429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pic>
        <p:nvPicPr>
          <p:cNvPr id="101" name="Google Shape;101;p4"/>
          <p:cNvPicPr preferRelativeResize="0"/>
          <p:nvPr/>
        </p:nvPicPr>
        <p:blipFill rotWithShape="1">
          <a:blip r:embed="rId3">
            <a:alphaModFix/>
          </a:blip>
          <a:srcRect b="0" l="0" r="0" t="0"/>
          <a:stretch/>
        </p:blipFill>
        <p:spPr>
          <a:xfrm>
            <a:off x="3416054" y="402811"/>
            <a:ext cx="5628757" cy="4445922"/>
          </a:xfrm>
          <a:prstGeom prst="rect">
            <a:avLst/>
          </a:prstGeom>
          <a:noFill/>
          <a:ln>
            <a:noFill/>
          </a:ln>
        </p:spPr>
      </p:pic>
      <p:sp>
        <p:nvSpPr>
          <p:cNvPr id="102" name="Google Shape;102;p4"/>
          <p:cNvSpPr/>
          <p:nvPr/>
        </p:nvSpPr>
        <p:spPr>
          <a:xfrm>
            <a:off x="3678700" y="479095"/>
            <a:ext cx="245693" cy="210066"/>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lt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03" name="Google Shape;103;p4"/>
          <p:cNvSpPr/>
          <p:nvPr/>
        </p:nvSpPr>
        <p:spPr>
          <a:xfrm>
            <a:off x="4325814" y="1526345"/>
            <a:ext cx="246185" cy="175634"/>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lt1"/>
                </a:solidFill>
                <a:latin typeface="Arial"/>
                <a:ea typeface="Arial"/>
                <a:cs typeface="Arial"/>
                <a:sym typeface="Arial"/>
              </a:rPr>
              <a:t>2</a:t>
            </a:r>
            <a:endParaRPr b="0" i="0" sz="1100" u="none" cap="none" strike="noStrike">
              <a:solidFill>
                <a:schemeClr val="lt1"/>
              </a:solidFill>
              <a:latin typeface="Arial"/>
              <a:ea typeface="Arial"/>
              <a:cs typeface="Arial"/>
              <a:sym typeface="Arial"/>
            </a:endParaRPr>
          </a:p>
        </p:txBody>
      </p:sp>
      <p:sp>
        <p:nvSpPr>
          <p:cNvPr id="104" name="Google Shape;104;p4"/>
          <p:cNvSpPr/>
          <p:nvPr/>
        </p:nvSpPr>
        <p:spPr>
          <a:xfrm>
            <a:off x="8163949" y="881634"/>
            <a:ext cx="302923" cy="198774"/>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lt1"/>
                </a:solidFill>
                <a:latin typeface="Arial"/>
                <a:ea typeface="Arial"/>
                <a:cs typeface="Arial"/>
                <a:sym typeface="Arial"/>
              </a:rPr>
              <a:t>3a</a:t>
            </a:r>
            <a:endParaRPr b="0" i="0" sz="1400" u="none" cap="none" strike="noStrike">
              <a:solidFill>
                <a:srgbClr val="000000"/>
              </a:solidFill>
              <a:latin typeface="Arial"/>
              <a:ea typeface="Arial"/>
              <a:cs typeface="Arial"/>
              <a:sym typeface="Arial"/>
            </a:endParaRPr>
          </a:p>
        </p:txBody>
      </p:sp>
      <p:sp>
        <p:nvSpPr>
          <p:cNvPr id="105" name="Google Shape;105;p4"/>
          <p:cNvSpPr/>
          <p:nvPr/>
        </p:nvSpPr>
        <p:spPr>
          <a:xfrm>
            <a:off x="4753934" y="491798"/>
            <a:ext cx="1698000" cy="210000"/>
          </a:xfrm>
          <a:prstGeom prst="rect">
            <a:avLst/>
          </a:prstGeom>
          <a:solidFill>
            <a:srgbClr val="FFFF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700"/>
              <a:buFont typeface="Arial"/>
              <a:buNone/>
            </a:pPr>
            <a:r>
              <a:rPr b="0" i="0" lang="en-US" sz="700" u="none" cap="none" strike="noStrike">
                <a:solidFill>
                  <a:schemeClr val="dk1"/>
                </a:solidFill>
                <a:latin typeface="Arial"/>
                <a:ea typeface="Arial"/>
                <a:cs typeface="Arial"/>
                <a:sym typeface="Arial"/>
              </a:rPr>
              <a:t>I have heard about the nine cat lives.</a:t>
            </a:r>
            <a:endParaRPr b="0" i="0" sz="1400" u="none" cap="none" strike="noStrike">
              <a:solidFill>
                <a:srgbClr val="000000"/>
              </a:solidFill>
              <a:latin typeface="Arial"/>
              <a:ea typeface="Arial"/>
              <a:cs typeface="Arial"/>
              <a:sym typeface="Arial"/>
            </a:endParaRPr>
          </a:p>
        </p:txBody>
      </p:sp>
      <p:sp>
        <p:nvSpPr>
          <p:cNvPr id="106" name="Google Shape;106;p4"/>
          <p:cNvSpPr/>
          <p:nvPr/>
        </p:nvSpPr>
        <p:spPr>
          <a:xfrm>
            <a:off x="8093611" y="1898014"/>
            <a:ext cx="302923" cy="198774"/>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lt1"/>
                </a:solidFill>
                <a:latin typeface="Arial"/>
                <a:ea typeface="Arial"/>
                <a:cs typeface="Arial"/>
                <a:sym typeface="Arial"/>
              </a:rPr>
              <a:t>3b</a:t>
            </a:r>
            <a:endParaRPr b="0" i="0" sz="1400" u="none" cap="none" strike="noStrike">
              <a:solidFill>
                <a:srgbClr val="000000"/>
              </a:solidFill>
              <a:latin typeface="Arial"/>
              <a:ea typeface="Arial"/>
              <a:cs typeface="Arial"/>
              <a:sym typeface="Arial"/>
            </a:endParaRPr>
          </a:p>
        </p:txBody>
      </p:sp>
      <p:sp>
        <p:nvSpPr>
          <p:cNvPr id="107" name="Google Shape;107;p4"/>
          <p:cNvSpPr/>
          <p:nvPr/>
        </p:nvSpPr>
        <p:spPr>
          <a:xfrm>
            <a:off x="5258691" y="3008141"/>
            <a:ext cx="246185" cy="175634"/>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lt1"/>
                </a:solidFill>
                <a:latin typeface="Arial"/>
                <a:ea typeface="Arial"/>
                <a:cs typeface="Arial"/>
                <a:sym typeface="Arial"/>
              </a:rPr>
              <a:t>4</a:t>
            </a:r>
            <a:endParaRPr b="0" i="0" sz="1100" u="none" cap="none" strike="noStrike">
              <a:solidFill>
                <a:schemeClr val="lt1"/>
              </a:solidFill>
              <a:latin typeface="Arial"/>
              <a:ea typeface="Arial"/>
              <a:cs typeface="Arial"/>
              <a:sym typeface="Arial"/>
            </a:endParaRPr>
          </a:p>
        </p:txBody>
      </p:sp>
      <p:sp>
        <p:nvSpPr>
          <p:cNvPr id="108" name="Google Shape;108;p4"/>
          <p:cNvSpPr/>
          <p:nvPr/>
        </p:nvSpPr>
        <p:spPr>
          <a:xfrm>
            <a:off x="7404294" y="4288302"/>
            <a:ext cx="246185" cy="175634"/>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lt1"/>
                </a:solidFill>
                <a:latin typeface="Arial"/>
                <a:ea typeface="Arial"/>
                <a:cs typeface="Arial"/>
                <a:sym typeface="Arial"/>
              </a:rPr>
              <a:t>5</a:t>
            </a:r>
            <a:endParaRPr b="0" i="0" sz="11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Evaluation metrics</a:t>
            </a:r>
            <a:endParaRPr/>
          </a:p>
        </p:txBody>
      </p:sp>
      <p:sp>
        <p:nvSpPr>
          <p:cNvPr id="114" name="Google Shape;114;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b="1" lang="en-US" sz="1400"/>
              <a:t>Partial parameter matching</a:t>
            </a:r>
            <a:endParaRPr/>
          </a:p>
          <a:p>
            <a:pPr indent="-317500" lvl="1" marL="914400" rtl="0" algn="l">
              <a:lnSpc>
                <a:spcPct val="115000"/>
              </a:lnSpc>
              <a:spcBef>
                <a:spcPts val="0"/>
              </a:spcBef>
              <a:spcAft>
                <a:spcPts val="0"/>
              </a:spcAft>
              <a:buSzPts val="1400"/>
              <a:buChar char="○"/>
            </a:pPr>
            <a:r>
              <a:rPr lang="en-US"/>
              <a:t>We use the Partial parameter Matching metric to determine how many predicted APIs (with its argument-value pairs) match with the Gold API set of parameters</a:t>
            </a:r>
            <a:endParaRPr/>
          </a:p>
          <a:p>
            <a:pPr indent="-342900" lvl="0" marL="457200" rtl="0" algn="l">
              <a:lnSpc>
                <a:spcPct val="115000"/>
              </a:lnSpc>
              <a:spcBef>
                <a:spcPts val="0"/>
              </a:spcBef>
              <a:spcAft>
                <a:spcPts val="0"/>
              </a:spcAft>
              <a:buSzPts val="1800"/>
              <a:buChar char="●"/>
            </a:pPr>
            <a:r>
              <a:rPr b="1" lang="en-US" sz="1400"/>
              <a:t>Full parameter matching</a:t>
            </a:r>
            <a:endParaRPr/>
          </a:p>
          <a:p>
            <a:pPr indent="-317500" lvl="1" marL="914400" rtl="0" algn="l">
              <a:lnSpc>
                <a:spcPct val="115000"/>
              </a:lnSpc>
              <a:spcBef>
                <a:spcPts val="0"/>
              </a:spcBef>
              <a:spcAft>
                <a:spcPts val="0"/>
              </a:spcAft>
              <a:buSzPts val="1400"/>
              <a:buChar char="○"/>
            </a:pPr>
            <a:r>
              <a:rPr lang="en-US"/>
              <a:t>In contrast, evaluates whether the model predicts the exact set of both mandatory and optional parameters of the APIs</a:t>
            </a:r>
            <a:endParaRPr/>
          </a:p>
          <a:p>
            <a:pPr indent="-342900" lvl="0" marL="457200" rtl="0" algn="l">
              <a:lnSpc>
                <a:spcPct val="115000"/>
              </a:lnSpc>
              <a:spcBef>
                <a:spcPts val="0"/>
              </a:spcBef>
              <a:spcAft>
                <a:spcPts val="0"/>
              </a:spcAft>
              <a:buSzPts val="1800"/>
              <a:buChar char="●"/>
            </a:pPr>
            <a:r>
              <a:rPr b="1" lang="en-US" sz="1400"/>
              <a:t>API Execution pass rate </a:t>
            </a:r>
            <a:r>
              <a:rPr lang="en-US" sz="1400"/>
              <a:t>(Limitations due to dynamic execution)</a:t>
            </a:r>
            <a:endParaRPr/>
          </a:p>
          <a:p>
            <a:pPr indent="-317500" lvl="1" marL="914400" rtl="0" algn="l">
              <a:lnSpc>
                <a:spcPct val="115000"/>
              </a:lnSpc>
              <a:spcBef>
                <a:spcPts val="0"/>
              </a:spcBef>
              <a:spcAft>
                <a:spcPts val="0"/>
              </a:spcAft>
              <a:buSzPts val="1400"/>
              <a:buChar char="○"/>
            </a:pPr>
            <a:r>
              <a:rPr lang="en-US"/>
              <a:t>API Execution Pass Rate For the executable portion of NESTFUL, we report the API Execution Pass Rate, which measures whether the predicted APIs can be executed (using RapidAPI). The final score is reported as the percentage of predicted API sequences that pass.</a:t>
            </a:r>
            <a:endParaRPr/>
          </a:p>
          <a:p>
            <a:pPr indent="0" lvl="0" marL="114300" rtl="0" algn="l">
              <a:lnSpc>
                <a:spcPct val="115000"/>
              </a:lnSpc>
              <a:spcBef>
                <a:spcPts val="0"/>
              </a:spcBef>
              <a:spcAft>
                <a:spcPts val="0"/>
              </a:spcAft>
              <a:buSzPts val="1800"/>
              <a:buNone/>
            </a:pPr>
            <a:r>
              <a:rPr lang="en-US" sz="1400"/>
              <a:t>In all these cases, we calculate the scores for each sample data instance and then compute the statistical mean across the entire dataset as the final score</a:t>
            </a:r>
            <a:endParaRPr/>
          </a:p>
          <a:p>
            <a:pPr indent="-228600" lvl="0" marL="457200" rtl="0" algn="l">
              <a:lnSpc>
                <a:spcPct val="115000"/>
              </a:lnSpc>
              <a:spcBef>
                <a:spcPts val="0"/>
              </a:spcBef>
              <a:spcAft>
                <a:spcPts val="0"/>
              </a:spcAft>
              <a:buSzPts val="1800"/>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Evaluation Metrics &amp; Results</a:t>
            </a:r>
            <a:endParaRPr/>
          </a:p>
        </p:txBody>
      </p:sp>
      <p:graphicFrame>
        <p:nvGraphicFramePr>
          <p:cNvPr id="120" name="Google Shape;120;p7"/>
          <p:cNvGraphicFramePr/>
          <p:nvPr/>
        </p:nvGraphicFramePr>
        <p:xfrm>
          <a:off x="349262" y="1137522"/>
          <a:ext cx="3000000" cy="3000000"/>
        </p:xfrm>
        <a:graphic>
          <a:graphicData uri="http://schemas.openxmlformats.org/drawingml/2006/table">
            <a:tbl>
              <a:tblPr bandRow="1" firstRow="1">
                <a:noFill/>
                <a:tableStyleId>{FF248FCA-7AA7-4684-BC68-703E92487BE6}</a:tableStyleId>
              </a:tblPr>
              <a:tblGrid>
                <a:gridCol w="1648825"/>
                <a:gridCol w="1648825"/>
                <a:gridCol w="1648825"/>
                <a:gridCol w="1574475"/>
                <a:gridCol w="1723175"/>
              </a:tblGrid>
              <a:tr h="6370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Models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Partial parameter matching</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Full parameter matching</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API Execution Rate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LLM as a Judge accuracy</a:t>
                      </a:r>
                      <a:endParaRPr sz="1400" u="none" cap="none" strike="noStrike"/>
                    </a:p>
                  </a:txBody>
                  <a:tcPr marT="45725" marB="45725" marR="91450" marL="91450"/>
                </a:tc>
              </a:tr>
              <a:tr h="82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OpenAI chat GPT 3.5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72.0 %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WIP</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WIP</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a:t>6</a:t>
                      </a:r>
                      <a:r>
                        <a:rPr lang="en-US" sz="1400" u="none" cap="none" strike="noStrike"/>
                        <a:t>0.0 %</a:t>
                      </a:r>
                      <a:endParaRPr sz="1400" u="none" cap="none" strike="noStrike"/>
                    </a:p>
                  </a:txBody>
                  <a:tcPr marT="45725" marB="45725" marR="91450" marL="91450"/>
                </a:tc>
              </a:tr>
              <a:tr h="82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Mistral</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80.0 %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WIP</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WIP</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a:t>8</a:t>
                      </a:r>
                      <a:r>
                        <a:rPr lang="en-US" sz="1400" u="none" cap="none" strike="noStrike"/>
                        <a:t>0.0 %</a:t>
                      </a:r>
                      <a:endParaRPr sz="1400" u="none" cap="none" strike="noStrike"/>
                    </a:p>
                  </a:txBody>
                  <a:tcPr marT="45725" marB="45725" marR="91450" marL="91450"/>
                </a:tc>
              </a:tr>
            </a:tbl>
          </a:graphicData>
        </a:graphic>
      </p:graphicFrame>
      <p:sp>
        <p:nvSpPr>
          <p:cNvPr id="121" name="Google Shape;121;p7"/>
          <p:cNvSpPr txBox="1"/>
          <p:nvPr/>
        </p:nvSpPr>
        <p:spPr>
          <a:xfrm>
            <a:off x="311700" y="3619373"/>
            <a:ext cx="8438100" cy="138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Number of prompts:  	</a:t>
            </a:r>
            <a:r>
              <a:rPr lang="en-US"/>
              <a:t>3 (Weather API, Flight API, Pet store API for now)</a:t>
            </a:r>
            <a:br>
              <a:rPr b="0" i="0" lang="en-US" sz="1400" u="none" cap="none" strike="noStrike">
                <a:solidFill>
                  <a:srgbClr val="000000"/>
                </a:solidFill>
                <a:latin typeface="Arial"/>
                <a:ea typeface="Arial"/>
                <a:cs typeface="Arial"/>
                <a:sym typeface="Arial"/>
              </a:rPr>
            </a:br>
            <a:r>
              <a:rPr b="0" i="0" lang="en-US" sz="1400" u="none" cap="none" strike="noStrike">
                <a:solidFill>
                  <a:srgbClr val="000000"/>
                </a:solidFill>
                <a:latin typeface="Arial"/>
                <a:ea typeface="Arial"/>
                <a:cs typeface="Arial"/>
                <a:sym typeface="Arial"/>
              </a:rPr>
              <a:t>Number of paths/APIs tested:  	20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Tool calling methods:		Langchain, Prompt</a:t>
            </a:r>
            <a:r>
              <a:rPr lang="en-US"/>
              <a:t> engineering</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Ablation: 			Introduce optional parameters in APIs without including them in the</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prompt (</a:t>
            </a:r>
            <a:r>
              <a:rPr lang="en-US"/>
              <a:t>i.e. testing if the LLM can provide the right parameters without knowing the full                  API schema</a:t>
            </a:r>
            <a:r>
              <a:rPr b="0" i="0" lang="en-US" sz="1400" u="none" cap="none" strike="noStrike">
                <a:solidFill>
                  <a:srgbClr val="000000"/>
                </a:solidFill>
                <a:latin typeface="Arial"/>
                <a:ea typeface="Arial"/>
                <a:cs typeface="Arial"/>
                <a:sym typeface="Arial"/>
              </a:rPr>
              <a:t>) and vice versa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Limitations &amp; Future Work</a:t>
            </a:r>
            <a:endParaRPr/>
          </a:p>
        </p:txBody>
      </p:sp>
      <p:sp>
        <p:nvSpPr>
          <p:cNvPr id="127" name="Google Shape;127;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SzPts val="1800"/>
              <a:buChar char="●"/>
            </a:pPr>
            <a:r>
              <a:rPr b="1" lang="en-US" sz="1400"/>
              <a:t>Dataset Coverage</a:t>
            </a:r>
            <a:r>
              <a:rPr lang="en-US" sz="1400"/>
              <a:t>: Extend the prompts for the NESTful dataset </a:t>
            </a:r>
            <a:endParaRPr/>
          </a:p>
          <a:p>
            <a:pPr indent="-228600" lvl="0" marL="457200" rtl="0" algn="l">
              <a:lnSpc>
                <a:spcPct val="115000"/>
              </a:lnSpc>
              <a:spcBef>
                <a:spcPts val="0"/>
              </a:spcBef>
              <a:spcAft>
                <a:spcPts val="0"/>
              </a:spcAft>
              <a:buSzPts val="1800"/>
              <a:buNone/>
            </a:pPr>
            <a:r>
              <a:t/>
            </a:r>
            <a:endParaRPr sz="1400"/>
          </a:p>
          <a:p>
            <a:pPr indent="-342900" lvl="0" marL="457200" rtl="0" algn="l">
              <a:lnSpc>
                <a:spcPct val="115000"/>
              </a:lnSpc>
              <a:spcBef>
                <a:spcPts val="0"/>
              </a:spcBef>
              <a:spcAft>
                <a:spcPts val="0"/>
              </a:spcAft>
              <a:buSzPts val="1800"/>
              <a:buChar char="●"/>
            </a:pPr>
            <a:r>
              <a:rPr b="1" lang="en-US" sz="1400"/>
              <a:t>API Diversity</a:t>
            </a:r>
            <a:r>
              <a:rPr lang="en-US" sz="1400"/>
              <a:t>: Invoke APIs outside of RapidAPI (IBM APIConnect exploring)</a:t>
            </a:r>
            <a:endParaRPr/>
          </a:p>
          <a:p>
            <a:pPr indent="-228600" lvl="0" marL="457200" rtl="0" algn="l">
              <a:lnSpc>
                <a:spcPct val="115000"/>
              </a:lnSpc>
              <a:spcBef>
                <a:spcPts val="0"/>
              </a:spcBef>
              <a:spcAft>
                <a:spcPts val="0"/>
              </a:spcAft>
              <a:buSzPts val="1800"/>
              <a:buNone/>
            </a:pPr>
            <a:r>
              <a:t/>
            </a:r>
            <a:endParaRPr sz="1400"/>
          </a:p>
          <a:p>
            <a:pPr indent="-342900" lvl="0" marL="457200" rtl="0" algn="l">
              <a:lnSpc>
                <a:spcPct val="115000"/>
              </a:lnSpc>
              <a:spcBef>
                <a:spcPts val="0"/>
              </a:spcBef>
              <a:spcAft>
                <a:spcPts val="0"/>
              </a:spcAft>
              <a:buSzPts val="1800"/>
              <a:buChar char="●"/>
            </a:pPr>
            <a:r>
              <a:rPr b="1" lang="en-US" sz="1400"/>
              <a:t>Enhanced "LLM as a Judge": </a:t>
            </a:r>
            <a:r>
              <a:rPr lang="en-US" sz="1400"/>
              <a:t>Fine tune “LLM as a Judge” with instruct examples to improve accuracy for all prompts and APIs</a:t>
            </a:r>
            <a:endParaRPr/>
          </a:p>
          <a:p>
            <a:pPr indent="-228600" lvl="0" marL="457200" rtl="0" algn="l">
              <a:lnSpc>
                <a:spcPct val="115000"/>
              </a:lnSpc>
              <a:spcBef>
                <a:spcPts val="0"/>
              </a:spcBef>
              <a:spcAft>
                <a:spcPts val="0"/>
              </a:spcAft>
              <a:buSzPts val="1800"/>
              <a:buNone/>
            </a:pPr>
            <a:r>
              <a:t/>
            </a:r>
            <a:endParaRPr sz="1400"/>
          </a:p>
          <a:p>
            <a:pPr indent="-342900" lvl="0" marL="457200" rtl="0" algn="l">
              <a:lnSpc>
                <a:spcPct val="115000"/>
              </a:lnSpc>
              <a:spcBef>
                <a:spcPts val="0"/>
              </a:spcBef>
              <a:spcAft>
                <a:spcPts val="0"/>
              </a:spcAft>
              <a:buSzPts val="1800"/>
              <a:buChar char="●"/>
            </a:pPr>
            <a:r>
              <a:rPr b="1" lang="en-US" sz="1400"/>
              <a:t>Handling Dynamic API Behavior</a:t>
            </a:r>
            <a:r>
              <a:rPr lang="en-US" sz="1400"/>
              <a:t>: APIs return dynamic results based on time or real-time data. </a:t>
            </a:r>
            <a:endParaRPr/>
          </a:p>
          <a:p>
            <a:pPr indent="-228600" lvl="0" marL="457200" rtl="0" algn="l">
              <a:lnSpc>
                <a:spcPct val="115000"/>
              </a:lnSpc>
              <a:spcBef>
                <a:spcPts val="0"/>
              </a:spcBef>
              <a:spcAft>
                <a:spcPts val="0"/>
              </a:spcAft>
              <a:buSzPts val="1800"/>
              <a:buNone/>
            </a:pPr>
            <a:r>
              <a:t/>
            </a:r>
            <a:endParaRPr sz="1400"/>
          </a:p>
          <a:p>
            <a:pPr indent="-342900" lvl="0" marL="457200" rtl="0" algn="l">
              <a:lnSpc>
                <a:spcPct val="115000"/>
              </a:lnSpc>
              <a:spcBef>
                <a:spcPts val="0"/>
              </a:spcBef>
              <a:spcAft>
                <a:spcPts val="0"/>
              </a:spcAft>
              <a:buSzPts val="1800"/>
              <a:buChar char="●"/>
            </a:pPr>
            <a:r>
              <a:rPr b="1" lang="en-US" sz="1400"/>
              <a:t>Scalability and Automation</a:t>
            </a:r>
            <a:r>
              <a:rPr lang="en-US" sz="1400"/>
              <a:t>: Developing automation pipelines for dataset expansion, evaluation, and analysis</a:t>
            </a:r>
            <a:endParaRPr/>
          </a:p>
          <a:p>
            <a:pPr indent="-228600" lvl="0" marL="457200" rtl="0" algn="l">
              <a:lnSpc>
                <a:spcPct val="115000"/>
              </a:lnSpc>
              <a:spcBef>
                <a:spcPts val="0"/>
              </a:spcBef>
              <a:spcAft>
                <a:spcPts val="0"/>
              </a:spcAft>
              <a:buSzPts val="1800"/>
              <a:buNone/>
            </a:pPr>
            <a:r>
              <a:t/>
            </a:r>
            <a:endParaRPr sz="1400"/>
          </a:p>
          <a:p>
            <a:pPr indent="-342900" lvl="0" marL="457200" rtl="0" algn="l">
              <a:lnSpc>
                <a:spcPct val="115000"/>
              </a:lnSpc>
              <a:spcBef>
                <a:spcPts val="0"/>
              </a:spcBef>
              <a:spcAft>
                <a:spcPts val="0"/>
              </a:spcAft>
              <a:buSzPts val="1800"/>
              <a:buChar char="●"/>
            </a:pPr>
            <a:r>
              <a:rPr b="1" lang="en-US" sz="1400"/>
              <a:t>Evaluation Metrics Expansion</a:t>
            </a:r>
            <a:r>
              <a:rPr lang="en-US" sz="1400"/>
              <a:t>: Additional metrics, such as latency (especially for “LLM as a judge”), cost-effectiveness,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3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4800"/>
              <a:buNone/>
            </a:pPr>
            <a:r>
              <a:rPr lang="en-US"/>
              <a:t>Thank You!</a:t>
            </a:r>
            <a:endParaRPr/>
          </a:p>
          <a:p>
            <a:pPr indent="0" lvl="0" marL="0" rtl="0" algn="l">
              <a:lnSpc>
                <a:spcPct val="100000"/>
              </a:lnSpc>
              <a:spcBef>
                <a:spcPts val="0"/>
              </a:spcBef>
              <a:spcAft>
                <a:spcPts val="0"/>
              </a:spcAft>
              <a:buSzPts val="4800"/>
              <a:buNone/>
            </a:pPr>
            <a:r>
              <a:rPr lang="en-US" sz="2000"/>
              <a:t>Sources:</a:t>
            </a:r>
            <a:endParaRPr sz="2000"/>
          </a:p>
          <a:p>
            <a:pPr indent="-323850" lvl="0" marL="457200" rtl="0" algn="l">
              <a:lnSpc>
                <a:spcPct val="100000"/>
              </a:lnSpc>
              <a:spcBef>
                <a:spcPts val="0"/>
              </a:spcBef>
              <a:spcAft>
                <a:spcPts val="0"/>
              </a:spcAft>
              <a:buSzPts val="1500"/>
              <a:buChar char="●"/>
            </a:pPr>
            <a:r>
              <a:rPr lang="en-US" sz="1500"/>
              <a:t>Shishir G. Patil, Tianjun Zhang, Xin Wang, and Joseph E. Gonzalez. Gorilla: Large language model connected with massive apis, 2023b. URL </a:t>
            </a:r>
            <a:r>
              <a:rPr lang="en-US" sz="1500" u="sng">
                <a:solidFill>
                  <a:schemeClr val="hlink"/>
                </a:solidFill>
                <a:hlinkClick r:id="rId3"/>
              </a:rPr>
              <a:t>https://arxiv.org/abs/2305.15334</a:t>
            </a:r>
            <a:r>
              <a:rPr lang="en-US" sz="1500"/>
              <a:t>.</a:t>
            </a:r>
            <a:endParaRPr sz="1500"/>
          </a:p>
          <a:p>
            <a:pPr indent="-323850" lvl="0" marL="457200" rtl="0" algn="l">
              <a:spcBef>
                <a:spcPts val="0"/>
              </a:spcBef>
              <a:spcAft>
                <a:spcPts val="0"/>
              </a:spcAft>
              <a:buSzPts val="1500"/>
              <a:buChar char="●"/>
            </a:pPr>
            <a:r>
              <a:rPr lang="en-US" sz="1500"/>
              <a:t>Kinjal Basu, Ibrahim Abdelaziz, Kelsey Bradford, Maxwell Crouse, Kiran Kate, Sadhana Kumaravel, Saurabh Goyal, Asim Munawar, Yara Rizk, Xin Wang, Luis Lastras, Pavan Kapanipathi (2024) NESTFUL: A Benchmark for Evaluating LLMs on Nested Sequences of API Calls. https://arxiv.org/abs/2409.03797.pdf</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Backup</a:t>
            </a:r>
            <a:endParaRPr/>
          </a:p>
        </p:txBody>
      </p:sp>
      <p:sp>
        <p:nvSpPr>
          <p:cNvPr id="138" name="Google Shape;138;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