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74"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AC16C-4E81-D748-B2B1-18CD060EF2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3D8A28-EF06-18D6-0D40-2324585207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E09B7E-3AAE-82D5-F58D-D6791220FB08}"/>
              </a:ext>
            </a:extLst>
          </p:cNvPr>
          <p:cNvSpPr>
            <a:spLocks noGrp="1"/>
          </p:cNvSpPr>
          <p:nvPr>
            <p:ph type="dt" sz="half" idx="10"/>
          </p:nvPr>
        </p:nvSpPr>
        <p:spPr/>
        <p:txBody>
          <a:bodyPr/>
          <a:lstStyle/>
          <a:p>
            <a:fld id="{070C666D-E1A8-4A01-9B33-D5C671960200}" type="datetimeFigureOut">
              <a:rPr lang="en-US" smtClean="0"/>
              <a:t>1/17/2025</a:t>
            </a:fld>
            <a:endParaRPr lang="en-US"/>
          </a:p>
        </p:txBody>
      </p:sp>
      <p:sp>
        <p:nvSpPr>
          <p:cNvPr id="5" name="Footer Placeholder 4">
            <a:extLst>
              <a:ext uri="{FF2B5EF4-FFF2-40B4-BE49-F238E27FC236}">
                <a16:creationId xmlns:a16="http://schemas.microsoft.com/office/drawing/2014/main" id="{F95CAAC2-9237-CA4E-9F9B-1964E7844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11411-E1D3-F824-6E19-DFCED3041A4A}"/>
              </a:ext>
            </a:extLst>
          </p:cNvPr>
          <p:cNvSpPr>
            <a:spLocks noGrp="1"/>
          </p:cNvSpPr>
          <p:nvPr>
            <p:ph type="sldNum" sz="quarter" idx="12"/>
          </p:nvPr>
        </p:nvSpPr>
        <p:spPr/>
        <p:txBody>
          <a:bodyPr/>
          <a:lstStyle/>
          <a:p>
            <a:fld id="{F769670E-46BB-4CBE-9A23-10A7F62129EA}" type="slidenum">
              <a:rPr lang="en-US" smtClean="0"/>
              <a:t>‹#›</a:t>
            </a:fld>
            <a:endParaRPr lang="en-US"/>
          </a:p>
        </p:txBody>
      </p:sp>
    </p:spTree>
    <p:extLst>
      <p:ext uri="{BB962C8B-B14F-4D97-AF65-F5344CB8AC3E}">
        <p14:creationId xmlns:p14="http://schemas.microsoft.com/office/powerpoint/2010/main" val="285597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1C224-CFD3-71CC-218D-52C0C02A3C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3FBB1E-168A-6DE7-ED92-6EB3654DC7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10F039-8B96-3C99-16EA-02BAA7B58D8B}"/>
              </a:ext>
            </a:extLst>
          </p:cNvPr>
          <p:cNvSpPr>
            <a:spLocks noGrp="1"/>
          </p:cNvSpPr>
          <p:nvPr>
            <p:ph type="dt" sz="half" idx="10"/>
          </p:nvPr>
        </p:nvSpPr>
        <p:spPr/>
        <p:txBody>
          <a:bodyPr/>
          <a:lstStyle/>
          <a:p>
            <a:fld id="{070C666D-E1A8-4A01-9B33-D5C671960200}" type="datetimeFigureOut">
              <a:rPr lang="en-US" smtClean="0"/>
              <a:t>1/17/2025</a:t>
            </a:fld>
            <a:endParaRPr lang="en-US"/>
          </a:p>
        </p:txBody>
      </p:sp>
      <p:sp>
        <p:nvSpPr>
          <p:cNvPr id="5" name="Footer Placeholder 4">
            <a:extLst>
              <a:ext uri="{FF2B5EF4-FFF2-40B4-BE49-F238E27FC236}">
                <a16:creationId xmlns:a16="http://schemas.microsoft.com/office/drawing/2014/main" id="{864CF489-9F5B-8E82-C7BB-285D3A5ABE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2143A-67AC-C23B-3331-FFB8F21C8FAB}"/>
              </a:ext>
            </a:extLst>
          </p:cNvPr>
          <p:cNvSpPr>
            <a:spLocks noGrp="1"/>
          </p:cNvSpPr>
          <p:nvPr>
            <p:ph type="sldNum" sz="quarter" idx="12"/>
          </p:nvPr>
        </p:nvSpPr>
        <p:spPr/>
        <p:txBody>
          <a:bodyPr/>
          <a:lstStyle/>
          <a:p>
            <a:fld id="{F769670E-46BB-4CBE-9A23-10A7F62129EA}" type="slidenum">
              <a:rPr lang="en-US" smtClean="0"/>
              <a:t>‹#›</a:t>
            </a:fld>
            <a:endParaRPr lang="en-US"/>
          </a:p>
        </p:txBody>
      </p:sp>
    </p:spTree>
    <p:extLst>
      <p:ext uri="{BB962C8B-B14F-4D97-AF65-F5344CB8AC3E}">
        <p14:creationId xmlns:p14="http://schemas.microsoft.com/office/powerpoint/2010/main" val="251463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A3C144-6239-2D4C-C9FC-A9A8D50C75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1AC1E0-BAE7-F593-655D-0A08769174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87BF1C-5DBA-B5F3-BCB8-11EA9D970358}"/>
              </a:ext>
            </a:extLst>
          </p:cNvPr>
          <p:cNvSpPr>
            <a:spLocks noGrp="1"/>
          </p:cNvSpPr>
          <p:nvPr>
            <p:ph type="dt" sz="half" idx="10"/>
          </p:nvPr>
        </p:nvSpPr>
        <p:spPr/>
        <p:txBody>
          <a:bodyPr/>
          <a:lstStyle/>
          <a:p>
            <a:fld id="{070C666D-E1A8-4A01-9B33-D5C671960200}" type="datetimeFigureOut">
              <a:rPr lang="en-US" smtClean="0"/>
              <a:t>1/17/2025</a:t>
            </a:fld>
            <a:endParaRPr lang="en-US"/>
          </a:p>
        </p:txBody>
      </p:sp>
      <p:sp>
        <p:nvSpPr>
          <p:cNvPr id="5" name="Footer Placeholder 4">
            <a:extLst>
              <a:ext uri="{FF2B5EF4-FFF2-40B4-BE49-F238E27FC236}">
                <a16:creationId xmlns:a16="http://schemas.microsoft.com/office/drawing/2014/main" id="{1EF313DA-4162-83C2-9696-5ABE4C7E2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9A654-BCBC-2035-4192-342800CEBED4}"/>
              </a:ext>
            </a:extLst>
          </p:cNvPr>
          <p:cNvSpPr>
            <a:spLocks noGrp="1"/>
          </p:cNvSpPr>
          <p:nvPr>
            <p:ph type="sldNum" sz="quarter" idx="12"/>
          </p:nvPr>
        </p:nvSpPr>
        <p:spPr/>
        <p:txBody>
          <a:bodyPr/>
          <a:lstStyle/>
          <a:p>
            <a:fld id="{F769670E-46BB-4CBE-9A23-10A7F62129EA}" type="slidenum">
              <a:rPr lang="en-US" smtClean="0"/>
              <a:t>‹#›</a:t>
            </a:fld>
            <a:endParaRPr lang="en-US"/>
          </a:p>
        </p:txBody>
      </p:sp>
    </p:spTree>
    <p:extLst>
      <p:ext uri="{BB962C8B-B14F-4D97-AF65-F5344CB8AC3E}">
        <p14:creationId xmlns:p14="http://schemas.microsoft.com/office/powerpoint/2010/main" val="168716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32CB0-E57F-F63A-3A36-63EF4958F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F2AA05-153A-04B1-68AA-3BC48B80D0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314012-52BF-C12A-73B8-71D98A43A74E}"/>
              </a:ext>
            </a:extLst>
          </p:cNvPr>
          <p:cNvSpPr>
            <a:spLocks noGrp="1"/>
          </p:cNvSpPr>
          <p:nvPr>
            <p:ph type="dt" sz="half" idx="10"/>
          </p:nvPr>
        </p:nvSpPr>
        <p:spPr/>
        <p:txBody>
          <a:bodyPr/>
          <a:lstStyle/>
          <a:p>
            <a:fld id="{070C666D-E1A8-4A01-9B33-D5C671960200}" type="datetimeFigureOut">
              <a:rPr lang="en-US" smtClean="0"/>
              <a:t>1/17/2025</a:t>
            </a:fld>
            <a:endParaRPr lang="en-US"/>
          </a:p>
        </p:txBody>
      </p:sp>
      <p:sp>
        <p:nvSpPr>
          <p:cNvPr id="5" name="Footer Placeholder 4">
            <a:extLst>
              <a:ext uri="{FF2B5EF4-FFF2-40B4-BE49-F238E27FC236}">
                <a16:creationId xmlns:a16="http://schemas.microsoft.com/office/drawing/2014/main" id="{D18F4066-1D3C-AE01-87B1-D6F000C9E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50DABE-3B53-50FB-8310-18BA1103F20F}"/>
              </a:ext>
            </a:extLst>
          </p:cNvPr>
          <p:cNvSpPr>
            <a:spLocks noGrp="1"/>
          </p:cNvSpPr>
          <p:nvPr>
            <p:ph type="sldNum" sz="quarter" idx="12"/>
          </p:nvPr>
        </p:nvSpPr>
        <p:spPr/>
        <p:txBody>
          <a:bodyPr/>
          <a:lstStyle/>
          <a:p>
            <a:fld id="{F769670E-46BB-4CBE-9A23-10A7F62129EA}" type="slidenum">
              <a:rPr lang="en-US" smtClean="0"/>
              <a:t>‹#›</a:t>
            </a:fld>
            <a:endParaRPr lang="en-US"/>
          </a:p>
        </p:txBody>
      </p:sp>
    </p:spTree>
    <p:extLst>
      <p:ext uri="{BB962C8B-B14F-4D97-AF65-F5344CB8AC3E}">
        <p14:creationId xmlns:p14="http://schemas.microsoft.com/office/powerpoint/2010/main" val="140292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D790C-D9E8-89FC-ABE5-A8EE263187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DA49DD-C8F8-D468-CBA8-0BBF1BBD5D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DF9BFE-50F6-F8FA-6CA7-BE8B642BAE60}"/>
              </a:ext>
            </a:extLst>
          </p:cNvPr>
          <p:cNvSpPr>
            <a:spLocks noGrp="1"/>
          </p:cNvSpPr>
          <p:nvPr>
            <p:ph type="dt" sz="half" idx="10"/>
          </p:nvPr>
        </p:nvSpPr>
        <p:spPr/>
        <p:txBody>
          <a:bodyPr/>
          <a:lstStyle/>
          <a:p>
            <a:fld id="{070C666D-E1A8-4A01-9B33-D5C671960200}" type="datetimeFigureOut">
              <a:rPr lang="en-US" smtClean="0"/>
              <a:t>1/17/2025</a:t>
            </a:fld>
            <a:endParaRPr lang="en-US"/>
          </a:p>
        </p:txBody>
      </p:sp>
      <p:sp>
        <p:nvSpPr>
          <p:cNvPr id="5" name="Footer Placeholder 4">
            <a:extLst>
              <a:ext uri="{FF2B5EF4-FFF2-40B4-BE49-F238E27FC236}">
                <a16:creationId xmlns:a16="http://schemas.microsoft.com/office/drawing/2014/main" id="{AC6B4F87-EAE0-95B2-D1F2-5D47769B6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C04675-914B-1D8F-2E1F-31B4B1EFF3C6}"/>
              </a:ext>
            </a:extLst>
          </p:cNvPr>
          <p:cNvSpPr>
            <a:spLocks noGrp="1"/>
          </p:cNvSpPr>
          <p:nvPr>
            <p:ph type="sldNum" sz="quarter" idx="12"/>
          </p:nvPr>
        </p:nvSpPr>
        <p:spPr/>
        <p:txBody>
          <a:bodyPr/>
          <a:lstStyle/>
          <a:p>
            <a:fld id="{F769670E-46BB-4CBE-9A23-10A7F62129EA}" type="slidenum">
              <a:rPr lang="en-US" smtClean="0"/>
              <a:t>‹#›</a:t>
            </a:fld>
            <a:endParaRPr lang="en-US"/>
          </a:p>
        </p:txBody>
      </p:sp>
    </p:spTree>
    <p:extLst>
      <p:ext uri="{BB962C8B-B14F-4D97-AF65-F5344CB8AC3E}">
        <p14:creationId xmlns:p14="http://schemas.microsoft.com/office/powerpoint/2010/main" val="3617391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E95E2-A9E6-0EB2-9D72-68DA65579F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BAFC32-CF87-9577-1658-561979C7D3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DC4B03-2AC2-0E26-6E05-2648E2A774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D80D46-044A-4A3B-A740-55C1C577E10C}"/>
              </a:ext>
            </a:extLst>
          </p:cNvPr>
          <p:cNvSpPr>
            <a:spLocks noGrp="1"/>
          </p:cNvSpPr>
          <p:nvPr>
            <p:ph type="dt" sz="half" idx="10"/>
          </p:nvPr>
        </p:nvSpPr>
        <p:spPr/>
        <p:txBody>
          <a:bodyPr/>
          <a:lstStyle/>
          <a:p>
            <a:fld id="{070C666D-E1A8-4A01-9B33-D5C671960200}" type="datetimeFigureOut">
              <a:rPr lang="en-US" smtClean="0"/>
              <a:t>1/17/2025</a:t>
            </a:fld>
            <a:endParaRPr lang="en-US"/>
          </a:p>
        </p:txBody>
      </p:sp>
      <p:sp>
        <p:nvSpPr>
          <p:cNvPr id="6" name="Footer Placeholder 5">
            <a:extLst>
              <a:ext uri="{FF2B5EF4-FFF2-40B4-BE49-F238E27FC236}">
                <a16:creationId xmlns:a16="http://schemas.microsoft.com/office/drawing/2014/main" id="{88E1CFEB-B0B7-F9F7-89AE-5DB8906A9B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5CAFD1-E2C4-6EDF-7338-7BC304FFAF36}"/>
              </a:ext>
            </a:extLst>
          </p:cNvPr>
          <p:cNvSpPr>
            <a:spLocks noGrp="1"/>
          </p:cNvSpPr>
          <p:nvPr>
            <p:ph type="sldNum" sz="quarter" idx="12"/>
          </p:nvPr>
        </p:nvSpPr>
        <p:spPr/>
        <p:txBody>
          <a:bodyPr/>
          <a:lstStyle/>
          <a:p>
            <a:fld id="{F769670E-46BB-4CBE-9A23-10A7F62129EA}" type="slidenum">
              <a:rPr lang="en-US" smtClean="0"/>
              <a:t>‹#›</a:t>
            </a:fld>
            <a:endParaRPr lang="en-US"/>
          </a:p>
        </p:txBody>
      </p:sp>
    </p:spTree>
    <p:extLst>
      <p:ext uri="{BB962C8B-B14F-4D97-AF65-F5344CB8AC3E}">
        <p14:creationId xmlns:p14="http://schemas.microsoft.com/office/powerpoint/2010/main" val="2895991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7BA99-873C-ECC8-509A-8345BA9655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83A24C-C881-23D4-E438-FD62BF26CA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4E69EB-F5C2-8FCA-78FC-0F0D769E01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D2FC58-E821-0E7B-97AB-04ED8EDE5F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1DE21D-BCFB-7C10-CECB-CEAE41CE43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47A0D9-5A3C-508A-BDBB-E8D1B83879A5}"/>
              </a:ext>
            </a:extLst>
          </p:cNvPr>
          <p:cNvSpPr>
            <a:spLocks noGrp="1"/>
          </p:cNvSpPr>
          <p:nvPr>
            <p:ph type="dt" sz="half" idx="10"/>
          </p:nvPr>
        </p:nvSpPr>
        <p:spPr/>
        <p:txBody>
          <a:bodyPr/>
          <a:lstStyle/>
          <a:p>
            <a:fld id="{070C666D-E1A8-4A01-9B33-D5C671960200}" type="datetimeFigureOut">
              <a:rPr lang="en-US" smtClean="0"/>
              <a:t>1/17/2025</a:t>
            </a:fld>
            <a:endParaRPr lang="en-US"/>
          </a:p>
        </p:txBody>
      </p:sp>
      <p:sp>
        <p:nvSpPr>
          <p:cNvPr id="8" name="Footer Placeholder 7">
            <a:extLst>
              <a:ext uri="{FF2B5EF4-FFF2-40B4-BE49-F238E27FC236}">
                <a16:creationId xmlns:a16="http://schemas.microsoft.com/office/drawing/2014/main" id="{A6171A99-E112-ED25-88CF-D513B88F35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56FCCB-FC37-6AEE-52DA-45B00EA96ABA}"/>
              </a:ext>
            </a:extLst>
          </p:cNvPr>
          <p:cNvSpPr>
            <a:spLocks noGrp="1"/>
          </p:cNvSpPr>
          <p:nvPr>
            <p:ph type="sldNum" sz="quarter" idx="12"/>
          </p:nvPr>
        </p:nvSpPr>
        <p:spPr/>
        <p:txBody>
          <a:bodyPr/>
          <a:lstStyle/>
          <a:p>
            <a:fld id="{F769670E-46BB-4CBE-9A23-10A7F62129EA}" type="slidenum">
              <a:rPr lang="en-US" smtClean="0"/>
              <a:t>‹#›</a:t>
            </a:fld>
            <a:endParaRPr lang="en-US"/>
          </a:p>
        </p:txBody>
      </p:sp>
    </p:spTree>
    <p:extLst>
      <p:ext uri="{BB962C8B-B14F-4D97-AF65-F5344CB8AC3E}">
        <p14:creationId xmlns:p14="http://schemas.microsoft.com/office/powerpoint/2010/main" val="413456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4A1A2-0E0E-4823-8F35-79FA746B4F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747E4B-AE88-A711-4F4B-C30559C4A78B}"/>
              </a:ext>
            </a:extLst>
          </p:cNvPr>
          <p:cNvSpPr>
            <a:spLocks noGrp="1"/>
          </p:cNvSpPr>
          <p:nvPr>
            <p:ph type="dt" sz="half" idx="10"/>
          </p:nvPr>
        </p:nvSpPr>
        <p:spPr/>
        <p:txBody>
          <a:bodyPr/>
          <a:lstStyle/>
          <a:p>
            <a:fld id="{070C666D-E1A8-4A01-9B33-D5C671960200}" type="datetimeFigureOut">
              <a:rPr lang="en-US" smtClean="0"/>
              <a:t>1/17/2025</a:t>
            </a:fld>
            <a:endParaRPr lang="en-US"/>
          </a:p>
        </p:txBody>
      </p:sp>
      <p:sp>
        <p:nvSpPr>
          <p:cNvPr id="4" name="Footer Placeholder 3">
            <a:extLst>
              <a:ext uri="{FF2B5EF4-FFF2-40B4-BE49-F238E27FC236}">
                <a16:creationId xmlns:a16="http://schemas.microsoft.com/office/drawing/2014/main" id="{B28B8E92-13FE-D3B4-1518-AC4A1F301C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913792-7E06-5ADB-99AE-D5E594F7551B}"/>
              </a:ext>
            </a:extLst>
          </p:cNvPr>
          <p:cNvSpPr>
            <a:spLocks noGrp="1"/>
          </p:cNvSpPr>
          <p:nvPr>
            <p:ph type="sldNum" sz="quarter" idx="12"/>
          </p:nvPr>
        </p:nvSpPr>
        <p:spPr/>
        <p:txBody>
          <a:bodyPr/>
          <a:lstStyle/>
          <a:p>
            <a:fld id="{F769670E-46BB-4CBE-9A23-10A7F62129EA}" type="slidenum">
              <a:rPr lang="en-US" smtClean="0"/>
              <a:t>‹#›</a:t>
            </a:fld>
            <a:endParaRPr lang="en-US"/>
          </a:p>
        </p:txBody>
      </p:sp>
    </p:spTree>
    <p:extLst>
      <p:ext uri="{BB962C8B-B14F-4D97-AF65-F5344CB8AC3E}">
        <p14:creationId xmlns:p14="http://schemas.microsoft.com/office/powerpoint/2010/main" val="83561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53AEA9-223E-D7AE-FD65-8B7BE4BED65E}"/>
              </a:ext>
            </a:extLst>
          </p:cNvPr>
          <p:cNvSpPr>
            <a:spLocks noGrp="1"/>
          </p:cNvSpPr>
          <p:nvPr>
            <p:ph type="dt" sz="half" idx="10"/>
          </p:nvPr>
        </p:nvSpPr>
        <p:spPr/>
        <p:txBody>
          <a:bodyPr/>
          <a:lstStyle/>
          <a:p>
            <a:fld id="{070C666D-E1A8-4A01-9B33-D5C671960200}" type="datetimeFigureOut">
              <a:rPr lang="en-US" smtClean="0"/>
              <a:t>1/17/2025</a:t>
            </a:fld>
            <a:endParaRPr lang="en-US"/>
          </a:p>
        </p:txBody>
      </p:sp>
      <p:sp>
        <p:nvSpPr>
          <p:cNvPr id="3" name="Footer Placeholder 2">
            <a:extLst>
              <a:ext uri="{FF2B5EF4-FFF2-40B4-BE49-F238E27FC236}">
                <a16:creationId xmlns:a16="http://schemas.microsoft.com/office/drawing/2014/main" id="{8CA483B4-CE90-C52F-F9F9-217CB391D1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265696-D2EC-3B2D-752E-84381CB29045}"/>
              </a:ext>
            </a:extLst>
          </p:cNvPr>
          <p:cNvSpPr>
            <a:spLocks noGrp="1"/>
          </p:cNvSpPr>
          <p:nvPr>
            <p:ph type="sldNum" sz="quarter" idx="12"/>
          </p:nvPr>
        </p:nvSpPr>
        <p:spPr/>
        <p:txBody>
          <a:bodyPr/>
          <a:lstStyle/>
          <a:p>
            <a:fld id="{F769670E-46BB-4CBE-9A23-10A7F62129EA}" type="slidenum">
              <a:rPr lang="en-US" smtClean="0"/>
              <a:t>‹#›</a:t>
            </a:fld>
            <a:endParaRPr lang="en-US"/>
          </a:p>
        </p:txBody>
      </p:sp>
    </p:spTree>
    <p:extLst>
      <p:ext uri="{BB962C8B-B14F-4D97-AF65-F5344CB8AC3E}">
        <p14:creationId xmlns:p14="http://schemas.microsoft.com/office/powerpoint/2010/main" val="2840697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1E949-A927-79B8-C7B3-958124350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5B05B2-4EFC-AAEF-90A9-09108A77A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EF14D8-FEF1-09F2-0A74-EAE82B7A8B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FDBD02-9EA1-8A40-681F-D06D234BF163}"/>
              </a:ext>
            </a:extLst>
          </p:cNvPr>
          <p:cNvSpPr>
            <a:spLocks noGrp="1"/>
          </p:cNvSpPr>
          <p:nvPr>
            <p:ph type="dt" sz="half" idx="10"/>
          </p:nvPr>
        </p:nvSpPr>
        <p:spPr/>
        <p:txBody>
          <a:bodyPr/>
          <a:lstStyle/>
          <a:p>
            <a:fld id="{070C666D-E1A8-4A01-9B33-D5C671960200}" type="datetimeFigureOut">
              <a:rPr lang="en-US" smtClean="0"/>
              <a:t>1/17/2025</a:t>
            </a:fld>
            <a:endParaRPr lang="en-US"/>
          </a:p>
        </p:txBody>
      </p:sp>
      <p:sp>
        <p:nvSpPr>
          <p:cNvPr id="6" name="Footer Placeholder 5">
            <a:extLst>
              <a:ext uri="{FF2B5EF4-FFF2-40B4-BE49-F238E27FC236}">
                <a16:creationId xmlns:a16="http://schemas.microsoft.com/office/drawing/2014/main" id="{AD23BDED-1DCB-8FE4-10EE-9E126380E7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F33DB6-BA27-8B6D-80E5-3969FD63DB34}"/>
              </a:ext>
            </a:extLst>
          </p:cNvPr>
          <p:cNvSpPr>
            <a:spLocks noGrp="1"/>
          </p:cNvSpPr>
          <p:nvPr>
            <p:ph type="sldNum" sz="quarter" idx="12"/>
          </p:nvPr>
        </p:nvSpPr>
        <p:spPr/>
        <p:txBody>
          <a:bodyPr/>
          <a:lstStyle/>
          <a:p>
            <a:fld id="{F769670E-46BB-4CBE-9A23-10A7F62129EA}" type="slidenum">
              <a:rPr lang="en-US" smtClean="0"/>
              <a:t>‹#›</a:t>
            </a:fld>
            <a:endParaRPr lang="en-US"/>
          </a:p>
        </p:txBody>
      </p:sp>
    </p:spTree>
    <p:extLst>
      <p:ext uri="{BB962C8B-B14F-4D97-AF65-F5344CB8AC3E}">
        <p14:creationId xmlns:p14="http://schemas.microsoft.com/office/powerpoint/2010/main" val="1357945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8A19-E6EA-1135-0FC3-7A6B25389A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5D5BA1-ED1A-FFB2-32F7-992F504AA8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7BF53F-45BA-91D9-C446-8F56D1791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C8B80C-B4F0-B401-40AF-83186A1D08F8}"/>
              </a:ext>
            </a:extLst>
          </p:cNvPr>
          <p:cNvSpPr>
            <a:spLocks noGrp="1"/>
          </p:cNvSpPr>
          <p:nvPr>
            <p:ph type="dt" sz="half" idx="10"/>
          </p:nvPr>
        </p:nvSpPr>
        <p:spPr/>
        <p:txBody>
          <a:bodyPr/>
          <a:lstStyle/>
          <a:p>
            <a:fld id="{070C666D-E1A8-4A01-9B33-D5C671960200}" type="datetimeFigureOut">
              <a:rPr lang="en-US" smtClean="0"/>
              <a:t>1/17/2025</a:t>
            </a:fld>
            <a:endParaRPr lang="en-US"/>
          </a:p>
        </p:txBody>
      </p:sp>
      <p:sp>
        <p:nvSpPr>
          <p:cNvPr id="6" name="Footer Placeholder 5">
            <a:extLst>
              <a:ext uri="{FF2B5EF4-FFF2-40B4-BE49-F238E27FC236}">
                <a16:creationId xmlns:a16="http://schemas.microsoft.com/office/drawing/2014/main" id="{925833E9-FD16-F69B-56F8-DF2D01BEC4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3CAE6B-FFA3-9B80-E1F9-57128F63B596}"/>
              </a:ext>
            </a:extLst>
          </p:cNvPr>
          <p:cNvSpPr>
            <a:spLocks noGrp="1"/>
          </p:cNvSpPr>
          <p:nvPr>
            <p:ph type="sldNum" sz="quarter" idx="12"/>
          </p:nvPr>
        </p:nvSpPr>
        <p:spPr/>
        <p:txBody>
          <a:bodyPr/>
          <a:lstStyle/>
          <a:p>
            <a:fld id="{F769670E-46BB-4CBE-9A23-10A7F62129EA}" type="slidenum">
              <a:rPr lang="en-US" smtClean="0"/>
              <a:t>‹#›</a:t>
            </a:fld>
            <a:endParaRPr lang="en-US"/>
          </a:p>
        </p:txBody>
      </p:sp>
    </p:spTree>
    <p:extLst>
      <p:ext uri="{BB962C8B-B14F-4D97-AF65-F5344CB8AC3E}">
        <p14:creationId xmlns:p14="http://schemas.microsoft.com/office/powerpoint/2010/main" val="68616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4FFFFA-962A-D6E8-FF3F-25FE7D17AF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D5E5B2-7AB5-19C6-1D8F-EC39EE21CD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79E83A-6E8E-FECC-7B0F-371E990A33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0C666D-E1A8-4A01-9B33-D5C671960200}" type="datetimeFigureOut">
              <a:rPr lang="en-US" smtClean="0"/>
              <a:t>1/17/2025</a:t>
            </a:fld>
            <a:endParaRPr lang="en-US"/>
          </a:p>
        </p:txBody>
      </p:sp>
      <p:sp>
        <p:nvSpPr>
          <p:cNvPr id="5" name="Footer Placeholder 4">
            <a:extLst>
              <a:ext uri="{FF2B5EF4-FFF2-40B4-BE49-F238E27FC236}">
                <a16:creationId xmlns:a16="http://schemas.microsoft.com/office/drawing/2014/main" id="{B11E1F1E-E893-3CDF-0ED2-C26B352E08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BECE83-5FDC-55D0-5D58-DA7C793D2B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9670E-46BB-4CBE-9A23-10A7F62129EA}" type="slidenum">
              <a:rPr lang="en-US" smtClean="0"/>
              <a:t>‹#›</a:t>
            </a:fld>
            <a:endParaRPr lang="en-US"/>
          </a:p>
        </p:txBody>
      </p:sp>
    </p:spTree>
    <p:extLst>
      <p:ext uri="{BB962C8B-B14F-4D97-AF65-F5344CB8AC3E}">
        <p14:creationId xmlns:p14="http://schemas.microsoft.com/office/powerpoint/2010/main" val="3171569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towardsdatascience.com/learning-curve-to-identify-overfitting-underfitting-problems-133177f38df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geeksforgeeks.org/machine-learni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geeksforgeeks.org/artificial-neural-networks-and-its-application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cikit-learn.org/stable/modules/generated/sklearn.model_selection.RandomizedSearchCV.html" TargetMode="External"/><Relationship Id="rId2" Type="http://schemas.openxmlformats.org/officeDocument/2006/relationships/hyperlink" Target="https://scikit-learn.org/stable/modules/generated/sklearn.model_selection.GridSearchCV.html" TargetMode="External"/><Relationship Id="rId1" Type="http://schemas.openxmlformats.org/officeDocument/2006/relationships/slideLayout" Target="../slideLayouts/slideLayout2.xml"/><Relationship Id="rId4" Type="http://schemas.openxmlformats.org/officeDocument/2006/relationships/hyperlink" Target="https://www.geeksforgeeks.org/catboost-bayesian-optimizati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95980-D477-8E7B-5900-6E11FBF9EA33}"/>
              </a:ext>
            </a:extLst>
          </p:cNvPr>
          <p:cNvSpPr>
            <a:spLocks noGrp="1"/>
          </p:cNvSpPr>
          <p:nvPr>
            <p:ph type="ctrTitle"/>
          </p:nvPr>
        </p:nvSpPr>
        <p:spPr/>
        <p:txBody>
          <a:bodyPr>
            <a:normAutofit fontScale="90000"/>
          </a:bodyPr>
          <a:lstStyle/>
          <a:p>
            <a:r>
              <a:rPr lang="en-US" dirty="0"/>
              <a:t>Module 2- Hyperparameter Tuning ,Overfitting and Underfitting </a:t>
            </a:r>
          </a:p>
        </p:txBody>
      </p:sp>
    </p:spTree>
    <p:extLst>
      <p:ext uri="{BB962C8B-B14F-4D97-AF65-F5344CB8AC3E}">
        <p14:creationId xmlns:p14="http://schemas.microsoft.com/office/powerpoint/2010/main" val="3690043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F816A-C1FF-542F-0761-860BFECA453D}"/>
              </a:ext>
            </a:extLst>
          </p:cNvPr>
          <p:cNvSpPr>
            <a:spLocks noGrp="1"/>
          </p:cNvSpPr>
          <p:nvPr>
            <p:ph type="title"/>
          </p:nvPr>
        </p:nvSpPr>
        <p:spPr/>
        <p:txBody>
          <a:bodyPr/>
          <a:lstStyle/>
          <a:p>
            <a:r>
              <a:rPr lang="en-US" b="1" i="0" dirty="0">
                <a:effectLst/>
                <a:latin typeface="Source Sans Pro" panose="020B0503030403020204" pitchFamily="34" charset="0"/>
              </a:rPr>
              <a:t>Causes of Overfitting</a:t>
            </a:r>
            <a:endParaRPr lang="en-US" dirty="0"/>
          </a:p>
        </p:txBody>
      </p:sp>
      <p:sp>
        <p:nvSpPr>
          <p:cNvPr id="3" name="Content Placeholder 2">
            <a:extLst>
              <a:ext uri="{FF2B5EF4-FFF2-40B4-BE49-F238E27FC236}">
                <a16:creationId xmlns:a16="http://schemas.microsoft.com/office/drawing/2014/main" id="{462FC904-0F9F-4F18-DAB7-53ABD137B910}"/>
              </a:ext>
            </a:extLst>
          </p:cNvPr>
          <p:cNvSpPr>
            <a:spLocks noGrp="1"/>
          </p:cNvSpPr>
          <p:nvPr>
            <p:ph idx="1"/>
          </p:nvPr>
        </p:nvSpPr>
        <p:spPr/>
        <p:txBody>
          <a:bodyPr>
            <a:normAutofit fontScale="85000" lnSpcReduction="20000"/>
          </a:bodyPr>
          <a:lstStyle/>
          <a:p>
            <a:pPr algn="just">
              <a:spcAft>
                <a:spcPts val="3000"/>
              </a:spcAft>
            </a:pPr>
            <a:r>
              <a:rPr lang="en-US" b="1" i="0" dirty="0">
                <a:effectLst/>
                <a:latin typeface="Source Sans Pro" panose="020B0503030403020204" pitchFamily="34" charset="0"/>
              </a:rPr>
              <a:t>Noisy Training Data</a:t>
            </a:r>
          </a:p>
          <a:p>
            <a:pPr algn="just">
              <a:spcAft>
                <a:spcPts val="2250"/>
              </a:spcAft>
            </a:pPr>
            <a:r>
              <a:rPr lang="en-US" b="1" i="0" dirty="0">
                <a:effectLst/>
                <a:latin typeface="Source Sans Pro" panose="020B0503030403020204" pitchFamily="34" charset="0"/>
              </a:rPr>
              <a:t>Data quality</a:t>
            </a:r>
            <a:r>
              <a:rPr lang="en-US" b="0" i="0" dirty="0">
                <a:effectLst/>
                <a:latin typeface="Source Sans Pro" panose="020B0503030403020204" pitchFamily="34" charset="0"/>
              </a:rPr>
              <a:t> is essential for model performance. Noisy or irrelevant data in your training set can induce overfitting. Enhance your </a:t>
            </a:r>
            <a:r>
              <a:rPr lang="en-US" b="1" i="0" dirty="0">
                <a:effectLst/>
                <a:latin typeface="Source Sans Pro" panose="020B0503030403020204" pitchFamily="34" charset="0"/>
              </a:rPr>
              <a:t>data quality</a:t>
            </a:r>
            <a:r>
              <a:rPr lang="en-US" b="0" i="0" dirty="0">
                <a:effectLst/>
                <a:latin typeface="Source Sans Pro" panose="020B0503030403020204" pitchFamily="34" charset="0"/>
              </a:rPr>
              <a:t> by removing outliers and focusing on relevant features through careful selection.</a:t>
            </a:r>
          </a:p>
          <a:p>
            <a:pPr algn="just">
              <a:spcAft>
                <a:spcPts val="3000"/>
              </a:spcAft>
            </a:pPr>
            <a:r>
              <a:rPr lang="en-US" b="1" i="0" dirty="0">
                <a:effectLst/>
                <a:latin typeface="Source Sans Pro" panose="020B0503030403020204" pitchFamily="34" charset="0"/>
              </a:rPr>
              <a:t>Prolonged Training Periods</a:t>
            </a:r>
          </a:p>
          <a:p>
            <a:pPr algn="just">
              <a:spcAft>
                <a:spcPts val="2250"/>
              </a:spcAft>
            </a:pPr>
            <a:r>
              <a:rPr lang="en-US" b="0" i="0" dirty="0">
                <a:effectLst/>
                <a:latin typeface="Source Sans Pro" panose="020B0503030403020204" pitchFamily="34" charset="0"/>
              </a:rPr>
              <a:t>Training your model for extended periods can also lead to overfitting. The model may start to memorize specific patterns in the training data rather than learning generalizable features. Monitor your </a:t>
            </a:r>
            <a:r>
              <a:rPr lang="en-US" b="1" i="0" dirty="0">
                <a:effectLst/>
                <a:latin typeface="Source Sans Pro" panose="020B0503030403020204" pitchFamily="34" charset="0"/>
              </a:rPr>
              <a:t>training duration</a:t>
            </a:r>
            <a:r>
              <a:rPr lang="en-US" b="0" i="0" dirty="0">
                <a:effectLst/>
                <a:latin typeface="Source Sans Pro" panose="020B0503030403020204" pitchFamily="34" charset="0"/>
              </a:rPr>
              <a:t> and employ </a:t>
            </a:r>
            <a:r>
              <a:rPr lang="en-US" b="1" i="0" dirty="0">
                <a:effectLst/>
                <a:latin typeface="Source Sans Pro" panose="020B0503030403020204" pitchFamily="34" charset="0"/>
              </a:rPr>
              <a:t>early stopping</a:t>
            </a:r>
            <a:r>
              <a:rPr lang="en-US" b="0" i="0" dirty="0">
                <a:effectLst/>
                <a:latin typeface="Source Sans Pro" panose="020B0503030403020204" pitchFamily="34" charset="0"/>
              </a:rPr>
              <a:t> techniques to avert this issue.</a:t>
            </a:r>
          </a:p>
          <a:p>
            <a:endParaRPr lang="en-US" dirty="0"/>
          </a:p>
        </p:txBody>
      </p:sp>
    </p:spTree>
    <p:extLst>
      <p:ext uri="{BB962C8B-B14F-4D97-AF65-F5344CB8AC3E}">
        <p14:creationId xmlns:p14="http://schemas.microsoft.com/office/powerpoint/2010/main" val="4003268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7ED3C3-0D42-FF67-9A5E-45C7802229BC}"/>
              </a:ext>
            </a:extLst>
          </p:cNvPr>
          <p:cNvPicPr>
            <a:picLocks noChangeAspect="1"/>
          </p:cNvPicPr>
          <p:nvPr/>
        </p:nvPicPr>
        <p:blipFill>
          <a:blip r:embed="rId2"/>
          <a:stretch>
            <a:fillRect/>
          </a:stretch>
        </p:blipFill>
        <p:spPr>
          <a:xfrm>
            <a:off x="255814" y="1230085"/>
            <a:ext cx="11680371" cy="4049486"/>
          </a:xfrm>
          <a:prstGeom prst="rect">
            <a:avLst/>
          </a:prstGeom>
        </p:spPr>
      </p:pic>
    </p:spTree>
    <p:extLst>
      <p:ext uri="{BB962C8B-B14F-4D97-AF65-F5344CB8AC3E}">
        <p14:creationId xmlns:p14="http://schemas.microsoft.com/office/powerpoint/2010/main" val="539268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3D51-3617-622F-B398-07E4FD29C667}"/>
              </a:ext>
            </a:extLst>
          </p:cNvPr>
          <p:cNvSpPr>
            <a:spLocks noGrp="1"/>
          </p:cNvSpPr>
          <p:nvPr>
            <p:ph type="title"/>
          </p:nvPr>
        </p:nvSpPr>
        <p:spPr/>
        <p:txBody>
          <a:bodyPr/>
          <a:lstStyle/>
          <a:p>
            <a:r>
              <a:rPr lang="en-US" b="1" i="0" dirty="0">
                <a:effectLst/>
                <a:latin typeface="Source Sans Pro" panose="020B0503030403020204" pitchFamily="34" charset="0"/>
              </a:rPr>
              <a:t>Detecting Overfitting</a:t>
            </a:r>
            <a:br>
              <a:rPr lang="en-US" b="1" i="0" dirty="0">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19D99D86-2AF9-5D4D-28DA-1A64052AF101}"/>
              </a:ext>
            </a:extLst>
          </p:cNvPr>
          <p:cNvSpPr>
            <a:spLocks noGrp="1"/>
          </p:cNvSpPr>
          <p:nvPr>
            <p:ph idx="1"/>
          </p:nvPr>
        </p:nvSpPr>
        <p:spPr/>
        <p:txBody>
          <a:bodyPr>
            <a:normAutofit fontScale="70000" lnSpcReduction="20000"/>
          </a:bodyPr>
          <a:lstStyle/>
          <a:p>
            <a:pPr algn="just"/>
            <a:r>
              <a:rPr lang="en-US" b="0" i="0" dirty="0">
                <a:effectLst/>
                <a:latin typeface="Source Sans Pro" panose="020B0503030403020204" pitchFamily="34" charset="0"/>
              </a:rPr>
              <a:t>Identifying overfitting in machine learning models is essential for making accurate predictions. It requires thorough </a:t>
            </a:r>
            <a:r>
              <a:rPr lang="en-US" b="1" i="0" dirty="0">
                <a:effectLst/>
                <a:latin typeface="Source Sans Pro" panose="020B0503030403020204" pitchFamily="34" charset="0"/>
              </a:rPr>
              <a:t>model evaluation</a:t>
            </a:r>
            <a:r>
              <a:rPr lang="en-US" b="0" i="0" dirty="0">
                <a:effectLst/>
                <a:latin typeface="Source Sans Pro" panose="020B0503030403020204" pitchFamily="34" charset="0"/>
              </a:rPr>
              <a:t> and the analysis of </a:t>
            </a:r>
            <a:r>
              <a:rPr lang="en-US" b="1" i="0" dirty="0">
                <a:effectLst/>
                <a:latin typeface="Source Sans Pro" panose="020B0503030403020204" pitchFamily="34" charset="0"/>
              </a:rPr>
              <a:t>performance metrics</a:t>
            </a:r>
            <a:r>
              <a:rPr lang="en-US" b="0" i="0" dirty="0">
                <a:effectLst/>
                <a:latin typeface="Source Sans Pro" panose="020B0503030403020204" pitchFamily="34" charset="0"/>
              </a:rPr>
              <a:t>.</a:t>
            </a:r>
          </a:p>
          <a:p>
            <a:pPr algn="just">
              <a:spcAft>
                <a:spcPts val="3000"/>
              </a:spcAft>
            </a:pPr>
            <a:r>
              <a:rPr lang="en-US" b="1" i="0" dirty="0">
                <a:effectLst/>
                <a:latin typeface="Source Sans Pro" panose="020B0503030403020204" pitchFamily="34" charset="0"/>
              </a:rPr>
              <a:t>Performance Gap Between Training and Test Data</a:t>
            </a:r>
          </a:p>
          <a:p>
            <a:pPr algn="just">
              <a:spcAft>
                <a:spcPts val="2250"/>
              </a:spcAft>
            </a:pPr>
            <a:r>
              <a:rPr lang="en-US" b="0" i="0" dirty="0">
                <a:effectLst/>
                <a:latin typeface="Source Sans Pro" panose="020B0503030403020204" pitchFamily="34" charset="0"/>
              </a:rPr>
              <a:t>A large gap in performance between training and test data signals overfitting. If your model excels on training data but falters on test data, it might be overfitting. This disparity implies the model has simply memorized the training examples rather than discovering broader patterns.</a:t>
            </a:r>
          </a:p>
          <a:p>
            <a:pPr algn="just">
              <a:spcAft>
                <a:spcPts val="3000"/>
              </a:spcAft>
            </a:pPr>
            <a:r>
              <a:rPr lang="en-US" b="1" i="0" dirty="0">
                <a:effectLst/>
                <a:latin typeface="Source Sans Pro" panose="020B0503030403020204" pitchFamily="34" charset="0"/>
              </a:rPr>
              <a:t>Cross-Validation Techniques</a:t>
            </a:r>
          </a:p>
          <a:p>
            <a:pPr algn="just">
              <a:spcAft>
                <a:spcPts val="2250"/>
              </a:spcAft>
            </a:pPr>
            <a:r>
              <a:rPr lang="en-US" b="1" i="0" dirty="0">
                <a:effectLst/>
                <a:latin typeface="Source Sans Pro" panose="020B0503030403020204" pitchFamily="34" charset="0"/>
              </a:rPr>
              <a:t>K-fold cross-validation</a:t>
            </a:r>
            <a:r>
              <a:rPr lang="en-US" b="0" i="0" dirty="0">
                <a:effectLst/>
                <a:latin typeface="Source Sans Pro" panose="020B0503030403020204" pitchFamily="34" charset="0"/>
              </a:rPr>
              <a:t> is a vital tool for identifying overfitting. It divides your dataset into subsets, trains on some, and validates on others. This approach offers a comprehensive assessment of your model's performance across varied data segments.</a:t>
            </a:r>
          </a:p>
          <a:p>
            <a:endParaRPr lang="en-US" dirty="0"/>
          </a:p>
        </p:txBody>
      </p:sp>
    </p:spTree>
    <p:extLst>
      <p:ext uri="{BB962C8B-B14F-4D97-AF65-F5344CB8AC3E}">
        <p14:creationId xmlns:p14="http://schemas.microsoft.com/office/powerpoint/2010/main" val="3386996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8801-6A0E-E74E-F62F-F08D4E61F5E8}"/>
              </a:ext>
            </a:extLst>
          </p:cNvPr>
          <p:cNvSpPr>
            <a:spLocks noGrp="1"/>
          </p:cNvSpPr>
          <p:nvPr>
            <p:ph type="title"/>
          </p:nvPr>
        </p:nvSpPr>
        <p:spPr/>
        <p:txBody>
          <a:bodyPr/>
          <a:lstStyle/>
          <a:p>
            <a:r>
              <a:rPr lang="en-US" b="1" i="0" dirty="0">
                <a:effectLst/>
                <a:latin typeface="Source Sans Pro" panose="020B0503030403020204" pitchFamily="34" charset="0"/>
              </a:rPr>
              <a:t>Detecting Overfitting</a:t>
            </a:r>
            <a:endParaRPr lang="en-US" dirty="0"/>
          </a:p>
        </p:txBody>
      </p:sp>
      <p:sp>
        <p:nvSpPr>
          <p:cNvPr id="3" name="Content Placeholder 2">
            <a:extLst>
              <a:ext uri="{FF2B5EF4-FFF2-40B4-BE49-F238E27FC236}">
                <a16:creationId xmlns:a16="http://schemas.microsoft.com/office/drawing/2014/main" id="{8D8214B9-4AAC-F341-57B4-153C0A481881}"/>
              </a:ext>
            </a:extLst>
          </p:cNvPr>
          <p:cNvSpPr>
            <a:spLocks noGrp="1"/>
          </p:cNvSpPr>
          <p:nvPr>
            <p:ph idx="1"/>
          </p:nvPr>
        </p:nvSpPr>
        <p:spPr/>
        <p:txBody>
          <a:bodyPr/>
          <a:lstStyle/>
          <a:p>
            <a:pPr algn="l">
              <a:spcAft>
                <a:spcPts val="3000"/>
              </a:spcAft>
            </a:pPr>
            <a:r>
              <a:rPr lang="en-US" b="1" i="0" dirty="0">
                <a:effectLst/>
                <a:latin typeface="Source Sans Pro" panose="020B0503030403020204" pitchFamily="34" charset="0"/>
              </a:rPr>
              <a:t>Learning Curves Analysis</a:t>
            </a:r>
          </a:p>
          <a:p>
            <a:pPr algn="just">
              <a:spcAft>
                <a:spcPts val="2250"/>
              </a:spcAft>
            </a:pPr>
            <a:r>
              <a:rPr lang="en-US" b="0" i="0" dirty="0">
                <a:effectLst/>
                <a:latin typeface="Source Sans Pro" panose="020B0503030403020204" pitchFamily="34" charset="0"/>
              </a:rPr>
              <a:t>Examining learning curves can expose overfitting patterns. These curves depict how training and validation errors evolve as the model learns. </a:t>
            </a:r>
            <a:r>
              <a:rPr lang="en-US" b="0" i="0" u="sng" dirty="0">
                <a:effectLst/>
                <a:latin typeface="Source Sans Pro" panose="020B0503030403020204" pitchFamily="34" charset="0"/>
                <a:hlinkClick r:id="rId2">
                  <a:extLst>
                    <a:ext uri="{A12FA001-AC4F-418D-AE19-62706E023703}">
                      <ahyp:hlinkClr xmlns:ahyp="http://schemas.microsoft.com/office/drawing/2018/hyperlinkcolor" val="tx"/>
                    </a:ext>
                  </a:extLst>
                </a:hlinkClick>
              </a:rPr>
              <a:t>Learning curves</a:t>
            </a:r>
            <a:r>
              <a:rPr lang="en-US" b="0" i="0" dirty="0">
                <a:effectLst/>
                <a:latin typeface="Source Sans Pro" panose="020B0503030403020204" pitchFamily="34" charset="0"/>
              </a:rPr>
              <a:t> that show a divergence, with training error decreasing but validation error rising, typically signify overfitting.</a:t>
            </a:r>
          </a:p>
          <a:p>
            <a:endParaRPr lang="en-US" dirty="0"/>
          </a:p>
        </p:txBody>
      </p:sp>
    </p:spTree>
    <p:extLst>
      <p:ext uri="{BB962C8B-B14F-4D97-AF65-F5344CB8AC3E}">
        <p14:creationId xmlns:p14="http://schemas.microsoft.com/office/powerpoint/2010/main" val="2014525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AE62E4-049E-7C91-4930-66A31908F02D}"/>
              </a:ext>
            </a:extLst>
          </p:cNvPr>
          <p:cNvPicPr>
            <a:picLocks noChangeAspect="1"/>
          </p:cNvPicPr>
          <p:nvPr/>
        </p:nvPicPr>
        <p:blipFill>
          <a:blip r:embed="rId2"/>
          <a:stretch>
            <a:fillRect/>
          </a:stretch>
        </p:blipFill>
        <p:spPr>
          <a:xfrm>
            <a:off x="1273627" y="1317172"/>
            <a:ext cx="10137983" cy="3545159"/>
          </a:xfrm>
          <a:prstGeom prst="rect">
            <a:avLst/>
          </a:prstGeom>
        </p:spPr>
      </p:pic>
    </p:spTree>
    <p:extLst>
      <p:ext uri="{BB962C8B-B14F-4D97-AF65-F5344CB8AC3E}">
        <p14:creationId xmlns:p14="http://schemas.microsoft.com/office/powerpoint/2010/main" val="3354771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B2897-4A20-3ADB-3BA2-FF909E15B2AF}"/>
              </a:ext>
            </a:extLst>
          </p:cNvPr>
          <p:cNvSpPr>
            <a:spLocks noGrp="1"/>
          </p:cNvSpPr>
          <p:nvPr>
            <p:ph type="title"/>
          </p:nvPr>
        </p:nvSpPr>
        <p:spPr/>
        <p:txBody>
          <a:bodyPr/>
          <a:lstStyle/>
          <a:p>
            <a:r>
              <a:rPr lang="en-US" b="1" i="0" dirty="0">
                <a:effectLst/>
                <a:latin typeface="Source Sans Pro" panose="020B0503030403020204" pitchFamily="34" charset="0"/>
              </a:rPr>
              <a:t>Strategies to Prevent Overfitting</a:t>
            </a:r>
            <a:br>
              <a:rPr lang="en-US" b="1" i="0" dirty="0">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0914D763-076B-3CFA-A05E-2D63E958708E}"/>
              </a:ext>
            </a:extLst>
          </p:cNvPr>
          <p:cNvSpPr>
            <a:spLocks noGrp="1"/>
          </p:cNvSpPr>
          <p:nvPr>
            <p:ph idx="1"/>
          </p:nvPr>
        </p:nvSpPr>
        <p:spPr/>
        <p:txBody>
          <a:bodyPr>
            <a:normAutofit fontScale="92500" lnSpcReduction="10000"/>
          </a:bodyPr>
          <a:lstStyle/>
          <a:p>
            <a:pPr algn="just">
              <a:spcAft>
                <a:spcPts val="2250"/>
              </a:spcAft>
            </a:pPr>
            <a:r>
              <a:rPr lang="en-US" b="0" i="0" dirty="0">
                <a:effectLst/>
                <a:latin typeface="Source Sans Pro" panose="020B0503030403020204" pitchFamily="34" charset="0"/>
              </a:rPr>
              <a:t>Overfitting happens when a model learns too much from the training data, reducing its ability to handle new information. To fight this, several techniques are available. </a:t>
            </a:r>
            <a:r>
              <a:rPr lang="en-US" b="1" i="0" dirty="0">
                <a:effectLst/>
                <a:latin typeface="Source Sans Pro" panose="020B0503030403020204" pitchFamily="34" charset="0"/>
              </a:rPr>
              <a:t>Regularization</a:t>
            </a:r>
            <a:r>
              <a:rPr lang="en-US" b="0" i="0" dirty="0">
                <a:effectLst/>
                <a:latin typeface="Source Sans Pro" panose="020B0503030403020204" pitchFamily="34" charset="0"/>
              </a:rPr>
              <a:t> is a primary method that makes complex models less complex, enhancing their ability to generalize. </a:t>
            </a:r>
            <a:r>
              <a:rPr lang="en-US" b="1" i="0" dirty="0">
                <a:effectLst/>
                <a:latin typeface="Source Sans Pro" panose="020B0503030403020204" pitchFamily="34" charset="0"/>
              </a:rPr>
              <a:t>Early stopping</a:t>
            </a:r>
            <a:r>
              <a:rPr lang="en-US" b="0" i="0" dirty="0">
                <a:effectLst/>
                <a:latin typeface="Source Sans Pro" panose="020B0503030403020204" pitchFamily="34" charset="0"/>
              </a:rPr>
              <a:t> is another strategy, stopping training when the model starts to learn noise.</a:t>
            </a:r>
          </a:p>
          <a:p>
            <a:pPr algn="just">
              <a:spcAft>
                <a:spcPts val="2250"/>
              </a:spcAft>
            </a:pPr>
            <a:r>
              <a:rPr lang="en-US" b="1" i="0" dirty="0">
                <a:effectLst/>
                <a:latin typeface="Source Sans Pro" panose="020B0503030403020204" pitchFamily="34" charset="0"/>
              </a:rPr>
              <a:t>Data augmentation</a:t>
            </a:r>
            <a:r>
              <a:rPr lang="en-US" b="0" i="0" dirty="0">
                <a:effectLst/>
                <a:latin typeface="Source Sans Pro" panose="020B0503030403020204" pitchFamily="34" charset="0"/>
              </a:rPr>
              <a:t> is vital in preventing overfitting. It increases the diversity of the dataset, making the model more resilient. For example, in image recognition, you might flip, rotate, or add noise to images to expand the training set.</a:t>
            </a:r>
          </a:p>
          <a:p>
            <a:endParaRPr lang="en-US" dirty="0"/>
          </a:p>
        </p:txBody>
      </p:sp>
    </p:spTree>
    <p:extLst>
      <p:ext uri="{BB962C8B-B14F-4D97-AF65-F5344CB8AC3E}">
        <p14:creationId xmlns:p14="http://schemas.microsoft.com/office/powerpoint/2010/main" val="2409912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FBD672-B00D-7EA2-08D4-B61D91E12E8F}"/>
              </a:ext>
            </a:extLst>
          </p:cNvPr>
          <p:cNvPicPr>
            <a:picLocks noChangeAspect="1"/>
          </p:cNvPicPr>
          <p:nvPr/>
        </p:nvPicPr>
        <p:blipFill>
          <a:blip r:embed="rId2"/>
          <a:stretch>
            <a:fillRect/>
          </a:stretch>
        </p:blipFill>
        <p:spPr>
          <a:xfrm>
            <a:off x="715310" y="2169376"/>
            <a:ext cx="11291633" cy="2519248"/>
          </a:xfrm>
          <a:prstGeom prst="rect">
            <a:avLst/>
          </a:prstGeom>
        </p:spPr>
      </p:pic>
      <p:sp>
        <p:nvSpPr>
          <p:cNvPr id="7" name="TextBox 6">
            <a:extLst>
              <a:ext uri="{FF2B5EF4-FFF2-40B4-BE49-F238E27FC236}">
                <a16:creationId xmlns:a16="http://schemas.microsoft.com/office/drawing/2014/main" id="{D50896B4-FF4B-CD9D-BAC9-3F5F772DE310}"/>
              </a:ext>
            </a:extLst>
          </p:cNvPr>
          <p:cNvSpPr txBox="1"/>
          <p:nvPr/>
        </p:nvSpPr>
        <p:spPr>
          <a:xfrm>
            <a:off x="802396" y="909752"/>
            <a:ext cx="9318171" cy="646331"/>
          </a:xfrm>
          <a:prstGeom prst="rect">
            <a:avLst/>
          </a:prstGeom>
          <a:noFill/>
        </p:spPr>
        <p:txBody>
          <a:bodyPr wrap="square">
            <a:spAutoFit/>
          </a:bodyPr>
          <a:lstStyle/>
          <a:p>
            <a:r>
              <a:rPr lang="en-US" b="0" i="0" dirty="0">
                <a:solidFill>
                  <a:srgbClr val="4A4A4A"/>
                </a:solidFill>
                <a:effectLst/>
                <a:latin typeface="Source Sans Pro" panose="020B0503030403020204" pitchFamily="34" charset="0"/>
              </a:rPr>
              <a:t>Other strategies include simplifying the model's architecture and using dropout layers.</a:t>
            </a:r>
          </a:p>
          <a:p>
            <a:r>
              <a:rPr lang="en-US" b="0" i="0" dirty="0">
                <a:solidFill>
                  <a:srgbClr val="4A4A4A"/>
                </a:solidFill>
                <a:effectLst/>
                <a:latin typeface="Source Sans Pro" panose="020B0503030403020204" pitchFamily="34" charset="0"/>
              </a:rPr>
              <a:t> Increasing the training set size and also helps reduce the risk of overfitting.</a:t>
            </a:r>
            <a:endParaRPr lang="en-US" dirty="0"/>
          </a:p>
        </p:txBody>
      </p:sp>
    </p:spTree>
    <p:extLst>
      <p:ext uri="{BB962C8B-B14F-4D97-AF65-F5344CB8AC3E}">
        <p14:creationId xmlns:p14="http://schemas.microsoft.com/office/powerpoint/2010/main" val="37072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D8D0-386E-A9D7-E58D-742A74EE66CF}"/>
              </a:ext>
            </a:extLst>
          </p:cNvPr>
          <p:cNvSpPr>
            <a:spLocks noGrp="1"/>
          </p:cNvSpPr>
          <p:nvPr>
            <p:ph type="title"/>
          </p:nvPr>
        </p:nvSpPr>
        <p:spPr/>
        <p:txBody>
          <a:bodyPr/>
          <a:lstStyle/>
          <a:p>
            <a:r>
              <a:rPr lang="en-US" b="1" i="0" dirty="0">
                <a:effectLst/>
                <a:latin typeface="Source Sans Pro" panose="020B0503030403020204" pitchFamily="34" charset="0"/>
              </a:rPr>
              <a:t>What is Underfitting?</a:t>
            </a:r>
            <a:br>
              <a:rPr lang="en-US" b="1" i="0" dirty="0">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93E764B4-9535-152E-BA39-B92CAE04EEB8}"/>
              </a:ext>
            </a:extLst>
          </p:cNvPr>
          <p:cNvSpPr>
            <a:spLocks noGrp="1"/>
          </p:cNvSpPr>
          <p:nvPr>
            <p:ph idx="1"/>
          </p:nvPr>
        </p:nvSpPr>
        <p:spPr/>
        <p:txBody>
          <a:bodyPr>
            <a:normAutofit fontScale="62500" lnSpcReduction="20000"/>
          </a:bodyPr>
          <a:lstStyle/>
          <a:p>
            <a:pPr algn="l">
              <a:spcAft>
                <a:spcPts val="2250"/>
              </a:spcAft>
            </a:pPr>
            <a:r>
              <a:rPr lang="en-US" b="0" i="0" dirty="0">
                <a:solidFill>
                  <a:srgbClr val="4A4A4A"/>
                </a:solidFill>
                <a:effectLst/>
                <a:latin typeface="Source Sans Pro" panose="020B0503030403020204" pitchFamily="34" charset="0"/>
              </a:rPr>
              <a:t>Underfitting happens when a machine learning model misses the underlying patterns in the data. This leads to poor performance on both the training and test sets. Such models fail to learn even the basic relationships, resulting in inaccurate predictions.</a:t>
            </a:r>
          </a:p>
          <a:p>
            <a:pPr algn="l">
              <a:spcAft>
                <a:spcPts val="3000"/>
              </a:spcAft>
            </a:pPr>
            <a:r>
              <a:rPr lang="en-US" b="1" i="0" dirty="0">
                <a:effectLst/>
                <a:latin typeface="Source Sans Pro" panose="020B0503030403020204" pitchFamily="34" charset="0"/>
              </a:rPr>
              <a:t>Characteristics of Underfit Models</a:t>
            </a:r>
          </a:p>
          <a:p>
            <a:pPr algn="l">
              <a:spcAft>
                <a:spcPts val="2250"/>
              </a:spcAft>
            </a:pPr>
            <a:r>
              <a:rPr lang="en-US" b="0" i="0" dirty="0">
                <a:solidFill>
                  <a:srgbClr val="4A4A4A"/>
                </a:solidFill>
                <a:effectLst/>
                <a:latin typeface="Source Sans Pro" panose="020B0503030403020204" pitchFamily="34" charset="0"/>
              </a:rPr>
              <a:t>Underfit models show </a:t>
            </a:r>
            <a:r>
              <a:rPr lang="en-US" b="1" i="0" dirty="0">
                <a:solidFill>
                  <a:srgbClr val="4A4A4A"/>
                </a:solidFill>
                <a:effectLst/>
                <a:latin typeface="Source Sans Pro" panose="020B0503030403020204" pitchFamily="34" charset="0"/>
              </a:rPr>
              <a:t>high bias</a:t>
            </a:r>
            <a:r>
              <a:rPr lang="en-US" b="0" i="0" dirty="0">
                <a:solidFill>
                  <a:srgbClr val="4A4A4A"/>
                </a:solidFill>
                <a:effectLst/>
                <a:latin typeface="Source Sans Pro" panose="020B0503030403020204" pitchFamily="34" charset="0"/>
              </a:rPr>
              <a:t> and </a:t>
            </a:r>
            <a:r>
              <a:rPr lang="en-US" b="1" i="0" dirty="0">
                <a:solidFill>
                  <a:srgbClr val="4A4A4A"/>
                </a:solidFill>
                <a:effectLst/>
                <a:latin typeface="Source Sans Pro" panose="020B0503030403020204" pitchFamily="34" charset="0"/>
              </a:rPr>
              <a:t>low variance</a:t>
            </a:r>
            <a:r>
              <a:rPr lang="en-US" b="0" i="0" dirty="0">
                <a:solidFill>
                  <a:srgbClr val="4A4A4A"/>
                </a:solidFill>
                <a:effectLst/>
                <a:latin typeface="Source Sans Pro" panose="020B0503030403020204" pitchFamily="34" charset="0"/>
              </a:rPr>
              <a:t>. They often come from overly simple architectures or not enough training. These models make too general assumptions about the data, missing key details.</a:t>
            </a:r>
          </a:p>
          <a:p>
            <a:pPr algn="l">
              <a:spcAft>
                <a:spcPts val="1500"/>
              </a:spcAft>
              <a:buFont typeface="Arial" panose="020B0604020202020204" pitchFamily="34" charset="0"/>
              <a:buChar char="•"/>
            </a:pPr>
            <a:r>
              <a:rPr lang="en-US" b="0" i="0" dirty="0">
                <a:solidFill>
                  <a:srgbClr val="4A4A4A"/>
                </a:solidFill>
                <a:effectLst/>
                <a:latin typeface="Source Sans Pro" panose="020B0503030403020204" pitchFamily="34" charset="0"/>
              </a:rPr>
              <a:t>Simplistic model structure</a:t>
            </a:r>
          </a:p>
          <a:p>
            <a:pPr algn="l">
              <a:spcAft>
                <a:spcPts val="1500"/>
              </a:spcAft>
              <a:buFont typeface="Arial" panose="020B0604020202020204" pitchFamily="34" charset="0"/>
              <a:buChar char="•"/>
            </a:pPr>
            <a:r>
              <a:rPr lang="en-US" b="0" i="0" dirty="0">
                <a:solidFill>
                  <a:srgbClr val="4A4A4A"/>
                </a:solidFill>
                <a:effectLst/>
                <a:latin typeface="Source Sans Pro" panose="020B0503030403020204" pitchFamily="34" charset="0"/>
              </a:rPr>
              <a:t>Inability to capture complex relationships</a:t>
            </a:r>
          </a:p>
          <a:p>
            <a:pPr algn="l">
              <a:spcAft>
                <a:spcPts val="1500"/>
              </a:spcAft>
              <a:buFont typeface="Arial" panose="020B0604020202020204" pitchFamily="34" charset="0"/>
              <a:buChar char="•"/>
            </a:pPr>
            <a:r>
              <a:rPr lang="en-US" b="0" i="0" dirty="0">
                <a:solidFill>
                  <a:srgbClr val="4A4A4A"/>
                </a:solidFill>
                <a:effectLst/>
                <a:latin typeface="Source Sans Pro" panose="020B0503030403020204" pitchFamily="34" charset="0"/>
              </a:rPr>
              <a:t>High error rates on training and test data</a:t>
            </a:r>
          </a:p>
          <a:p>
            <a:endParaRPr lang="en-US" dirty="0"/>
          </a:p>
        </p:txBody>
      </p:sp>
    </p:spTree>
    <p:extLst>
      <p:ext uri="{BB962C8B-B14F-4D97-AF65-F5344CB8AC3E}">
        <p14:creationId xmlns:p14="http://schemas.microsoft.com/office/powerpoint/2010/main" val="2758851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3AB39-3A93-5945-2BA5-26CF75C42E57}"/>
              </a:ext>
            </a:extLst>
          </p:cNvPr>
          <p:cNvSpPr>
            <a:spLocks noGrp="1"/>
          </p:cNvSpPr>
          <p:nvPr>
            <p:ph type="title"/>
          </p:nvPr>
        </p:nvSpPr>
        <p:spPr/>
        <p:txBody>
          <a:bodyPr/>
          <a:lstStyle/>
          <a:p>
            <a:r>
              <a:rPr lang="en-US" b="1" i="0" dirty="0">
                <a:effectLst/>
                <a:latin typeface="Source Sans Pro" panose="020B0503030403020204" pitchFamily="34" charset="0"/>
              </a:rPr>
              <a:t>Impact on Model Performance</a:t>
            </a:r>
            <a:br>
              <a:rPr lang="en-US" b="1" i="0" dirty="0">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336F7C19-F6F6-70FB-E29A-27D4D8323E8C}"/>
              </a:ext>
            </a:extLst>
          </p:cNvPr>
          <p:cNvSpPr>
            <a:spLocks noGrp="1"/>
          </p:cNvSpPr>
          <p:nvPr>
            <p:ph idx="1"/>
          </p:nvPr>
        </p:nvSpPr>
        <p:spPr/>
        <p:txBody>
          <a:bodyPr/>
          <a:lstStyle/>
          <a:p>
            <a:pPr algn="l">
              <a:spcAft>
                <a:spcPts val="2250"/>
              </a:spcAft>
            </a:pPr>
            <a:r>
              <a:rPr lang="en-US" b="0" i="0" dirty="0">
                <a:solidFill>
                  <a:srgbClr val="4A4A4A"/>
                </a:solidFill>
                <a:effectLst/>
                <a:latin typeface="Source Sans Pro" panose="020B0503030403020204" pitchFamily="34" charset="0"/>
              </a:rPr>
              <a:t>The effects of underfitting are severe. Models with high bias do not perform well on any dataset, failing to make accurate predictions or insights. Their simplicity prevents them from solving even simple problems effectively.</a:t>
            </a:r>
          </a:p>
          <a:p>
            <a:endParaRPr lang="en-US" dirty="0"/>
          </a:p>
        </p:txBody>
      </p:sp>
      <p:pic>
        <p:nvPicPr>
          <p:cNvPr id="5" name="Picture 4">
            <a:extLst>
              <a:ext uri="{FF2B5EF4-FFF2-40B4-BE49-F238E27FC236}">
                <a16:creationId xmlns:a16="http://schemas.microsoft.com/office/drawing/2014/main" id="{0BE84B80-7522-591B-BCDA-E0C08B1841D7}"/>
              </a:ext>
            </a:extLst>
          </p:cNvPr>
          <p:cNvPicPr>
            <a:picLocks noChangeAspect="1"/>
          </p:cNvPicPr>
          <p:nvPr/>
        </p:nvPicPr>
        <p:blipFill>
          <a:blip r:embed="rId2"/>
          <a:stretch>
            <a:fillRect/>
          </a:stretch>
        </p:blipFill>
        <p:spPr>
          <a:xfrm>
            <a:off x="1855808" y="4001294"/>
            <a:ext cx="8001411" cy="1892397"/>
          </a:xfrm>
          <a:prstGeom prst="rect">
            <a:avLst/>
          </a:prstGeom>
        </p:spPr>
      </p:pic>
    </p:spTree>
    <p:extLst>
      <p:ext uri="{BB962C8B-B14F-4D97-AF65-F5344CB8AC3E}">
        <p14:creationId xmlns:p14="http://schemas.microsoft.com/office/powerpoint/2010/main" val="25506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3912D-2894-A5AB-F7BF-288D0A3EB8BF}"/>
              </a:ext>
            </a:extLst>
          </p:cNvPr>
          <p:cNvSpPr>
            <a:spLocks noGrp="1"/>
          </p:cNvSpPr>
          <p:nvPr>
            <p:ph type="title"/>
          </p:nvPr>
        </p:nvSpPr>
        <p:spPr/>
        <p:txBody>
          <a:bodyPr/>
          <a:lstStyle/>
          <a:p>
            <a:pPr>
              <a:spcAft>
                <a:spcPts val="3000"/>
              </a:spcAft>
            </a:pPr>
            <a:r>
              <a:rPr lang="en-US" b="1" i="0">
                <a:effectLst/>
                <a:latin typeface="Source Sans Pro" panose="020B0503030403020204" pitchFamily="34" charset="0"/>
              </a:rPr>
              <a:t>Addressing Underfitting in Machine Learning Models</a:t>
            </a:r>
          </a:p>
        </p:txBody>
      </p:sp>
      <p:sp>
        <p:nvSpPr>
          <p:cNvPr id="3" name="Content Placeholder 2">
            <a:extLst>
              <a:ext uri="{FF2B5EF4-FFF2-40B4-BE49-F238E27FC236}">
                <a16:creationId xmlns:a16="http://schemas.microsoft.com/office/drawing/2014/main" id="{91035A11-A0F4-C668-633A-A0986E7688F4}"/>
              </a:ext>
            </a:extLst>
          </p:cNvPr>
          <p:cNvSpPr>
            <a:spLocks noGrp="1"/>
          </p:cNvSpPr>
          <p:nvPr>
            <p:ph idx="1"/>
          </p:nvPr>
        </p:nvSpPr>
        <p:spPr/>
        <p:txBody>
          <a:bodyPr>
            <a:normAutofit fontScale="55000" lnSpcReduction="20000"/>
          </a:bodyPr>
          <a:lstStyle/>
          <a:p>
            <a:pPr algn="just">
              <a:spcAft>
                <a:spcPts val="2250"/>
              </a:spcAft>
            </a:pPr>
            <a:r>
              <a:rPr lang="en-US" b="0" i="0" dirty="0">
                <a:solidFill>
                  <a:srgbClr val="4A4A4A"/>
                </a:solidFill>
                <a:effectLst/>
                <a:latin typeface="Source Sans Pro" panose="020B0503030403020204" pitchFamily="34" charset="0"/>
              </a:rPr>
              <a:t>Underfitting happens when a model doesn't capture the data's complexity. To fix this, several strategies can boost model performance. </a:t>
            </a:r>
            <a:r>
              <a:rPr lang="en-US" b="1" i="0" dirty="0">
                <a:solidFill>
                  <a:srgbClr val="4A4A4A"/>
                </a:solidFill>
                <a:effectLst/>
                <a:latin typeface="Source Sans Pro" panose="020B0503030403020204" pitchFamily="34" charset="0"/>
              </a:rPr>
              <a:t>Feature engineering</a:t>
            </a:r>
            <a:r>
              <a:rPr lang="en-US" b="0" i="0" dirty="0">
                <a:solidFill>
                  <a:srgbClr val="4A4A4A"/>
                </a:solidFill>
                <a:effectLst/>
                <a:latin typeface="Source Sans Pro" panose="020B0503030403020204" pitchFamily="34" charset="0"/>
              </a:rPr>
              <a:t> is key in enhancing accuracy. By creating new features or transforming old ones, the model can discover hidden patterns in the </a:t>
            </a:r>
            <a:r>
              <a:rPr lang="en-US" b="0" i="0" dirty="0" err="1">
                <a:solidFill>
                  <a:srgbClr val="4A4A4A"/>
                </a:solidFill>
                <a:effectLst/>
                <a:latin typeface="Source Sans Pro" panose="020B0503030403020204" pitchFamily="34" charset="0"/>
              </a:rPr>
              <a:t>data.Increasing</a:t>
            </a:r>
            <a:r>
              <a:rPr lang="en-US" b="0" i="0" dirty="0">
                <a:solidFill>
                  <a:srgbClr val="4A4A4A"/>
                </a:solidFill>
                <a:effectLst/>
                <a:latin typeface="Source Sans Pro" panose="020B0503030403020204" pitchFamily="34" charset="0"/>
              </a:rPr>
              <a:t> model complexity is another effective method. This might mean adding more layers to neural networks or deepening decision trees. As you increase model complexity, watch out for the risk of </a:t>
            </a:r>
            <a:r>
              <a:rPr lang="en-US" b="0" i="0" dirty="0" err="1">
                <a:solidFill>
                  <a:srgbClr val="4A4A4A"/>
                </a:solidFill>
                <a:effectLst/>
                <a:latin typeface="Source Sans Pro" panose="020B0503030403020204" pitchFamily="34" charset="0"/>
              </a:rPr>
              <a:t>overfitting.Longer</a:t>
            </a:r>
            <a:r>
              <a:rPr lang="en-US" b="0" i="0" dirty="0">
                <a:solidFill>
                  <a:srgbClr val="4A4A4A"/>
                </a:solidFill>
                <a:effectLst/>
                <a:latin typeface="Source Sans Pro" panose="020B0503030403020204" pitchFamily="34" charset="0"/>
              </a:rPr>
              <a:t> training times often lead to better outcomes. Allowing the model more time to learn from the data helps it understand underlying patterns better. </a:t>
            </a:r>
            <a:r>
              <a:rPr lang="en-US" b="1" i="0" dirty="0">
                <a:solidFill>
                  <a:srgbClr val="4A4A4A"/>
                </a:solidFill>
                <a:effectLst/>
                <a:latin typeface="Source Sans Pro" panose="020B0503030403020204" pitchFamily="34" charset="0"/>
              </a:rPr>
              <a:t>Hyperparameter tuning</a:t>
            </a:r>
            <a:r>
              <a:rPr lang="en-US" b="0" i="0" dirty="0">
                <a:solidFill>
                  <a:srgbClr val="4A4A4A"/>
                </a:solidFill>
                <a:effectLst/>
                <a:latin typeface="Source Sans Pro" panose="020B0503030403020204" pitchFamily="34" charset="0"/>
              </a:rPr>
              <a:t> is also crucial. Adjusting parameters like learning rate or regularization strength can greatly affect model performance.</a:t>
            </a:r>
          </a:p>
          <a:p>
            <a:pPr algn="just">
              <a:spcAft>
                <a:spcPts val="1500"/>
              </a:spcAft>
              <a:buFont typeface="Arial" panose="020B0604020202020204" pitchFamily="34" charset="0"/>
              <a:buChar char="•"/>
            </a:pPr>
            <a:r>
              <a:rPr lang="en-US" b="0" i="0" dirty="0">
                <a:solidFill>
                  <a:srgbClr val="4A4A4A"/>
                </a:solidFill>
                <a:effectLst/>
                <a:latin typeface="Source Sans Pro" panose="020B0503030403020204" pitchFamily="34" charset="0"/>
              </a:rPr>
              <a:t>Increase model complexity</a:t>
            </a:r>
          </a:p>
          <a:p>
            <a:pPr algn="just">
              <a:spcAft>
                <a:spcPts val="1500"/>
              </a:spcAft>
              <a:buFont typeface="Arial" panose="020B0604020202020204" pitchFamily="34" charset="0"/>
              <a:buChar char="•"/>
            </a:pPr>
            <a:r>
              <a:rPr lang="en-US" b="0" i="0" dirty="0">
                <a:solidFill>
                  <a:srgbClr val="4A4A4A"/>
                </a:solidFill>
                <a:effectLst/>
                <a:latin typeface="Source Sans Pro" panose="020B0503030403020204" pitchFamily="34" charset="0"/>
              </a:rPr>
              <a:t>Perform </a:t>
            </a:r>
            <a:r>
              <a:rPr lang="en-US" b="1" i="0" dirty="0">
                <a:solidFill>
                  <a:srgbClr val="4A4A4A"/>
                </a:solidFill>
                <a:effectLst/>
                <a:latin typeface="Source Sans Pro" panose="020B0503030403020204" pitchFamily="34" charset="0"/>
              </a:rPr>
              <a:t>feature engineering</a:t>
            </a:r>
            <a:endParaRPr lang="en-US" b="0" i="0" dirty="0">
              <a:solidFill>
                <a:srgbClr val="4A4A4A"/>
              </a:solidFill>
              <a:effectLst/>
              <a:latin typeface="Source Sans Pro" panose="020B0503030403020204" pitchFamily="34" charset="0"/>
            </a:endParaRPr>
          </a:p>
          <a:p>
            <a:pPr algn="just">
              <a:spcAft>
                <a:spcPts val="1500"/>
              </a:spcAft>
              <a:buFont typeface="Arial" panose="020B0604020202020204" pitchFamily="34" charset="0"/>
              <a:buChar char="•"/>
            </a:pPr>
            <a:r>
              <a:rPr lang="en-US" b="0" i="0" dirty="0">
                <a:solidFill>
                  <a:srgbClr val="4A4A4A"/>
                </a:solidFill>
                <a:effectLst/>
                <a:latin typeface="Source Sans Pro" panose="020B0503030403020204" pitchFamily="34" charset="0"/>
              </a:rPr>
              <a:t>Extend </a:t>
            </a:r>
            <a:r>
              <a:rPr lang="en-US" b="1" i="0" dirty="0">
                <a:solidFill>
                  <a:srgbClr val="4A4A4A"/>
                </a:solidFill>
                <a:effectLst/>
                <a:latin typeface="Source Sans Pro" panose="020B0503030403020204" pitchFamily="34" charset="0"/>
              </a:rPr>
              <a:t>training duration</a:t>
            </a:r>
            <a:endParaRPr lang="en-US" b="0" i="0" dirty="0">
              <a:solidFill>
                <a:srgbClr val="4A4A4A"/>
              </a:solidFill>
              <a:effectLst/>
              <a:latin typeface="Source Sans Pro" panose="020B0503030403020204" pitchFamily="34" charset="0"/>
            </a:endParaRPr>
          </a:p>
          <a:p>
            <a:pPr algn="just">
              <a:spcAft>
                <a:spcPts val="1500"/>
              </a:spcAft>
              <a:buFont typeface="Arial" panose="020B0604020202020204" pitchFamily="34" charset="0"/>
              <a:buChar char="•"/>
            </a:pPr>
            <a:r>
              <a:rPr lang="en-US" b="0" i="0" dirty="0">
                <a:solidFill>
                  <a:srgbClr val="4A4A4A"/>
                </a:solidFill>
                <a:effectLst/>
                <a:latin typeface="Source Sans Pro" panose="020B0503030403020204" pitchFamily="34" charset="0"/>
              </a:rPr>
              <a:t>Fine-tune hyperparameters</a:t>
            </a:r>
          </a:p>
          <a:p>
            <a:pPr algn="just">
              <a:spcAft>
                <a:spcPts val="2250"/>
              </a:spcAft>
            </a:pPr>
            <a:r>
              <a:rPr lang="en-US" b="0" i="0" dirty="0">
                <a:solidFill>
                  <a:srgbClr val="4A4A4A"/>
                </a:solidFill>
                <a:effectLst/>
                <a:latin typeface="Source Sans Pro" panose="020B0503030403020204" pitchFamily="34" charset="0"/>
              </a:rPr>
              <a:t>Addressing underfitting is an ongoing process. You might need to use several techniques together for the best results. By applying these strategies carefully, you can improve your model's ability to capture complex relationships in the data and boost its overall performance.</a:t>
            </a:r>
          </a:p>
          <a:p>
            <a:endParaRPr lang="en-US" dirty="0"/>
          </a:p>
        </p:txBody>
      </p:sp>
    </p:spTree>
    <p:extLst>
      <p:ext uri="{BB962C8B-B14F-4D97-AF65-F5344CB8AC3E}">
        <p14:creationId xmlns:p14="http://schemas.microsoft.com/office/powerpoint/2010/main" val="1974550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2143C-FD67-E372-C066-DCFB2FAEE8B9}"/>
              </a:ext>
            </a:extLst>
          </p:cNvPr>
          <p:cNvSpPr>
            <a:spLocks noGrp="1"/>
          </p:cNvSpPr>
          <p:nvPr>
            <p:ph type="title"/>
          </p:nvPr>
        </p:nvSpPr>
        <p:spPr/>
        <p:txBody>
          <a:bodyPr>
            <a:normAutofit fontScale="90000"/>
          </a:bodyPr>
          <a:lstStyle/>
          <a:p>
            <a:r>
              <a:rPr lang="en-US" b="1" i="0" dirty="0">
                <a:effectLst/>
                <a:latin typeface="Source Sans Pro" panose="020F0502020204030204" pitchFamily="34" charset="0"/>
              </a:rPr>
              <a:t>Overfitting and Underfitting: Causes and Solutions</a:t>
            </a:r>
            <a:br>
              <a:rPr lang="en-US" b="1" i="0" dirty="0">
                <a:effectLst/>
                <a:latin typeface="Source Sans Pro" panose="020F0502020204030204" pitchFamily="34" charset="0"/>
              </a:rPr>
            </a:br>
            <a:endParaRPr lang="en-US" dirty="0"/>
          </a:p>
        </p:txBody>
      </p:sp>
      <p:sp>
        <p:nvSpPr>
          <p:cNvPr id="3" name="Content Placeholder 2">
            <a:extLst>
              <a:ext uri="{FF2B5EF4-FFF2-40B4-BE49-F238E27FC236}">
                <a16:creationId xmlns:a16="http://schemas.microsoft.com/office/drawing/2014/main" id="{F6D11D15-5C8D-494D-4580-FF7D4CCFF00E}"/>
              </a:ext>
            </a:extLst>
          </p:cNvPr>
          <p:cNvSpPr>
            <a:spLocks noGrp="1"/>
          </p:cNvSpPr>
          <p:nvPr>
            <p:ph idx="1"/>
          </p:nvPr>
        </p:nvSpPr>
        <p:spPr/>
        <p:txBody>
          <a:bodyPr>
            <a:normAutofit fontScale="92500" lnSpcReduction="20000"/>
          </a:bodyPr>
          <a:lstStyle/>
          <a:p>
            <a:pPr algn="just">
              <a:spcAft>
                <a:spcPts val="1500"/>
              </a:spcAft>
              <a:buFont typeface="Arial" panose="020B0604020202020204" pitchFamily="34" charset="0"/>
              <a:buChar char="•"/>
            </a:pPr>
            <a:r>
              <a:rPr lang="en-US" b="0" i="0" dirty="0">
                <a:solidFill>
                  <a:srgbClr val="4A4A4A"/>
                </a:solidFill>
                <a:effectLst/>
                <a:latin typeface="Source Sans Pro" panose="020B0503030403020204" pitchFamily="34" charset="0"/>
              </a:rPr>
              <a:t>Overfitting occurs when models learn </a:t>
            </a:r>
            <a:r>
              <a:rPr lang="en-US" b="1" i="0" dirty="0">
                <a:solidFill>
                  <a:srgbClr val="4A4A4A"/>
                </a:solidFill>
                <a:effectLst/>
                <a:latin typeface="Source Sans Pro" panose="020B0503030403020204" pitchFamily="34" charset="0"/>
              </a:rPr>
              <a:t>training data</a:t>
            </a:r>
            <a:r>
              <a:rPr lang="en-US" b="0" i="0" dirty="0">
                <a:solidFill>
                  <a:srgbClr val="4A4A4A"/>
                </a:solidFill>
                <a:effectLst/>
                <a:latin typeface="Source Sans Pro" panose="020B0503030403020204" pitchFamily="34" charset="0"/>
              </a:rPr>
              <a:t> too well, struggling with new data</a:t>
            </a:r>
          </a:p>
          <a:p>
            <a:pPr algn="just">
              <a:spcAft>
                <a:spcPts val="1500"/>
              </a:spcAft>
              <a:buFont typeface="Arial" panose="020B0604020202020204" pitchFamily="34" charset="0"/>
              <a:buChar char="•"/>
            </a:pPr>
            <a:r>
              <a:rPr lang="en-US" b="0" i="0" dirty="0">
                <a:solidFill>
                  <a:srgbClr val="4A4A4A"/>
                </a:solidFill>
                <a:effectLst/>
                <a:latin typeface="Source Sans Pro" panose="020B0503030403020204" pitchFamily="34" charset="0"/>
              </a:rPr>
              <a:t>Underfitting happens when models are too simple to capture data patterns</a:t>
            </a:r>
          </a:p>
          <a:p>
            <a:pPr algn="just">
              <a:spcAft>
                <a:spcPts val="1500"/>
              </a:spcAft>
              <a:buFont typeface="Arial" panose="020B0604020202020204" pitchFamily="34" charset="0"/>
              <a:buChar char="•"/>
            </a:pPr>
            <a:r>
              <a:rPr lang="en-US" b="0" i="0" dirty="0">
                <a:solidFill>
                  <a:srgbClr val="4A4A4A"/>
                </a:solidFill>
                <a:effectLst/>
                <a:latin typeface="Source Sans Pro" panose="020B0503030403020204" pitchFamily="34" charset="0"/>
              </a:rPr>
              <a:t>Balancing bias and variance is crucial for optimal </a:t>
            </a:r>
            <a:r>
              <a:rPr lang="en-US" b="1" i="0" dirty="0">
                <a:solidFill>
                  <a:srgbClr val="4A4A4A"/>
                </a:solidFill>
                <a:effectLst/>
                <a:latin typeface="Source Sans Pro" panose="020B0503030403020204" pitchFamily="34" charset="0"/>
              </a:rPr>
              <a:t>model performance</a:t>
            </a:r>
            <a:endParaRPr lang="en-US" b="0" i="0" dirty="0">
              <a:solidFill>
                <a:srgbClr val="4A4A4A"/>
              </a:solidFill>
              <a:effectLst/>
              <a:latin typeface="Source Sans Pro" panose="020B0503030403020204" pitchFamily="34" charset="0"/>
            </a:endParaRPr>
          </a:p>
          <a:p>
            <a:pPr algn="just">
              <a:spcAft>
                <a:spcPts val="1500"/>
              </a:spcAft>
              <a:buFont typeface="Arial" panose="020B0604020202020204" pitchFamily="34" charset="0"/>
              <a:buChar char="•"/>
            </a:pPr>
            <a:r>
              <a:rPr lang="en-US" b="0" i="0" dirty="0">
                <a:solidFill>
                  <a:srgbClr val="4A4A4A"/>
                </a:solidFill>
                <a:effectLst/>
                <a:latin typeface="Source Sans Pro" panose="020B0503030403020204" pitchFamily="34" charset="0"/>
              </a:rPr>
              <a:t>Techniques like </a:t>
            </a:r>
            <a:r>
              <a:rPr lang="en-US" b="1" i="0" dirty="0">
                <a:solidFill>
                  <a:srgbClr val="4A4A4A"/>
                </a:solidFill>
                <a:effectLst/>
                <a:latin typeface="Source Sans Pro" panose="020B0503030403020204" pitchFamily="34" charset="0"/>
              </a:rPr>
              <a:t>cross-validation</a:t>
            </a:r>
            <a:r>
              <a:rPr lang="en-US" b="0" i="0" dirty="0">
                <a:solidFill>
                  <a:srgbClr val="4A4A4A"/>
                </a:solidFill>
                <a:effectLst/>
                <a:latin typeface="Source Sans Pro" panose="020B0503030403020204" pitchFamily="34" charset="0"/>
              </a:rPr>
              <a:t> and </a:t>
            </a:r>
            <a:r>
              <a:rPr lang="en-US" b="1" i="0" dirty="0">
                <a:solidFill>
                  <a:srgbClr val="4A4A4A"/>
                </a:solidFill>
                <a:effectLst/>
                <a:latin typeface="Source Sans Pro" panose="020B0503030403020204" pitchFamily="34" charset="0"/>
              </a:rPr>
              <a:t>data augmentation</a:t>
            </a:r>
            <a:r>
              <a:rPr lang="en-US" b="0" i="0" dirty="0">
                <a:solidFill>
                  <a:srgbClr val="4A4A4A"/>
                </a:solidFill>
                <a:effectLst/>
                <a:latin typeface="Source Sans Pro" panose="020B0503030403020204" pitchFamily="34" charset="0"/>
              </a:rPr>
              <a:t> help prevent overfitting</a:t>
            </a:r>
          </a:p>
          <a:p>
            <a:pPr algn="just">
              <a:spcAft>
                <a:spcPts val="1500"/>
              </a:spcAft>
              <a:buFont typeface="Arial" panose="020B0604020202020204" pitchFamily="34" charset="0"/>
              <a:buChar char="•"/>
            </a:pPr>
            <a:r>
              <a:rPr lang="en-US" b="0" i="0" dirty="0">
                <a:solidFill>
                  <a:srgbClr val="4A4A4A"/>
                </a:solidFill>
                <a:effectLst/>
                <a:latin typeface="Source Sans Pro" panose="020B0503030403020204" pitchFamily="34" charset="0"/>
              </a:rPr>
              <a:t>Simplifying models and increasing </a:t>
            </a:r>
            <a:r>
              <a:rPr lang="en-US" b="1" i="0" dirty="0">
                <a:solidFill>
                  <a:srgbClr val="4A4A4A"/>
                </a:solidFill>
                <a:effectLst/>
                <a:latin typeface="Source Sans Pro" panose="020B0503030403020204" pitchFamily="34" charset="0"/>
              </a:rPr>
              <a:t>training data</a:t>
            </a:r>
            <a:r>
              <a:rPr lang="en-US" b="0" i="0" dirty="0">
                <a:solidFill>
                  <a:srgbClr val="4A4A4A"/>
                </a:solidFill>
                <a:effectLst/>
                <a:latin typeface="Source Sans Pro" panose="020B0503030403020204" pitchFamily="34" charset="0"/>
              </a:rPr>
              <a:t> can address underfitting</a:t>
            </a:r>
          </a:p>
          <a:p>
            <a:endParaRPr lang="en-US" dirty="0"/>
          </a:p>
        </p:txBody>
      </p:sp>
    </p:spTree>
    <p:extLst>
      <p:ext uri="{BB962C8B-B14F-4D97-AF65-F5344CB8AC3E}">
        <p14:creationId xmlns:p14="http://schemas.microsoft.com/office/powerpoint/2010/main" val="1029298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2A568-4853-3D6B-BB93-CE0B589E2473}"/>
              </a:ext>
            </a:extLst>
          </p:cNvPr>
          <p:cNvSpPr>
            <a:spLocks noGrp="1"/>
          </p:cNvSpPr>
          <p:nvPr>
            <p:ph type="title"/>
          </p:nvPr>
        </p:nvSpPr>
        <p:spPr/>
        <p:txBody>
          <a:bodyPr/>
          <a:lstStyle/>
          <a:p>
            <a:r>
              <a:rPr lang="en-US" b="1" i="0" dirty="0">
                <a:solidFill>
                  <a:srgbClr val="273239"/>
                </a:solidFill>
                <a:effectLst/>
                <a:latin typeface="Nunito" panose="020F0502020204030204" pitchFamily="2" charset="0"/>
              </a:rPr>
              <a:t>Hyperparameter Tuning</a:t>
            </a:r>
            <a:br>
              <a:rPr lang="en-US" b="1" i="0" dirty="0">
                <a:solidFill>
                  <a:srgbClr val="273239"/>
                </a:solidFill>
                <a:effectLst/>
                <a:latin typeface="Nunito" panose="020F0502020204030204" pitchFamily="2" charset="0"/>
              </a:rPr>
            </a:br>
            <a:endParaRPr lang="en-US" dirty="0"/>
          </a:p>
        </p:txBody>
      </p:sp>
      <p:sp>
        <p:nvSpPr>
          <p:cNvPr id="3" name="Content Placeholder 2">
            <a:extLst>
              <a:ext uri="{FF2B5EF4-FFF2-40B4-BE49-F238E27FC236}">
                <a16:creationId xmlns:a16="http://schemas.microsoft.com/office/drawing/2014/main" id="{A40BC5D4-469B-F1B6-1E4F-3C30C3536F1C}"/>
              </a:ext>
            </a:extLst>
          </p:cNvPr>
          <p:cNvSpPr>
            <a:spLocks noGrp="1"/>
          </p:cNvSpPr>
          <p:nvPr>
            <p:ph idx="1"/>
          </p:nvPr>
        </p:nvSpPr>
        <p:spPr/>
        <p:txBody>
          <a:bodyPr>
            <a:normAutofit fontScale="62500" lnSpcReduction="20000"/>
          </a:bodyPr>
          <a:lstStyle/>
          <a:p>
            <a:pPr algn="just" rtl="0" fontAlgn="base">
              <a:spcAft>
                <a:spcPts val="750"/>
              </a:spcAft>
            </a:pPr>
            <a:r>
              <a:rPr lang="en-US" b="0" i="0" dirty="0">
                <a:effectLst/>
                <a:latin typeface="Nunito" panose="020F0502020204030204" pitchFamily="2" charset="0"/>
              </a:rPr>
              <a:t>Hyperparameter tuning is the process of selecting the optimal values for a </a:t>
            </a:r>
            <a:r>
              <a:rPr lang="en-US" b="0" i="0" u="sng" dirty="0">
                <a:effectLst/>
                <a:latin typeface="Nunito" panose="020F0502020204030204" pitchFamily="2" charset="0"/>
                <a:hlinkClick r:id="rId2">
                  <a:extLst>
                    <a:ext uri="{A12FA001-AC4F-418D-AE19-62706E023703}">
                      <ahyp:hlinkClr xmlns:ahyp="http://schemas.microsoft.com/office/drawing/2018/hyperlinkcolor" val="tx"/>
                    </a:ext>
                  </a:extLst>
                </a:hlinkClick>
              </a:rPr>
              <a:t>machine learning</a:t>
            </a:r>
            <a:r>
              <a:rPr lang="en-US" b="0" i="0" dirty="0">
                <a:effectLst/>
                <a:latin typeface="Nunito" panose="020F0502020204030204" pitchFamily="2" charset="0"/>
              </a:rPr>
              <a:t> model’s hyperparameters. Hyperparameters are settings that control the learning process of the model, such as the learning rate, the number of neurons in a neural network, or the kernel size in a support vector machine. The goal of hyperparameter tuning is to find the values that lead to the best performance on a given task.</a:t>
            </a:r>
          </a:p>
          <a:p>
            <a:pPr algn="just" fontAlgn="base">
              <a:spcBef>
                <a:spcPts val="1800"/>
              </a:spcBef>
              <a:spcAft>
                <a:spcPts val="1800"/>
              </a:spcAft>
            </a:pPr>
            <a:r>
              <a:rPr lang="en-US" b="1" i="0" dirty="0">
                <a:effectLst/>
                <a:latin typeface="Nunito" panose="020F0502020204030204" pitchFamily="2" charset="0"/>
              </a:rPr>
              <a:t>What are Hyperparameters?</a:t>
            </a:r>
          </a:p>
          <a:p>
            <a:pPr algn="just" rtl="0" fontAlgn="base">
              <a:spcAft>
                <a:spcPts val="750"/>
              </a:spcAft>
            </a:pPr>
            <a:r>
              <a:rPr lang="en-US" b="0" i="0" dirty="0">
                <a:effectLst/>
                <a:latin typeface="Nunito" panose="020F0502020204030204" pitchFamily="2" charset="0"/>
              </a:rPr>
              <a:t>In the context of machine learning, hyperparameters are configuration variables that are set before the training process of a model begins. They control the learning process itself, rather than being learned from the data. Hyperparameters are often used to tune the performance of a model, and they can have a significant impact on the model’s accuracy, generalization, and other metrics.</a:t>
            </a:r>
          </a:p>
          <a:p>
            <a:pPr algn="just" fontAlgn="base">
              <a:spcBef>
                <a:spcPts val="1800"/>
              </a:spcBef>
              <a:spcAft>
                <a:spcPts val="1800"/>
              </a:spcAft>
            </a:pPr>
            <a:r>
              <a:rPr lang="en-US" b="1" i="0" dirty="0">
                <a:effectLst/>
                <a:latin typeface="Nunito" panose="020F0502020204030204" pitchFamily="2" charset="0"/>
              </a:rPr>
              <a:t>Different Ways of Hyperparameters Tuning</a:t>
            </a:r>
          </a:p>
          <a:p>
            <a:pPr algn="just" rtl="0" fontAlgn="base">
              <a:spcAft>
                <a:spcPts val="750"/>
              </a:spcAft>
            </a:pPr>
            <a:r>
              <a:rPr lang="en-US" b="0" i="0" dirty="0">
                <a:effectLst/>
                <a:latin typeface="Nunito" panose="020F0502020204030204" pitchFamily="2" charset="0"/>
              </a:rPr>
              <a:t>Hyperparameters are configuration variables that control the learning process of a machine learning model. They are distinct from model parameters, which are the weights and biases that are learned from the data. There are several different types of hyperparameters:</a:t>
            </a:r>
          </a:p>
          <a:p>
            <a:endParaRPr lang="en-US" dirty="0"/>
          </a:p>
        </p:txBody>
      </p:sp>
    </p:spTree>
    <p:extLst>
      <p:ext uri="{BB962C8B-B14F-4D97-AF65-F5344CB8AC3E}">
        <p14:creationId xmlns:p14="http://schemas.microsoft.com/office/powerpoint/2010/main" val="494750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A80A-2C01-2BEA-8003-B21868CC719B}"/>
              </a:ext>
            </a:extLst>
          </p:cNvPr>
          <p:cNvSpPr>
            <a:spLocks noGrp="1"/>
          </p:cNvSpPr>
          <p:nvPr>
            <p:ph type="title"/>
          </p:nvPr>
        </p:nvSpPr>
        <p:spPr/>
        <p:txBody>
          <a:bodyPr/>
          <a:lstStyle/>
          <a:p>
            <a:r>
              <a:rPr lang="en-US" b="1" i="0" dirty="0">
                <a:solidFill>
                  <a:srgbClr val="273239"/>
                </a:solidFill>
                <a:effectLst/>
                <a:latin typeface="Nunito" panose="020F0502020204030204" pitchFamily="2" charset="0"/>
              </a:rPr>
              <a:t>Hyperparameters in Neural Networks</a:t>
            </a:r>
            <a:br>
              <a:rPr lang="en-US" b="1" i="0" dirty="0">
                <a:solidFill>
                  <a:srgbClr val="273239"/>
                </a:solidFill>
                <a:effectLst/>
                <a:latin typeface="Nunito" panose="020F0502020204030204" pitchFamily="2" charset="0"/>
              </a:rPr>
            </a:br>
            <a:endParaRPr lang="en-US" dirty="0"/>
          </a:p>
        </p:txBody>
      </p:sp>
      <p:sp>
        <p:nvSpPr>
          <p:cNvPr id="3" name="Content Placeholder 2">
            <a:extLst>
              <a:ext uri="{FF2B5EF4-FFF2-40B4-BE49-F238E27FC236}">
                <a16:creationId xmlns:a16="http://schemas.microsoft.com/office/drawing/2014/main" id="{F2ED6EAF-F2F6-9ED7-4378-B3F75FE0B62A}"/>
              </a:ext>
            </a:extLst>
          </p:cNvPr>
          <p:cNvSpPr>
            <a:spLocks noGrp="1"/>
          </p:cNvSpPr>
          <p:nvPr>
            <p:ph idx="1"/>
          </p:nvPr>
        </p:nvSpPr>
        <p:spPr/>
        <p:txBody>
          <a:bodyPr>
            <a:normAutofit fontScale="47500" lnSpcReduction="20000"/>
          </a:bodyPr>
          <a:lstStyle/>
          <a:p>
            <a:pPr algn="just" rtl="0" fontAlgn="base">
              <a:spcAft>
                <a:spcPts val="750"/>
              </a:spcAft>
            </a:pPr>
            <a:r>
              <a:rPr lang="en-US" b="0" i="0" u="sng" dirty="0">
                <a:effectLst/>
                <a:latin typeface="Nunito" panose="020F0502020204030204" pitchFamily="2" charset="0"/>
                <a:hlinkClick r:id="rId2">
                  <a:extLst>
                    <a:ext uri="{A12FA001-AC4F-418D-AE19-62706E023703}">
                      <ahyp:hlinkClr xmlns:ahyp="http://schemas.microsoft.com/office/drawing/2018/hyperlinkcolor" val="tx"/>
                    </a:ext>
                  </a:extLst>
                </a:hlinkClick>
              </a:rPr>
              <a:t>Neural networks</a:t>
            </a:r>
            <a:r>
              <a:rPr lang="en-US" b="0" i="0" dirty="0">
                <a:effectLst/>
                <a:latin typeface="Nunito" panose="020F0502020204030204" pitchFamily="2" charset="0"/>
              </a:rPr>
              <a:t> have several essential hyperparameters that need to be adjusted, including:</a:t>
            </a:r>
          </a:p>
          <a:p>
            <a:pPr algn="just" fontAlgn="base">
              <a:spcAft>
                <a:spcPts val="1800"/>
              </a:spcAft>
              <a:buFont typeface="Arial" panose="020B0604020202020204" pitchFamily="34" charset="0"/>
              <a:buChar char="•"/>
            </a:pPr>
            <a:r>
              <a:rPr lang="en-US" b="1" i="0" dirty="0">
                <a:effectLst/>
                <a:latin typeface="Nunito" panose="020F0502020204030204" pitchFamily="2" charset="0"/>
              </a:rPr>
              <a:t>Learning rate:</a:t>
            </a:r>
            <a:r>
              <a:rPr lang="en-US" b="0" i="0" dirty="0">
                <a:effectLst/>
                <a:latin typeface="Nunito" panose="020F0502020204030204" pitchFamily="2" charset="0"/>
              </a:rPr>
              <a:t> This hyperparameter controls the step size taken by the optimizer during each iteration of training. Too small a learning rate can result in slow convergence, while too large a learning rate can lead to instability and divergence.</a:t>
            </a:r>
          </a:p>
          <a:p>
            <a:pPr algn="just" fontAlgn="base">
              <a:spcAft>
                <a:spcPts val="1800"/>
              </a:spcAft>
              <a:buFont typeface="Arial" panose="020B0604020202020204" pitchFamily="34" charset="0"/>
              <a:buChar char="•"/>
            </a:pPr>
            <a:r>
              <a:rPr lang="en-US" b="1" i="0" dirty="0">
                <a:effectLst/>
                <a:latin typeface="Nunito" panose="020F0502020204030204" pitchFamily="2" charset="0"/>
              </a:rPr>
              <a:t>Epochs:</a:t>
            </a:r>
            <a:r>
              <a:rPr lang="en-US" b="0" i="0" dirty="0">
                <a:effectLst/>
                <a:latin typeface="Nunito" panose="020F0502020204030204" pitchFamily="2" charset="0"/>
              </a:rPr>
              <a:t> This hyperparameter represents the number of times the entire training dataset is passed through the model during training. Increasing the number of epochs can improve the model’s performance but may lead to overfitting if not done carefully.</a:t>
            </a:r>
          </a:p>
          <a:p>
            <a:pPr algn="just" fontAlgn="base">
              <a:spcAft>
                <a:spcPts val="1800"/>
              </a:spcAft>
              <a:buFont typeface="Arial" panose="020B0604020202020204" pitchFamily="34" charset="0"/>
              <a:buChar char="•"/>
            </a:pPr>
            <a:r>
              <a:rPr lang="en-US" b="1" i="0" dirty="0">
                <a:effectLst/>
                <a:latin typeface="Nunito" panose="020F0502020204030204" pitchFamily="2" charset="0"/>
              </a:rPr>
              <a:t>Number of layers:</a:t>
            </a:r>
            <a:r>
              <a:rPr lang="en-US" b="0" i="0" dirty="0">
                <a:effectLst/>
                <a:latin typeface="Nunito" panose="020F0502020204030204" pitchFamily="2" charset="0"/>
              </a:rPr>
              <a:t> This hyperparameter determines the depth of the model, which can have a significant impact on its complexity and learning ability.</a:t>
            </a:r>
          </a:p>
          <a:p>
            <a:pPr algn="just" fontAlgn="base">
              <a:spcAft>
                <a:spcPts val="1800"/>
              </a:spcAft>
              <a:buFont typeface="Arial" panose="020B0604020202020204" pitchFamily="34" charset="0"/>
              <a:buChar char="•"/>
            </a:pPr>
            <a:r>
              <a:rPr lang="en-US" b="1" i="0" dirty="0">
                <a:effectLst/>
                <a:latin typeface="Nunito" panose="020F0502020204030204" pitchFamily="2" charset="0"/>
              </a:rPr>
              <a:t>Number of nodes per layer:</a:t>
            </a:r>
            <a:r>
              <a:rPr lang="en-US" b="0" i="0" dirty="0">
                <a:effectLst/>
                <a:latin typeface="Nunito" panose="020F0502020204030204" pitchFamily="2" charset="0"/>
              </a:rPr>
              <a:t> This hyperparameter determines the width of the model, influencing its capacity to represent complex relationships in the data.</a:t>
            </a:r>
          </a:p>
          <a:p>
            <a:pPr algn="just" fontAlgn="base">
              <a:spcAft>
                <a:spcPts val="1800"/>
              </a:spcAft>
              <a:buFont typeface="Arial" panose="020B0604020202020204" pitchFamily="34" charset="0"/>
              <a:buChar char="•"/>
            </a:pPr>
            <a:r>
              <a:rPr lang="en-US" b="1" i="0" dirty="0">
                <a:effectLst/>
                <a:latin typeface="Nunito" panose="020F0502020204030204" pitchFamily="2" charset="0"/>
              </a:rPr>
              <a:t>Architecture:</a:t>
            </a:r>
            <a:r>
              <a:rPr lang="en-US" b="0" i="0" dirty="0">
                <a:effectLst/>
                <a:latin typeface="Nunito" panose="020F0502020204030204" pitchFamily="2" charset="0"/>
              </a:rPr>
              <a:t> This hyperparameter determines the overall structure of the neural network, including the number of layers, the number of neurons per layer, and the connections between layers. The optimal architecture depends on the complexity of the task and the size of the dataset</a:t>
            </a:r>
          </a:p>
          <a:p>
            <a:pPr algn="just" fontAlgn="base">
              <a:spcAft>
                <a:spcPts val="1800"/>
              </a:spcAft>
              <a:buFont typeface="Arial" panose="020B0604020202020204" pitchFamily="34" charset="0"/>
              <a:buChar char="•"/>
            </a:pPr>
            <a:r>
              <a:rPr lang="en-US" b="1" i="0" dirty="0">
                <a:effectLst/>
                <a:latin typeface="Nunito" panose="020F0502020204030204" pitchFamily="2" charset="0"/>
              </a:rPr>
              <a:t>Activation function:</a:t>
            </a:r>
            <a:r>
              <a:rPr lang="en-US" b="0" i="0" dirty="0">
                <a:effectLst/>
                <a:latin typeface="Nunito" panose="020F0502020204030204" pitchFamily="2" charset="0"/>
              </a:rPr>
              <a:t> This hyperparameter introduces non-linearity into the model, allowing it to learn complex decision boundaries. Common activation functions include sigmoid, tanh, and Rectified Linear Unit (</a:t>
            </a:r>
            <a:r>
              <a:rPr lang="en-US" b="0" i="0" dirty="0" err="1">
                <a:effectLst/>
                <a:latin typeface="Nunito" panose="020F0502020204030204" pitchFamily="2" charset="0"/>
              </a:rPr>
              <a:t>ReLU</a:t>
            </a:r>
            <a:r>
              <a:rPr lang="en-US" b="0" i="0" dirty="0">
                <a:effectLst/>
                <a:latin typeface="Nunito" panose="020F0502020204030204" pitchFamily="2" charset="0"/>
              </a:rPr>
              <a:t>).</a:t>
            </a:r>
          </a:p>
          <a:p>
            <a:endParaRPr lang="en-US" dirty="0"/>
          </a:p>
        </p:txBody>
      </p:sp>
    </p:spTree>
    <p:extLst>
      <p:ext uri="{BB962C8B-B14F-4D97-AF65-F5344CB8AC3E}">
        <p14:creationId xmlns:p14="http://schemas.microsoft.com/office/powerpoint/2010/main" val="1562491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D6ECB-1729-7633-5F02-60E1C1D4843B}"/>
              </a:ext>
            </a:extLst>
          </p:cNvPr>
          <p:cNvSpPr>
            <a:spLocks noGrp="1"/>
          </p:cNvSpPr>
          <p:nvPr>
            <p:ph type="title"/>
          </p:nvPr>
        </p:nvSpPr>
        <p:spPr/>
        <p:txBody>
          <a:bodyPr/>
          <a:lstStyle/>
          <a:p>
            <a:r>
              <a:rPr lang="en-US" b="1" i="0" dirty="0">
                <a:solidFill>
                  <a:srgbClr val="273239"/>
                </a:solidFill>
                <a:effectLst/>
                <a:latin typeface="Nunito" pitchFamily="2" charset="0"/>
              </a:rPr>
              <a:t>Hyperparameter Tuning techniques</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A646A212-2FEA-A417-0205-81599BFB005B}"/>
              </a:ext>
            </a:extLst>
          </p:cNvPr>
          <p:cNvSpPr>
            <a:spLocks noGrp="1"/>
          </p:cNvSpPr>
          <p:nvPr>
            <p:ph idx="1"/>
          </p:nvPr>
        </p:nvSpPr>
        <p:spPr/>
        <p:txBody>
          <a:bodyPr/>
          <a:lstStyle/>
          <a:p>
            <a:pPr algn="l" rtl="0" fontAlgn="base">
              <a:spcAft>
                <a:spcPts val="750"/>
              </a:spcAft>
            </a:pPr>
            <a:r>
              <a:rPr lang="en-US" b="0" i="0" dirty="0">
                <a:solidFill>
                  <a:srgbClr val="273239"/>
                </a:solidFill>
                <a:effectLst/>
                <a:latin typeface="Nunito" pitchFamily="2" charset="0"/>
              </a:rPr>
              <a:t>Models can have many hyperparameters and finding the best combination of parameters can be treated as a search problem. The two best strategies for Hyperparameter tuning are:</a:t>
            </a:r>
          </a:p>
          <a:p>
            <a:pPr algn="l" fontAlgn="base">
              <a:spcAft>
                <a:spcPts val="1800"/>
              </a:spcAft>
              <a:buFont typeface="+mj-lt"/>
              <a:buAutoNum type="arabicPeriod"/>
            </a:pPr>
            <a:r>
              <a:rPr lang="en-US" b="0" i="0" u="sng" dirty="0" err="1">
                <a:solidFill>
                  <a:srgbClr val="273239"/>
                </a:solidFill>
                <a:effectLst/>
                <a:latin typeface="Nunito" pitchFamily="2" charset="0"/>
                <a:hlinkClick r:id="rId2"/>
              </a:rPr>
              <a:t>GridSearchCV</a:t>
            </a:r>
            <a:endParaRPr lang="en-US" b="0" i="0" dirty="0">
              <a:solidFill>
                <a:srgbClr val="273239"/>
              </a:solidFill>
              <a:effectLst/>
              <a:latin typeface="Nunito" pitchFamily="2" charset="0"/>
            </a:endParaRPr>
          </a:p>
          <a:p>
            <a:pPr algn="l" fontAlgn="base">
              <a:spcAft>
                <a:spcPts val="1800"/>
              </a:spcAft>
              <a:buFont typeface="+mj-lt"/>
              <a:buAutoNum type="arabicPeriod" startAt="2"/>
            </a:pPr>
            <a:r>
              <a:rPr lang="en-US" b="0" i="0" u="sng" dirty="0" err="1">
                <a:solidFill>
                  <a:srgbClr val="273239"/>
                </a:solidFill>
                <a:effectLst/>
                <a:latin typeface="Nunito" pitchFamily="2" charset="0"/>
                <a:hlinkClick r:id="rId3"/>
              </a:rPr>
              <a:t>RandomizedSearchCV</a:t>
            </a:r>
            <a:endParaRPr lang="en-US" b="0" i="0" dirty="0">
              <a:solidFill>
                <a:srgbClr val="273239"/>
              </a:solidFill>
              <a:effectLst/>
              <a:latin typeface="Nunito" pitchFamily="2" charset="0"/>
            </a:endParaRPr>
          </a:p>
          <a:p>
            <a:pPr algn="l" fontAlgn="base">
              <a:spcAft>
                <a:spcPts val="1800"/>
              </a:spcAft>
              <a:buFont typeface="+mj-lt"/>
              <a:buAutoNum type="arabicPeriod" startAt="3"/>
            </a:pPr>
            <a:r>
              <a:rPr lang="en-US" b="0" i="0" u="sng" dirty="0">
                <a:solidFill>
                  <a:srgbClr val="273239"/>
                </a:solidFill>
                <a:effectLst/>
                <a:latin typeface="Nunito" pitchFamily="2" charset="0"/>
                <a:hlinkClick r:id="rId4"/>
              </a:rPr>
              <a:t>Bayesian Optimization</a:t>
            </a:r>
            <a:endParaRPr lang="en-US" b="0" i="0" dirty="0">
              <a:solidFill>
                <a:srgbClr val="273239"/>
              </a:solidFill>
              <a:effectLst/>
              <a:latin typeface="Nunito" pitchFamily="2" charset="0"/>
            </a:endParaRPr>
          </a:p>
          <a:p>
            <a:endParaRPr lang="en-US" dirty="0"/>
          </a:p>
        </p:txBody>
      </p:sp>
    </p:spTree>
    <p:extLst>
      <p:ext uri="{BB962C8B-B14F-4D97-AF65-F5344CB8AC3E}">
        <p14:creationId xmlns:p14="http://schemas.microsoft.com/office/powerpoint/2010/main" val="1929262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DB995-E550-33BA-4D57-677F704CBCEA}"/>
              </a:ext>
            </a:extLst>
          </p:cNvPr>
          <p:cNvSpPr>
            <a:spLocks noGrp="1"/>
          </p:cNvSpPr>
          <p:nvPr>
            <p:ph type="title"/>
          </p:nvPr>
        </p:nvSpPr>
        <p:spPr/>
        <p:txBody>
          <a:bodyPr/>
          <a:lstStyle/>
          <a:p>
            <a:r>
              <a:rPr lang="en-US" b="1" i="0" dirty="0">
                <a:solidFill>
                  <a:srgbClr val="273239"/>
                </a:solidFill>
                <a:effectLst/>
                <a:latin typeface="Nunito" pitchFamily="2" charset="0"/>
              </a:rPr>
              <a:t>1. </a:t>
            </a:r>
            <a:r>
              <a:rPr lang="en-US" b="1" i="0" dirty="0" err="1">
                <a:solidFill>
                  <a:srgbClr val="273239"/>
                </a:solidFill>
                <a:effectLst/>
                <a:latin typeface="Nunito" pitchFamily="2" charset="0"/>
              </a:rPr>
              <a:t>GridSearchCV</a:t>
            </a:r>
            <a:r>
              <a:rPr lang="en-US" b="1" i="0" dirty="0">
                <a:solidFill>
                  <a:srgbClr val="273239"/>
                </a:solidFill>
                <a:effectLst/>
                <a:latin typeface="Nunito" pitchFamily="2" charset="0"/>
              </a:rPr>
              <a:t> </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C191B40D-76D5-7FAB-4CF5-5C6E0277DFB0}"/>
              </a:ext>
            </a:extLst>
          </p:cNvPr>
          <p:cNvSpPr>
            <a:spLocks noGrp="1"/>
          </p:cNvSpPr>
          <p:nvPr>
            <p:ph idx="1"/>
          </p:nvPr>
        </p:nvSpPr>
        <p:spPr/>
        <p:txBody>
          <a:bodyPr>
            <a:normAutofit fontScale="92500" lnSpcReduction="20000"/>
          </a:bodyPr>
          <a:lstStyle/>
          <a:p>
            <a:pPr algn="just" rtl="0" fontAlgn="base">
              <a:spcAft>
                <a:spcPts val="750"/>
              </a:spcAft>
            </a:pPr>
            <a:r>
              <a:rPr lang="en-US" b="0" i="0" dirty="0">
                <a:solidFill>
                  <a:srgbClr val="273239"/>
                </a:solidFill>
                <a:effectLst/>
                <a:latin typeface="Nunito" pitchFamily="2" charset="0"/>
              </a:rPr>
              <a:t>Grid search can be considered as a “brute force” approach to hyperparameter optimization. We fit the model using all possible combinations after creating a grid of potential discrete hyperparameter values. We log each set’s model performance and then choose the combination that produces the best results. This approach is called </a:t>
            </a:r>
            <a:r>
              <a:rPr lang="en-US" b="0" i="0" dirty="0" err="1">
                <a:solidFill>
                  <a:srgbClr val="273239"/>
                </a:solidFill>
                <a:effectLst/>
                <a:latin typeface="Nunito" pitchFamily="2" charset="0"/>
              </a:rPr>
              <a:t>GridSearchCV</a:t>
            </a:r>
            <a:r>
              <a:rPr lang="en-US" b="0" i="0" dirty="0">
                <a:solidFill>
                  <a:srgbClr val="273239"/>
                </a:solidFill>
                <a:effectLst/>
                <a:latin typeface="Nunito" pitchFamily="2" charset="0"/>
              </a:rPr>
              <a:t>, because it searches for the best set of hyperparameters from a grid of hyperparameters values. </a:t>
            </a:r>
          </a:p>
          <a:p>
            <a:pPr algn="just" rtl="0" fontAlgn="base">
              <a:spcAft>
                <a:spcPts val="750"/>
              </a:spcAft>
            </a:pPr>
            <a:r>
              <a:rPr lang="en-US" b="0" i="0" dirty="0">
                <a:solidFill>
                  <a:srgbClr val="273239"/>
                </a:solidFill>
                <a:effectLst/>
                <a:latin typeface="Nunito" pitchFamily="2" charset="0"/>
              </a:rPr>
              <a:t>An exhaustive approach that can identify the ideal hyperparameter combination is grid search. But the slowness is a disadvantage. It often takes a lot of processing power and time to fit the model with every potential combination, which might not be available.</a:t>
            </a:r>
            <a:r>
              <a:rPr lang="en-US" b="1" i="0" dirty="0">
                <a:solidFill>
                  <a:srgbClr val="273239"/>
                </a:solidFill>
                <a:effectLst/>
                <a:latin typeface="Nunito" pitchFamily="2" charset="0"/>
              </a:rPr>
              <a:t> Drawback</a:t>
            </a:r>
            <a:r>
              <a:rPr lang="en-US" b="0" i="0" dirty="0">
                <a:solidFill>
                  <a:srgbClr val="273239"/>
                </a:solidFill>
                <a:effectLst/>
                <a:latin typeface="Nunito" pitchFamily="2" charset="0"/>
              </a:rPr>
              <a:t>: </a:t>
            </a:r>
            <a:r>
              <a:rPr lang="en-US" b="0" i="0" dirty="0" err="1">
                <a:solidFill>
                  <a:srgbClr val="273239"/>
                </a:solidFill>
                <a:effectLst/>
                <a:latin typeface="Nunito" pitchFamily="2" charset="0"/>
              </a:rPr>
              <a:t>GridSearchCV</a:t>
            </a:r>
            <a:r>
              <a:rPr lang="en-US" b="0" i="0" dirty="0">
                <a:solidFill>
                  <a:srgbClr val="273239"/>
                </a:solidFill>
                <a:effectLst/>
                <a:latin typeface="Nunito" pitchFamily="2" charset="0"/>
              </a:rPr>
              <a:t> will go through all the intermediate combinations of hyperparameters which makes grid search computationally very expensive.   </a:t>
            </a:r>
          </a:p>
          <a:p>
            <a:endParaRPr lang="en-US" dirty="0"/>
          </a:p>
        </p:txBody>
      </p:sp>
    </p:spTree>
    <p:extLst>
      <p:ext uri="{BB962C8B-B14F-4D97-AF65-F5344CB8AC3E}">
        <p14:creationId xmlns:p14="http://schemas.microsoft.com/office/powerpoint/2010/main" val="816219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F15B7-1AFB-D6D5-2293-FAA582E688E6}"/>
              </a:ext>
            </a:extLst>
          </p:cNvPr>
          <p:cNvSpPr>
            <a:spLocks noGrp="1"/>
          </p:cNvSpPr>
          <p:nvPr>
            <p:ph type="title"/>
          </p:nvPr>
        </p:nvSpPr>
        <p:spPr/>
        <p:txBody>
          <a:bodyPr/>
          <a:lstStyle/>
          <a:p>
            <a:r>
              <a:rPr lang="en-US" b="1" i="0" dirty="0">
                <a:solidFill>
                  <a:srgbClr val="273239"/>
                </a:solidFill>
                <a:effectLst/>
                <a:latin typeface="Nunito" pitchFamily="2" charset="0"/>
              </a:rPr>
              <a:t>2. </a:t>
            </a:r>
            <a:r>
              <a:rPr lang="en-US" b="1" i="0" dirty="0" err="1">
                <a:solidFill>
                  <a:srgbClr val="273239"/>
                </a:solidFill>
                <a:effectLst/>
                <a:latin typeface="Nunito" pitchFamily="2" charset="0"/>
              </a:rPr>
              <a:t>RandomizedSearchCV</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D7F5E4BB-CF42-C3A9-43E9-5BE1702CE45F}"/>
              </a:ext>
            </a:extLst>
          </p:cNvPr>
          <p:cNvSpPr>
            <a:spLocks noGrp="1"/>
          </p:cNvSpPr>
          <p:nvPr>
            <p:ph idx="1"/>
          </p:nvPr>
        </p:nvSpPr>
        <p:spPr/>
        <p:txBody>
          <a:bodyPr>
            <a:normAutofit fontScale="92500" lnSpcReduction="20000"/>
          </a:bodyPr>
          <a:lstStyle/>
          <a:p>
            <a:pPr algn="just" rtl="0" fontAlgn="base">
              <a:spcAft>
                <a:spcPts val="750"/>
              </a:spcAft>
            </a:pPr>
            <a:r>
              <a:rPr lang="en-US" b="0" i="0" dirty="0">
                <a:solidFill>
                  <a:srgbClr val="273239"/>
                </a:solidFill>
                <a:effectLst/>
                <a:latin typeface="Nunito" pitchFamily="2" charset="0"/>
              </a:rPr>
              <a:t>As the name suggests, the random search method selects values at random as opposed to the grid search method’s use of a predetermined set of numbers. Every iteration, random search attempts a different set of hyperparameters and logs the model’s performance. It returns the combination that provided the best outcome after several iterations. This approach reduces unnecessary computation.</a:t>
            </a:r>
          </a:p>
          <a:p>
            <a:pPr algn="just" rtl="0" fontAlgn="base">
              <a:spcAft>
                <a:spcPts val="750"/>
              </a:spcAft>
            </a:pPr>
            <a:r>
              <a:rPr lang="en-US" b="0" i="0" dirty="0" err="1">
                <a:solidFill>
                  <a:srgbClr val="273239"/>
                </a:solidFill>
                <a:effectLst/>
                <a:latin typeface="Nunito" pitchFamily="2" charset="0"/>
              </a:rPr>
              <a:t>RandomizedSearchCV</a:t>
            </a:r>
            <a:r>
              <a:rPr lang="en-US" b="0" i="0" dirty="0">
                <a:solidFill>
                  <a:srgbClr val="273239"/>
                </a:solidFill>
                <a:effectLst/>
                <a:latin typeface="Nunito" pitchFamily="2" charset="0"/>
              </a:rPr>
              <a:t> solves the drawbacks of </a:t>
            </a:r>
            <a:r>
              <a:rPr lang="en-US" b="0" i="0" dirty="0" err="1">
                <a:solidFill>
                  <a:srgbClr val="273239"/>
                </a:solidFill>
                <a:effectLst/>
                <a:latin typeface="Nunito" pitchFamily="2" charset="0"/>
              </a:rPr>
              <a:t>GridSearchCV</a:t>
            </a:r>
            <a:r>
              <a:rPr lang="en-US" b="0" i="0" dirty="0">
                <a:solidFill>
                  <a:srgbClr val="273239"/>
                </a:solidFill>
                <a:effectLst/>
                <a:latin typeface="Nunito" pitchFamily="2" charset="0"/>
              </a:rPr>
              <a:t>, as it goes through only a fixed number of hyperparameter settings. It moves within the grid in a random fashion to find the best set of hyperparameters. The advantage is that, in most cases, a random search will produce a comparable result faster than a grid search.</a:t>
            </a:r>
            <a:r>
              <a:rPr lang="en-US" b="1" i="0" dirty="0">
                <a:solidFill>
                  <a:srgbClr val="273239"/>
                </a:solidFill>
                <a:effectLst/>
                <a:latin typeface="Nunito" pitchFamily="2" charset="0"/>
              </a:rPr>
              <a:t> Drawback: </a:t>
            </a:r>
            <a:r>
              <a:rPr lang="en-US" b="0" i="0" dirty="0">
                <a:solidFill>
                  <a:srgbClr val="273239"/>
                </a:solidFill>
                <a:effectLst/>
                <a:latin typeface="Nunito" pitchFamily="2" charset="0"/>
              </a:rPr>
              <a:t>It’s possible that the outcome could not be the ideal hyperparameter combination is a disadvantage.</a:t>
            </a:r>
          </a:p>
          <a:p>
            <a:endParaRPr lang="en-US" dirty="0"/>
          </a:p>
        </p:txBody>
      </p:sp>
    </p:spTree>
    <p:extLst>
      <p:ext uri="{BB962C8B-B14F-4D97-AF65-F5344CB8AC3E}">
        <p14:creationId xmlns:p14="http://schemas.microsoft.com/office/powerpoint/2010/main" val="2608301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5B4B-1245-ACA7-C7E7-313D74D33749}"/>
              </a:ext>
            </a:extLst>
          </p:cNvPr>
          <p:cNvSpPr>
            <a:spLocks noGrp="1"/>
          </p:cNvSpPr>
          <p:nvPr>
            <p:ph type="title"/>
          </p:nvPr>
        </p:nvSpPr>
        <p:spPr/>
        <p:txBody>
          <a:bodyPr/>
          <a:lstStyle/>
          <a:p>
            <a:r>
              <a:rPr lang="en-US" b="1" i="0" dirty="0">
                <a:solidFill>
                  <a:srgbClr val="273239"/>
                </a:solidFill>
                <a:effectLst/>
                <a:latin typeface="Nunito" pitchFamily="2" charset="0"/>
              </a:rPr>
              <a:t>3. Bayesian Optimization</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AD27B6CD-F7F7-7B2F-FA66-CE4365415006}"/>
              </a:ext>
            </a:extLst>
          </p:cNvPr>
          <p:cNvSpPr>
            <a:spLocks noGrp="1"/>
          </p:cNvSpPr>
          <p:nvPr>
            <p:ph idx="1"/>
          </p:nvPr>
        </p:nvSpPr>
        <p:spPr/>
        <p:txBody>
          <a:bodyPr>
            <a:normAutofit fontScale="85000" lnSpcReduction="20000"/>
          </a:bodyPr>
          <a:lstStyle/>
          <a:p>
            <a:pPr algn="just" rtl="0" fontAlgn="base">
              <a:spcAft>
                <a:spcPts val="750"/>
              </a:spcAft>
            </a:pPr>
            <a:r>
              <a:rPr lang="en-US" b="0" i="0" dirty="0">
                <a:solidFill>
                  <a:srgbClr val="273239"/>
                </a:solidFill>
                <a:effectLst/>
                <a:latin typeface="Nunito" pitchFamily="2" charset="0"/>
              </a:rPr>
              <a:t>Grid search and random search are often inefficient because they evaluate many unsuitable hyperparameter combinations without considering the previous iterations’ results. Bayesian optimization, on the other hand, treats the search for optimal hyperparameters as an optimization problem. It considers the previous evaluation results when selecting the next hyperparameter combination and applies a probabilistic function to choose the combination that will likely yield the best results. This method discovers a good hyperparameter combination in relatively few iterations.</a:t>
            </a:r>
          </a:p>
          <a:p>
            <a:pPr algn="just" rtl="0" fontAlgn="base">
              <a:spcAft>
                <a:spcPts val="750"/>
              </a:spcAft>
            </a:pPr>
            <a:r>
              <a:rPr lang="en-US" b="0" i="0" dirty="0">
                <a:solidFill>
                  <a:srgbClr val="273239"/>
                </a:solidFill>
                <a:effectLst/>
                <a:latin typeface="Nunito" pitchFamily="2" charset="0"/>
              </a:rPr>
              <a:t>Data scientists use a probabilistic model when the objective function is unknown. The probabilistic model estimates the probability of a hyperparameter combination’s objective function result based on past evaluation results.</a:t>
            </a:r>
          </a:p>
          <a:p>
            <a:pPr algn="ctr" rtl="0" fontAlgn="base">
              <a:spcAft>
                <a:spcPts val="750"/>
              </a:spcAft>
            </a:pPr>
            <a:r>
              <a:rPr lang="en-US" b="1" i="0" dirty="0">
                <a:solidFill>
                  <a:srgbClr val="273239"/>
                </a:solidFill>
                <a:effectLst/>
                <a:latin typeface="Nunito" pitchFamily="2" charset="0"/>
              </a:rPr>
              <a:t>P(score(y)|hyperparameters(x))</a:t>
            </a:r>
            <a:endParaRPr lang="en-US" b="0" i="0" dirty="0">
              <a:solidFill>
                <a:srgbClr val="273239"/>
              </a:solidFill>
              <a:effectLst/>
              <a:latin typeface="Nunito" pitchFamily="2" charset="0"/>
            </a:endParaRPr>
          </a:p>
          <a:p>
            <a:endParaRPr lang="en-US" dirty="0"/>
          </a:p>
        </p:txBody>
      </p:sp>
    </p:spTree>
    <p:extLst>
      <p:ext uri="{BB962C8B-B14F-4D97-AF65-F5344CB8AC3E}">
        <p14:creationId xmlns:p14="http://schemas.microsoft.com/office/powerpoint/2010/main" val="2348164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DC3D9-05B0-42A8-E210-1CF885C03DD8}"/>
              </a:ext>
            </a:extLst>
          </p:cNvPr>
          <p:cNvSpPr>
            <a:spLocks noGrp="1"/>
          </p:cNvSpPr>
          <p:nvPr>
            <p:ph type="title"/>
          </p:nvPr>
        </p:nvSpPr>
        <p:spPr/>
        <p:txBody>
          <a:bodyPr/>
          <a:lstStyle/>
          <a:p>
            <a:r>
              <a:rPr lang="en-US" b="1" i="0" dirty="0">
                <a:solidFill>
                  <a:srgbClr val="273239"/>
                </a:solidFill>
                <a:effectLst/>
                <a:latin typeface="Nunito" pitchFamily="2" charset="0"/>
              </a:rPr>
              <a:t>Advantages of Hyperparameter tuning:</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72F9A603-49D2-63BD-4123-AADC0881B326}"/>
              </a:ext>
            </a:extLst>
          </p:cNvPr>
          <p:cNvSpPr>
            <a:spLocks noGrp="1"/>
          </p:cNvSpPr>
          <p:nvPr>
            <p:ph idx="1"/>
          </p:nvPr>
        </p:nvSpPr>
        <p:spPr/>
        <p:txBody>
          <a:bodyPr>
            <a:normAutofit/>
          </a:bodyPr>
          <a:lstStyle/>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Improved model performance</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Reduced overfitting and underfitting</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Enhanced model generalizability</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Optimized resource utilization</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Improved model interpretability</a:t>
            </a:r>
          </a:p>
          <a:p>
            <a:endParaRPr lang="en-US" dirty="0"/>
          </a:p>
        </p:txBody>
      </p:sp>
    </p:spTree>
    <p:extLst>
      <p:ext uri="{BB962C8B-B14F-4D97-AF65-F5344CB8AC3E}">
        <p14:creationId xmlns:p14="http://schemas.microsoft.com/office/powerpoint/2010/main" val="3861151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7D4C-4DCF-C4B9-8FCE-6456E0254DE9}"/>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Disadvantages of Hyperparameter tuning:</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8B28EFE9-210D-B3A2-5DFC-02BFDFA7B4C4}"/>
              </a:ext>
            </a:extLst>
          </p:cNvPr>
          <p:cNvSpPr>
            <a:spLocks noGrp="1"/>
          </p:cNvSpPr>
          <p:nvPr>
            <p:ph idx="1"/>
          </p:nvPr>
        </p:nvSpPr>
        <p:spPr/>
        <p:txBody>
          <a:bodyPr>
            <a:normAutofit/>
          </a:bodyPr>
          <a:lstStyle/>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Computational cost</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Time-consuming process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Risk of overfitting</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No guarantee of optimal performance</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Requires expertise</a:t>
            </a:r>
          </a:p>
          <a:p>
            <a:endParaRPr lang="en-US" dirty="0"/>
          </a:p>
        </p:txBody>
      </p:sp>
    </p:spTree>
    <p:extLst>
      <p:ext uri="{BB962C8B-B14F-4D97-AF65-F5344CB8AC3E}">
        <p14:creationId xmlns:p14="http://schemas.microsoft.com/office/powerpoint/2010/main" val="4276491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0C229-92B3-0B36-F31B-5E8F5A2B130D}"/>
              </a:ext>
            </a:extLst>
          </p:cNvPr>
          <p:cNvSpPr>
            <a:spLocks noGrp="1"/>
          </p:cNvSpPr>
          <p:nvPr>
            <p:ph type="title"/>
          </p:nvPr>
        </p:nvSpPr>
        <p:spPr/>
        <p:txBody>
          <a:bodyPr/>
          <a:lstStyle/>
          <a:p>
            <a:r>
              <a:rPr lang="en-US" b="1" i="0" dirty="0">
                <a:effectLst/>
                <a:latin typeface="Source Sans Pro" panose="020B0503030403020204" pitchFamily="34" charset="0"/>
              </a:rPr>
              <a:t>Balancing Bias and Variance</a:t>
            </a:r>
            <a:br>
              <a:rPr lang="en-US" b="1" i="0" dirty="0">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118B38E1-7EA5-0588-68F7-37959F893F20}"/>
              </a:ext>
            </a:extLst>
          </p:cNvPr>
          <p:cNvSpPr>
            <a:spLocks noGrp="1"/>
          </p:cNvSpPr>
          <p:nvPr>
            <p:ph idx="1"/>
          </p:nvPr>
        </p:nvSpPr>
        <p:spPr/>
        <p:txBody>
          <a:bodyPr/>
          <a:lstStyle/>
          <a:p>
            <a:pPr algn="just">
              <a:spcAft>
                <a:spcPts val="2250"/>
              </a:spcAft>
            </a:pPr>
            <a:r>
              <a:rPr lang="en-US" b="1" i="0" dirty="0">
                <a:solidFill>
                  <a:srgbClr val="4A4A4A"/>
                </a:solidFill>
                <a:effectLst/>
                <a:latin typeface="Source Sans Pro" panose="020B0503030403020204" pitchFamily="34" charset="0"/>
              </a:rPr>
              <a:t>Model performance</a:t>
            </a:r>
            <a:r>
              <a:rPr lang="en-US" b="0" i="0" dirty="0">
                <a:solidFill>
                  <a:srgbClr val="4A4A4A"/>
                </a:solidFill>
                <a:effectLst/>
                <a:latin typeface="Source Sans Pro" panose="020B0503030403020204" pitchFamily="34" charset="0"/>
              </a:rPr>
              <a:t> depends on achieving the right balance between bias and variance. Low bias and </a:t>
            </a:r>
            <a:r>
              <a:rPr lang="en-US" b="1" i="0" dirty="0">
                <a:solidFill>
                  <a:srgbClr val="4A4A4A"/>
                </a:solidFill>
                <a:effectLst/>
                <a:latin typeface="Source Sans Pro" panose="020B0503030403020204" pitchFamily="34" charset="0"/>
              </a:rPr>
              <a:t>high variance</a:t>
            </a:r>
            <a:r>
              <a:rPr lang="en-US" b="0" i="0" dirty="0">
                <a:solidFill>
                  <a:srgbClr val="4A4A4A"/>
                </a:solidFill>
                <a:effectLst/>
                <a:latin typeface="Source Sans Pro" panose="020B0503030403020204" pitchFamily="34" charset="0"/>
              </a:rPr>
              <a:t> can lead to overfitting, where the model excels on training data but fails on new data. On the other hand, </a:t>
            </a:r>
            <a:r>
              <a:rPr lang="en-US" b="1" i="0" dirty="0">
                <a:solidFill>
                  <a:srgbClr val="4A4A4A"/>
                </a:solidFill>
                <a:effectLst/>
                <a:latin typeface="Source Sans Pro" panose="020B0503030403020204" pitchFamily="34" charset="0"/>
              </a:rPr>
              <a:t>high bias</a:t>
            </a:r>
            <a:r>
              <a:rPr lang="en-US" b="0" i="0" dirty="0">
                <a:solidFill>
                  <a:srgbClr val="4A4A4A"/>
                </a:solidFill>
                <a:effectLst/>
                <a:latin typeface="Source Sans Pro" panose="020B0503030403020204" pitchFamily="34" charset="0"/>
              </a:rPr>
              <a:t> and </a:t>
            </a:r>
            <a:r>
              <a:rPr lang="en-US" b="1" i="0" dirty="0">
                <a:solidFill>
                  <a:srgbClr val="4A4A4A"/>
                </a:solidFill>
                <a:effectLst/>
                <a:latin typeface="Source Sans Pro" panose="020B0503030403020204" pitchFamily="34" charset="0"/>
              </a:rPr>
              <a:t>low variance</a:t>
            </a:r>
            <a:r>
              <a:rPr lang="en-US" b="0" i="0" dirty="0">
                <a:solidFill>
                  <a:srgbClr val="4A4A4A"/>
                </a:solidFill>
                <a:effectLst/>
                <a:latin typeface="Source Sans Pro" panose="020B0503030403020204" pitchFamily="34" charset="0"/>
              </a:rPr>
              <a:t> result in underfitting, where the model misses the underlying patterns in the data.</a:t>
            </a:r>
          </a:p>
          <a:p>
            <a:endParaRPr lang="en-US" dirty="0"/>
          </a:p>
        </p:txBody>
      </p:sp>
    </p:spTree>
    <p:extLst>
      <p:ext uri="{BB962C8B-B14F-4D97-AF65-F5344CB8AC3E}">
        <p14:creationId xmlns:p14="http://schemas.microsoft.com/office/powerpoint/2010/main" val="3178242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9E95-B35E-CC5D-31B1-450323AFFFBF}"/>
              </a:ext>
            </a:extLst>
          </p:cNvPr>
          <p:cNvSpPr>
            <a:spLocks noGrp="1"/>
          </p:cNvSpPr>
          <p:nvPr>
            <p:ph type="title"/>
          </p:nvPr>
        </p:nvSpPr>
        <p:spPr/>
        <p:txBody>
          <a:bodyPr/>
          <a:lstStyle/>
          <a:p>
            <a:r>
              <a:rPr lang="en-US" b="1" i="0" dirty="0">
                <a:effectLst/>
                <a:latin typeface="Source Sans Pro" panose="020B0503030403020204" pitchFamily="34" charset="0"/>
              </a:rPr>
              <a:t>The Importance of Generalization</a:t>
            </a:r>
            <a:br>
              <a:rPr lang="en-US" b="1" i="0" dirty="0">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B4EE912B-3F70-52F1-138B-311A579A6F03}"/>
              </a:ext>
            </a:extLst>
          </p:cNvPr>
          <p:cNvSpPr>
            <a:spLocks noGrp="1"/>
          </p:cNvSpPr>
          <p:nvPr>
            <p:ph idx="1"/>
          </p:nvPr>
        </p:nvSpPr>
        <p:spPr/>
        <p:txBody>
          <a:bodyPr/>
          <a:lstStyle/>
          <a:p>
            <a:pPr algn="just">
              <a:spcAft>
                <a:spcPts val="2250"/>
              </a:spcAft>
            </a:pPr>
            <a:r>
              <a:rPr lang="en-US" b="1" i="0" dirty="0">
                <a:solidFill>
                  <a:srgbClr val="4A4A4A"/>
                </a:solidFill>
                <a:effectLst/>
                <a:latin typeface="Source Sans Pro" panose="020B0503030403020204" pitchFamily="34" charset="0"/>
              </a:rPr>
              <a:t>Generalization</a:t>
            </a:r>
            <a:r>
              <a:rPr lang="en-US" b="0" i="0" dirty="0">
                <a:solidFill>
                  <a:srgbClr val="4A4A4A"/>
                </a:solidFill>
                <a:effectLst/>
                <a:latin typeface="Source Sans Pro" panose="020B0503030403020204" pitchFamily="34" charset="0"/>
              </a:rPr>
              <a:t> is vital for a model's real-world application. A well-generalized model can accurately predict outcomes for new, unseen data. This capability distinguishes truly useful models from those that merely memorize training data. To achieve </a:t>
            </a:r>
            <a:r>
              <a:rPr lang="en-US" b="1" i="0" dirty="0">
                <a:solidFill>
                  <a:srgbClr val="4A4A4A"/>
                </a:solidFill>
                <a:effectLst/>
                <a:latin typeface="Source Sans Pro" panose="020B0503030403020204" pitchFamily="34" charset="0"/>
              </a:rPr>
              <a:t>generalization</a:t>
            </a:r>
            <a:r>
              <a:rPr lang="en-US" b="0" i="0" dirty="0">
                <a:solidFill>
                  <a:srgbClr val="4A4A4A"/>
                </a:solidFill>
                <a:effectLst/>
                <a:latin typeface="Source Sans Pro" panose="020B0503030403020204" pitchFamily="34" charset="0"/>
              </a:rPr>
              <a:t>, a balance between underfitting and overfitting is necessary.</a:t>
            </a:r>
          </a:p>
          <a:p>
            <a:endParaRPr lang="en-US" dirty="0"/>
          </a:p>
        </p:txBody>
      </p:sp>
    </p:spTree>
    <p:extLst>
      <p:ext uri="{BB962C8B-B14F-4D97-AF65-F5344CB8AC3E}">
        <p14:creationId xmlns:p14="http://schemas.microsoft.com/office/powerpoint/2010/main" val="3989053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4A6AD-DE26-04CC-3F31-C0B6DD2D6EF3}"/>
              </a:ext>
            </a:extLst>
          </p:cNvPr>
          <p:cNvSpPr>
            <a:spLocks noGrp="1"/>
          </p:cNvSpPr>
          <p:nvPr>
            <p:ph type="title"/>
          </p:nvPr>
        </p:nvSpPr>
        <p:spPr/>
        <p:txBody>
          <a:bodyPr/>
          <a:lstStyle/>
          <a:p>
            <a:r>
              <a:rPr lang="en-US" b="1" i="0" dirty="0">
                <a:effectLst/>
                <a:latin typeface="Source Sans Pro" panose="020B0503030403020204" pitchFamily="34" charset="0"/>
              </a:rPr>
              <a:t>What is Overfitting?</a:t>
            </a:r>
            <a:br>
              <a:rPr lang="en-US" b="1" i="0" dirty="0">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416B642A-AB10-D06C-DCF8-3555C01AF706}"/>
              </a:ext>
            </a:extLst>
          </p:cNvPr>
          <p:cNvSpPr>
            <a:spLocks noGrp="1"/>
          </p:cNvSpPr>
          <p:nvPr>
            <p:ph idx="1"/>
          </p:nvPr>
        </p:nvSpPr>
        <p:spPr/>
        <p:txBody>
          <a:bodyPr>
            <a:normAutofit/>
          </a:bodyPr>
          <a:lstStyle/>
          <a:p>
            <a:pPr algn="just">
              <a:spcAft>
                <a:spcPts val="2250"/>
              </a:spcAft>
            </a:pPr>
            <a:r>
              <a:rPr lang="en-US" b="0" i="0" dirty="0">
                <a:solidFill>
                  <a:srgbClr val="4A4A4A"/>
                </a:solidFill>
                <a:effectLst/>
                <a:latin typeface="Source Sans Pro" panose="020B0503030403020204" pitchFamily="34" charset="0"/>
              </a:rPr>
              <a:t>Overfitting is a significant issue in machine learning where a model excels on the training data but underperforms on new data. This happens when a model focuses too much on the training set's noise and specific details. As a result, it fails to generalize well.</a:t>
            </a:r>
          </a:p>
          <a:p>
            <a:pPr algn="just">
              <a:spcAft>
                <a:spcPts val="2250"/>
              </a:spcAft>
            </a:pPr>
            <a:r>
              <a:rPr lang="en-US" b="0" i="0" dirty="0">
                <a:solidFill>
                  <a:srgbClr val="4A4A4A"/>
                </a:solidFill>
                <a:effectLst/>
                <a:latin typeface="Source Sans Pro" panose="020B0503030403020204" pitchFamily="34" charset="0"/>
              </a:rPr>
              <a:t>An overfit model captures both the underlying patterns and the random noise in the training data. This results in a complex model that is poor at predicting on new data. The model's complexity stems from its overemphasis on noise, leading to </a:t>
            </a:r>
            <a:r>
              <a:rPr lang="en-US" b="1" i="0" dirty="0">
                <a:solidFill>
                  <a:srgbClr val="4A4A4A"/>
                </a:solidFill>
                <a:effectLst/>
                <a:latin typeface="Source Sans Pro" panose="020B0503030403020204" pitchFamily="34" charset="0"/>
              </a:rPr>
              <a:t>poor generalization</a:t>
            </a:r>
            <a:r>
              <a:rPr lang="en-US" b="0" i="0" dirty="0">
                <a:solidFill>
                  <a:srgbClr val="4A4A4A"/>
                </a:solidFill>
                <a:effectLst/>
                <a:latin typeface="Source Sans Pro" panose="020B0503030403020204" pitchFamily="34" charset="0"/>
              </a:rPr>
              <a:t>.</a:t>
            </a:r>
          </a:p>
          <a:p>
            <a:endParaRPr lang="en-US" dirty="0"/>
          </a:p>
        </p:txBody>
      </p:sp>
    </p:spTree>
    <p:extLst>
      <p:ext uri="{BB962C8B-B14F-4D97-AF65-F5344CB8AC3E}">
        <p14:creationId xmlns:p14="http://schemas.microsoft.com/office/powerpoint/2010/main" val="3878305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89EB5-765A-E379-BEA4-33B1C4691681}"/>
              </a:ext>
            </a:extLst>
          </p:cNvPr>
          <p:cNvSpPr>
            <a:spLocks noGrp="1"/>
          </p:cNvSpPr>
          <p:nvPr>
            <p:ph type="title"/>
          </p:nvPr>
        </p:nvSpPr>
        <p:spPr/>
        <p:txBody>
          <a:bodyPr/>
          <a:lstStyle/>
          <a:p>
            <a:r>
              <a:rPr lang="en-US" dirty="0"/>
              <a:t>Overfitting….</a:t>
            </a:r>
          </a:p>
        </p:txBody>
      </p:sp>
      <p:sp>
        <p:nvSpPr>
          <p:cNvPr id="3" name="Content Placeholder 2">
            <a:extLst>
              <a:ext uri="{FF2B5EF4-FFF2-40B4-BE49-F238E27FC236}">
                <a16:creationId xmlns:a16="http://schemas.microsoft.com/office/drawing/2014/main" id="{8AA9E2BB-0674-430E-5614-B7A81F9D9D37}"/>
              </a:ext>
            </a:extLst>
          </p:cNvPr>
          <p:cNvSpPr>
            <a:spLocks noGrp="1"/>
          </p:cNvSpPr>
          <p:nvPr>
            <p:ph idx="1"/>
          </p:nvPr>
        </p:nvSpPr>
        <p:spPr/>
        <p:txBody>
          <a:bodyPr/>
          <a:lstStyle/>
          <a:p>
            <a:pPr algn="l">
              <a:spcAft>
                <a:spcPts val="1500"/>
              </a:spcAft>
              <a:buFont typeface="Arial" panose="020B0604020202020204" pitchFamily="34" charset="0"/>
              <a:buChar char="•"/>
            </a:pPr>
            <a:r>
              <a:rPr lang="en-US" b="0" i="0" dirty="0">
                <a:solidFill>
                  <a:srgbClr val="4A4A4A"/>
                </a:solidFill>
                <a:effectLst/>
                <a:latin typeface="Source Sans Pro" panose="020B0503030403020204" pitchFamily="34" charset="0"/>
              </a:rPr>
              <a:t>High accuracy on training data</a:t>
            </a:r>
          </a:p>
          <a:p>
            <a:pPr algn="l">
              <a:spcAft>
                <a:spcPts val="1500"/>
              </a:spcAft>
              <a:buFont typeface="Arial" panose="020B0604020202020204" pitchFamily="34" charset="0"/>
              <a:buChar char="•"/>
            </a:pPr>
            <a:r>
              <a:rPr lang="en-US" b="1" i="0" dirty="0">
                <a:solidFill>
                  <a:srgbClr val="4A4A4A"/>
                </a:solidFill>
                <a:effectLst/>
                <a:latin typeface="Source Sans Pro" panose="020B0503030403020204" pitchFamily="34" charset="0"/>
              </a:rPr>
              <a:t>Poor performance</a:t>
            </a:r>
            <a:r>
              <a:rPr lang="en-US" b="0" i="0" dirty="0">
                <a:solidFill>
                  <a:srgbClr val="4A4A4A"/>
                </a:solidFill>
                <a:effectLst/>
                <a:latin typeface="Source Sans Pro" panose="020B0503030403020204" pitchFamily="34" charset="0"/>
              </a:rPr>
              <a:t> on test or </a:t>
            </a:r>
            <a:r>
              <a:rPr lang="en-US" b="1" i="0" dirty="0">
                <a:solidFill>
                  <a:srgbClr val="4A4A4A"/>
                </a:solidFill>
                <a:effectLst/>
                <a:latin typeface="Source Sans Pro" panose="020B0503030403020204" pitchFamily="34" charset="0"/>
              </a:rPr>
              <a:t>validation data</a:t>
            </a:r>
            <a:endParaRPr lang="en-US" b="0" i="0" dirty="0">
              <a:solidFill>
                <a:srgbClr val="4A4A4A"/>
              </a:solidFill>
              <a:effectLst/>
              <a:latin typeface="Source Sans Pro" panose="020B0503030403020204" pitchFamily="34" charset="0"/>
            </a:endParaRPr>
          </a:p>
          <a:p>
            <a:pPr algn="l">
              <a:spcAft>
                <a:spcPts val="1500"/>
              </a:spcAft>
              <a:buFont typeface="Arial" panose="020B0604020202020204" pitchFamily="34" charset="0"/>
              <a:buChar char="•"/>
            </a:pPr>
            <a:r>
              <a:rPr lang="en-US" b="0" i="0" dirty="0">
                <a:solidFill>
                  <a:srgbClr val="4A4A4A"/>
                </a:solidFill>
                <a:effectLst/>
                <a:latin typeface="Source Sans Pro" panose="020B0503030403020204" pitchFamily="34" charset="0"/>
              </a:rPr>
              <a:t>Increased model complexity</a:t>
            </a:r>
          </a:p>
          <a:p>
            <a:pPr algn="l">
              <a:spcAft>
                <a:spcPts val="1500"/>
              </a:spcAft>
              <a:buFont typeface="Arial" panose="020B0604020202020204" pitchFamily="34" charset="0"/>
              <a:buChar char="•"/>
            </a:pPr>
            <a:r>
              <a:rPr lang="en-US" b="0" i="0" dirty="0">
                <a:solidFill>
                  <a:srgbClr val="4A4A4A"/>
                </a:solidFill>
                <a:effectLst/>
                <a:latin typeface="Source Sans Pro" panose="020B0503030403020204" pitchFamily="34" charset="0"/>
              </a:rPr>
              <a:t>Inability to generalize to new scenarios</a:t>
            </a:r>
          </a:p>
          <a:p>
            <a:endParaRPr lang="en-US" dirty="0"/>
          </a:p>
        </p:txBody>
      </p:sp>
    </p:spTree>
    <p:extLst>
      <p:ext uri="{BB962C8B-B14F-4D97-AF65-F5344CB8AC3E}">
        <p14:creationId xmlns:p14="http://schemas.microsoft.com/office/powerpoint/2010/main" val="1771178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54C88-519F-90AB-4E67-467AA72D18EE}"/>
              </a:ext>
            </a:extLst>
          </p:cNvPr>
          <p:cNvSpPr>
            <a:spLocks noGrp="1"/>
          </p:cNvSpPr>
          <p:nvPr>
            <p:ph type="title"/>
          </p:nvPr>
        </p:nvSpPr>
        <p:spPr/>
        <p:txBody>
          <a:bodyPr/>
          <a:lstStyle/>
          <a:p>
            <a:r>
              <a:rPr lang="en-US" b="0" i="0" dirty="0">
                <a:solidFill>
                  <a:srgbClr val="4A4A4A"/>
                </a:solidFill>
                <a:effectLst/>
                <a:latin typeface="Source Sans Pro" panose="020B0503030403020204" pitchFamily="34" charset="0"/>
              </a:rPr>
              <a:t>Well-fitted  vs  overfit models:</a:t>
            </a:r>
            <a:endParaRPr lang="en-US" dirty="0"/>
          </a:p>
        </p:txBody>
      </p:sp>
      <p:pic>
        <p:nvPicPr>
          <p:cNvPr id="5" name="Content Placeholder 4">
            <a:extLst>
              <a:ext uri="{FF2B5EF4-FFF2-40B4-BE49-F238E27FC236}">
                <a16:creationId xmlns:a16="http://schemas.microsoft.com/office/drawing/2014/main" id="{AE62D2F0-C6F4-4C4D-6DF0-E4C5EFB9FB2C}"/>
              </a:ext>
            </a:extLst>
          </p:cNvPr>
          <p:cNvPicPr>
            <a:picLocks noGrp="1" noChangeAspect="1"/>
          </p:cNvPicPr>
          <p:nvPr>
            <p:ph idx="1"/>
          </p:nvPr>
        </p:nvPicPr>
        <p:blipFill>
          <a:blip r:embed="rId2"/>
          <a:stretch>
            <a:fillRect/>
          </a:stretch>
        </p:blipFill>
        <p:spPr>
          <a:xfrm>
            <a:off x="432157" y="1915885"/>
            <a:ext cx="10921643" cy="3624943"/>
          </a:xfrm>
        </p:spPr>
      </p:pic>
    </p:spTree>
    <p:extLst>
      <p:ext uri="{BB962C8B-B14F-4D97-AF65-F5344CB8AC3E}">
        <p14:creationId xmlns:p14="http://schemas.microsoft.com/office/powerpoint/2010/main" val="1565754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7665E4-C604-4852-9702-05B58F29A056}"/>
              </a:ext>
            </a:extLst>
          </p:cNvPr>
          <p:cNvPicPr>
            <a:picLocks noChangeAspect="1"/>
          </p:cNvPicPr>
          <p:nvPr/>
        </p:nvPicPr>
        <p:blipFill>
          <a:blip r:embed="rId2"/>
          <a:stretch>
            <a:fillRect/>
          </a:stretch>
        </p:blipFill>
        <p:spPr>
          <a:xfrm>
            <a:off x="1094102" y="903515"/>
            <a:ext cx="9719657" cy="4539342"/>
          </a:xfrm>
          <a:prstGeom prst="rect">
            <a:avLst/>
          </a:prstGeom>
        </p:spPr>
      </p:pic>
    </p:spTree>
    <p:extLst>
      <p:ext uri="{BB962C8B-B14F-4D97-AF65-F5344CB8AC3E}">
        <p14:creationId xmlns:p14="http://schemas.microsoft.com/office/powerpoint/2010/main" val="952627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FC16C-4033-734C-2B96-FCCC7B840F9D}"/>
              </a:ext>
            </a:extLst>
          </p:cNvPr>
          <p:cNvSpPr>
            <a:spLocks noGrp="1"/>
          </p:cNvSpPr>
          <p:nvPr>
            <p:ph type="title"/>
          </p:nvPr>
        </p:nvSpPr>
        <p:spPr/>
        <p:txBody>
          <a:bodyPr/>
          <a:lstStyle/>
          <a:p>
            <a:r>
              <a:rPr lang="en-US" b="1" i="0" dirty="0">
                <a:effectLst/>
                <a:latin typeface="Source Sans Pro" panose="020B0503030403020204" pitchFamily="34" charset="0"/>
              </a:rPr>
              <a:t>Causes of Overfitting</a:t>
            </a:r>
            <a:br>
              <a:rPr lang="en-US" b="1" i="0" dirty="0">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AA5DC195-2B16-9762-5D0F-55A1C9B01E1D}"/>
              </a:ext>
            </a:extLst>
          </p:cNvPr>
          <p:cNvSpPr>
            <a:spLocks noGrp="1"/>
          </p:cNvSpPr>
          <p:nvPr>
            <p:ph idx="1"/>
          </p:nvPr>
        </p:nvSpPr>
        <p:spPr/>
        <p:txBody>
          <a:bodyPr>
            <a:normAutofit fontScale="62500" lnSpcReduction="20000"/>
          </a:bodyPr>
          <a:lstStyle/>
          <a:p>
            <a:pPr algn="just">
              <a:spcAft>
                <a:spcPts val="2250"/>
              </a:spcAft>
            </a:pPr>
            <a:r>
              <a:rPr lang="en-US" b="0" i="0" dirty="0">
                <a:effectLst/>
                <a:latin typeface="Source Sans Pro" panose="020B0503030403020204" pitchFamily="34" charset="0"/>
              </a:rPr>
              <a:t>Overfitting occurs when a machine learning model becomes too precise with the training data. This precision results in </a:t>
            </a:r>
            <a:r>
              <a:rPr lang="en-US" b="1" i="0" dirty="0">
                <a:effectLst/>
                <a:latin typeface="Source Sans Pro" panose="020B0503030403020204" pitchFamily="34" charset="0"/>
              </a:rPr>
              <a:t>poor performance</a:t>
            </a:r>
            <a:r>
              <a:rPr lang="en-US" b="0" i="0" dirty="0">
                <a:effectLst/>
                <a:latin typeface="Source Sans Pro" panose="020B0503030403020204" pitchFamily="34" charset="0"/>
              </a:rPr>
              <a:t> on new, unseen data. Let's delve into the primary causes of overfitting.</a:t>
            </a:r>
          </a:p>
          <a:p>
            <a:pPr algn="just">
              <a:spcAft>
                <a:spcPts val="3000"/>
              </a:spcAft>
            </a:pPr>
            <a:r>
              <a:rPr lang="en-US" b="1" i="0" dirty="0">
                <a:effectLst/>
                <a:latin typeface="Source Sans Pro" panose="020B0503030403020204" pitchFamily="34" charset="0"/>
              </a:rPr>
              <a:t>Insufficient Training Data</a:t>
            </a:r>
          </a:p>
          <a:p>
            <a:pPr algn="just">
              <a:spcAft>
                <a:spcPts val="2250"/>
              </a:spcAft>
            </a:pPr>
            <a:r>
              <a:rPr lang="en-US" b="0" i="0" dirty="0">
                <a:effectLst/>
                <a:latin typeface="Source Sans Pro" panose="020B0503030403020204" pitchFamily="34" charset="0"/>
              </a:rPr>
              <a:t>Insufficient training data can lead to models learning specific patterns that don't apply to the broader population. This hinders their ability to generalize. To mitigate this, collect more diverse data or employ </a:t>
            </a:r>
            <a:r>
              <a:rPr lang="en-US" b="1" i="0" dirty="0">
                <a:effectLst/>
                <a:latin typeface="Source Sans Pro" panose="020B0503030403020204" pitchFamily="34" charset="0"/>
              </a:rPr>
              <a:t>data augmentation</a:t>
            </a:r>
            <a:r>
              <a:rPr lang="en-US" b="0" i="0" dirty="0">
                <a:effectLst/>
                <a:latin typeface="Source Sans Pro" panose="020B0503030403020204" pitchFamily="34" charset="0"/>
              </a:rPr>
              <a:t> to expand your dataset.</a:t>
            </a:r>
          </a:p>
          <a:p>
            <a:pPr algn="just">
              <a:spcAft>
                <a:spcPts val="3000"/>
              </a:spcAft>
            </a:pPr>
            <a:r>
              <a:rPr lang="en-US" b="1" i="0" dirty="0">
                <a:effectLst/>
                <a:latin typeface="Source Sans Pro" panose="020B0503030403020204" pitchFamily="34" charset="0"/>
              </a:rPr>
              <a:t>High Model Complexity</a:t>
            </a:r>
          </a:p>
          <a:p>
            <a:pPr algn="just">
              <a:spcAft>
                <a:spcPts val="2250"/>
              </a:spcAft>
            </a:pPr>
            <a:r>
              <a:rPr lang="en-US" b="0" i="0" dirty="0">
                <a:effectLst/>
                <a:latin typeface="Source Sans Pro" panose="020B0503030403020204" pitchFamily="34" charset="0"/>
              </a:rPr>
              <a:t>Complex models with numerous features or parameters are more susceptible to overfitting. They tend to capture noise in the training data, resulting in </a:t>
            </a:r>
            <a:r>
              <a:rPr lang="en-US" b="1" i="0" dirty="0">
                <a:effectLst/>
                <a:latin typeface="Source Sans Pro" panose="020B0503030403020204" pitchFamily="34" charset="0"/>
              </a:rPr>
              <a:t>poor generalization</a:t>
            </a:r>
            <a:r>
              <a:rPr lang="en-US" b="0" i="0" dirty="0">
                <a:effectLst/>
                <a:latin typeface="Source Sans Pro" panose="020B0503030403020204" pitchFamily="34" charset="0"/>
              </a:rPr>
              <a:t>. To prevent this, simplify your </a:t>
            </a:r>
            <a:r>
              <a:rPr lang="en-US" b="1" i="0" dirty="0">
                <a:effectLst/>
                <a:latin typeface="Source Sans Pro" panose="020B0503030403020204" pitchFamily="34" charset="0"/>
              </a:rPr>
              <a:t>model architecture</a:t>
            </a:r>
            <a:r>
              <a:rPr lang="en-US" b="0" i="0" dirty="0">
                <a:effectLst/>
                <a:latin typeface="Source Sans Pro" panose="020B0503030403020204" pitchFamily="34" charset="0"/>
              </a:rPr>
              <a:t> or utilize </a:t>
            </a:r>
            <a:r>
              <a:rPr lang="en-US" b="1" i="0" dirty="0">
                <a:effectLst/>
                <a:latin typeface="Source Sans Pro" panose="020B0503030403020204" pitchFamily="34" charset="0"/>
              </a:rPr>
              <a:t>regularization</a:t>
            </a:r>
            <a:r>
              <a:rPr lang="en-US" b="0" i="0" dirty="0">
                <a:effectLst/>
                <a:latin typeface="Source Sans Pro" panose="020B0503030403020204" pitchFamily="34" charset="0"/>
              </a:rPr>
              <a:t> techniques.</a:t>
            </a:r>
          </a:p>
          <a:p>
            <a:endParaRPr lang="en-US" dirty="0"/>
          </a:p>
        </p:txBody>
      </p:sp>
    </p:spTree>
    <p:extLst>
      <p:ext uri="{BB962C8B-B14F-4D97-AF65-F5344CB8AC3E}">
        <p14:creationId xmlns:p14="http://schemas.microsoft.com/office/powerpoint/2010/main" val="505532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2122</Words>
  <Application>Microsoft Office PowerPoint</Application>
  <PresentationFormat>Widescreen</PresentationFormat>
  <Paragraphs>102</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Nunito</vt:lpstr>
      <vt:lpstr>Source Sans Pro</vt:lpstr>
      <vt:lpstr>Office Theme</vt:lpstr>
      <vt:lpstr>Module 2- Hyperparameter Tuning ,Overfitting and Underfitting </vt:lpstr>
      <vt:lpstr>Overfitting and Underfitting: Causes and Solutions </vt:lpstr>
      <vt:lpstr>Balancing Bias and Variance </vt:lpstr>
      <vt:lpstr>The Importance of Generalization </vt:lpstr>
      <vt:lpstr>What is Overfitting? </vt:lpstr>
      <vt:lpstr>Overfitting….</vt:lpstr>
      <vt:lpstr>Well-fitted  vs  overfit models:</vt:lpstr>
      <vt:lpstr>PowerPoint Presentation</vt:lpstr>
      <vt:lpstr>Causes of Overfitting </vt:lpstr>
      <vt:lpstr>Causes of Overfitting</vt:lpstr>
      <vt:lpstr>PowerPoint Presentation</vt:lpstr>
      <vt:lpstr>Detecting Overfitting </vt:lpstr>
      <vt:lpstr>Detecting Overfitting</vt:lpstr>
      <vt:lpstr>PowerPoint Presentation</vt:lpstr>
      <vt:lpstr>Strategies to Prevent Overfitting </vt:lpstr>
      <vt:lpstr>PowerPoint Presentation</vt:lpstr>
      <vt:lpstr>What is Underfitting? </vt:lpstr>
      <vt:lpstr>Impact on Model Performance </vt:lpstr>
      <vt:lpstr>Addressing Underfitting in Machine Learning Models</vt:lpstr>
      <vt:lpstr>Hyperparameter Tuning </vt:lpstr>
      <vt:lpstr>Hyperparameters in Neural Networks </vt:lpstr>
      <vt:lpstr>Hyperparameter Tuning techniques </vt:lpstr>
      <vt:lpstr>1. GridSearchCV  </vt:lpstr>
      <vt:lpstr>2. RandomizedSearchCV </vt:lpstr>
      <vt:lpstr>3. Bayesian Optimization </vt:lpstr>
      <vt:lpstr>Advantages of Hyperparameter tuning: </vt:lpstr>
      <vt:lpstr>Disadvantages of Hyperparameter tuning: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Thasni T</dc:creator>
  <cp:lastModifiedBy>Thasni T</cp:lastModifiedBy>
  <cp:revision>16</cp:revision>
  <dcterms:created xsi:type="dcterms:W3CDTF">2025-01-15T01:37:42Z</dcterms:created>
  <dcterms:modified xsi:type="dcterms:W3CDTF">2025-01-17T05:31:32Z</dcterms:modified>
</cp:coreProperties>
</file>