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74" r:id="rId7"/>
    <p:sldId id="273" r:id="rId8"/>
    <p:sldId id="275" r:id="rId9"/>
    <p:sldId id="260" r:id="rId10"/>
    <p:sldId id="261" r:id="rId11"/>
    <p:sldId id="262" r:id="rId12"/>
    <p:sldId id="269" r:id="rId13"/>
    <p:sldId id="263" r:id="rId14"/>
    <p:sldId id="264" r:id="rId15"/>
    <p:sldId id="276" r:id="rId16"/>
    <p:sldId id="278" r:id="rId17"/>
    <p:sldId id="270" r:id="rId18"/>
    <p:sldId id="265" r:id="rId19"/>
    <p:sldId id="268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3DC01-FCB4-417B-B9F0-469FCC637A6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98D43-2FBC-4E6E-B86E-B4C6B39B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98D43-2FBC-4E6E-B86E-B4C6B39B5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49C97C-ED89-452D-B978-6FC228FC633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CD3F26-93CF-46D3-B859-761C36A0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36EF881-63FF-2177-0C53-AD3C18178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C0E3D-07DE-4CEE-A8D7-940D9E73B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Forecasting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E421-57B4-4974-846F-085087D22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Enes AKGUN</a:t>
            </a:r>
          </a:p>
          <a:p>
            <a:r>
              <a:rPr lang="en-US" dirty="0"/>
              <a:t>eakgun161@gmail.com</a:t>
            </a:r>
          </a:p>
        </p:txBody>
      </p:sp>
    </p:spTree>
    <p:extLst>
      <p:ext uri="{BB962C8B-B14F-4D97-AF65-F5344CB8AC3E}">
        <p14:creationId xmlns:p14="http://schemas.microsoft.com/office/powerpoint/2010/main" val="179669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6CF-6BEE-4507-A690-AA71EAB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62" y="147828"/>
            <a:ext cx="8894129" cy="929640"/>
          </a:xfrm>
        </p:spPr>
        <p:txBody>
          <a:bodyPr/>
          <a:lstStyle/>
          <a:p>
            <a:r>
              <a:rPr lang="en-US" dirty="0"/>
              <a:t>Sliding Window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2E255-52E0-4D68-BBA9-70839310D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3432"/>
              </p:ext>
            </p:extLst>
          </p:nvPr>
        </p:nvGraphicFramePr>
        <p:xfrm>
          <a:off x="2420015" y="1552956"/>
          <a:ext cx="932688" cy="422757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2688">
                  <a:extLst>
                    <a:ext uri="{9D8B030D-6E8A-4147-A177-3AD203B41FA5}">
                      <a16:colId xmlns:a16="http://schemas.microsoft.com/office/drawing/2014/main" val="147003828"/>
                    </a:ext>
                  </a:extLst>
                </a:gridCol>
              </a:tblGrid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614857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36662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57082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73524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742696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9495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BD26791-6513-48E7-9C6D-7EF4E7AD5B14}"/>
              </a:ext>
            </a:extLst>
          </p:cNvPr>
          <p:cNvSpPr/>
          <p:nvPr/>
        </p:nvSpPr>
        <p:spPr>
          <a:xfrm>
            <a:off x="3520343" y="3182112"/>
            <a:ext cx="11612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E5E2CDE-28F6-46A5-83FF-3CB195817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098429"/>
              </p:ext>
            </p:extLst>
          </p:nvPr>
        </p:nvGraphicFramePr>
        <p:xfrm>
          <a:off x="4930043" y="1563624"/>
          <a:ext cx="1472184" cy="4227576"/>
        </p:xfrm>
        <a:graphic>
          <a:graphicData uri="http://schemas.openxmlformats.org/drawingml/2006/table">
            <a:tbl>
              <a:tblPr lastCol="1">
                <a:tableStyleId>{93296810-A885-4BE3-A3E7-6D5BEEA58F35}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4158072835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147003828"/>
                    </a:ext>
                  </a:extLst>
                </a:gridCol>
              </a:tblGrid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36662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57082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73524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742696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94958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44567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BE7C9C4-D5D8-4CE0-AE0E-A8A4B01E994B}"/>
              </a:ext>
            </a:extLst>
          </p:cNvPr>
          <p:cNvSpPr/>
          <p:nvPr/>
        </p:nvSpPr>
        <p:spPr>
          <a:xfrm>
            <a:off x="6650639" y="3182112"/>
            <a:ext cx="11612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7B090E-40F4-4BB0-9C96-BC935F3E6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278568"/>
              </p:ext>
            </p:extLst>
          </p:nvPr>
        </p:nvGraphicFramePr>
        <p:xfrm>
          <a:off x="8060339" y="1563624"/>
          <a:ext cx="2333244" cy="4227576"/>
        </p:xfrm>
        <a:graphic>
          <a:graphicData uri="http://schemas.openxmlformats.org/drawingml/2006/table">
            <a:tbl>
              <a:tblPr lastCol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652770018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4158072835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147003828"/>
                    </a:ext>
                  </a:extLst>
                </a:gridCol>
              </a:tblGrid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42247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36662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57082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tr-T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73524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742696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949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6CB949-C82E-449C-BB06-1BA94397BF59}"/>
              </a:ext>
            </a:extLst>
          </p:cNvPr>
          <p:cNvSpPr txBox="1"/>
          <p:nvPr/>
        </p:nvSpPr>
        <p:spPr>
          <a:xfrm>
            <a:off x="4805837" y="5882675"/>
            <a:ext cx="172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 width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21981-CC14-49F0-A275-7E513101A3F6}"/>
              </a:ext>
            </a:extLst>
          </p:cNvPr>
          <p:cNvSpPr txBox="1"/>
          <p:nvPr/>
        </p:nvSpPr>
        <p:spPr>
          <a:xfrm>
            <a:off x="8366663" y="5882675"/>
            <a:ext cx="172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 width = 2</a:t>
            </a:r>
          </a:p>
        </p:txBody>
      </p:sp>
    </p:spTree>
    <p:extLst>
      <p:ext uri="{BB962C8B-B14F-4D97-AF65-F5344CB8AC3E}">
        <p14:creationId xmlns:p14="http://schemas.microsoft.com/office/powerpoint/2010/main" val="19459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6CF-6BEE-4507-A690-AA71EAB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62" y="147828"/>
            <a:ext cx="8894129" cy="929640"/>
          </a:xfrm>
        </p:spPr>
        <p:txBody>
          <a:bodyPr/>
          <a:lstStyle/>
          <a:p>
            <a:r>
              <a:rPr lang="en-US" dirty="0"/>
              <a:t>Multi-Step or Sequence Forecasting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2E255-52E0-4D68-BBA9-70839310D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22880"/>
              </p:ext>
            </p:extLst>
          </p:nvPr>
        </p:nvGraphicFramePr>
        <p:xfrm>
          <a:off x="1880519" y="1372074"/>
          <a:ext cx="606649" cy="424186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6649">
                  <a:extLst>
                    <a:ext uri="{9D8B030D-6E8A-4147-A177-3AD203B41FA5}">
                      <a16:colId xmlns:a16="http://schemas.microsoft.com/office/drawing/2014/main" val="147003828"/>
                    </a:ext>
                  </a:extLst>
                </a:gridCol>
              </a:tblGrid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614857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366625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570821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735241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742696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94958"/>
                  </a:ext>
                </a:extLst>
              </a:tr>
              <a:tr h="605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49104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BD26791-6513-48E7-9C6D-7EF4E7AD5B14}"/>
              </a:ext>
            </a:extLst>
          </p:cNvPr>
          <p:cNvSpPr/>
          <p:nvPr/>
        </p:nvSpPr>
        <p:spPr>
          <a:xfrm>
            <a:off x="2880262" y="3118104"/>
            <a:ext cx="1243681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A9BADD-DED5-4F2A-88AC-C5FF62E62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02176"/>
              </p:ext>
            </p:extLst>
          </p:nvPr>
        </p:nvGraphicFramePr>
        <p:xfrm>
          <a:off x="4517037" y="2319528"/>
          <a:ext cx="233883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610">
                  <a:extLst>
                    <a:ext uri="{9D8B030D-6E8A-4147-A177-3AD203B41FA5}">
                      <a16:colId xmlns:a16="http://schemas.microsoft.com/office/drawing/2014/main" val="755988732"/>
                    </a:ext>
                  </a:extLst>
                </a:gridCol>
                <a:gridCol w="779610">
                  <a:extLst>
                    <a:ext uri="{9D8B030D-6E8A-4147-A177-3AD203B41FA5}">
                      <a16:colId xmlns:a16="http://schemas.microsoft.com/office/drawing/2014/main" val="3621240066"/>
                    </a:ext>
                  </a:extLst>
                </a:gridCol>
                <a:gridCol w="779610">
                  <a:extLst>
                    <a:ext uri="{9D8B030D-6E8A-4147-A177-3AD203B41FA5}">
                      <a16:colId xmlns:a16="http://schemas.microsoft.com/office/drawing/2014/main" val="216281099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06371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1356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23081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C4D1AE6-1983-4B19-B5B6-38B93C3EA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3543"/>
              </p:ext>
            </p:extLst>
          </p:nvPr>
        </p:nvGraphicFramePr>
        <p:xfrm>
          <a:off x="7894220" y="2319528"/>
          <a:ext cx="155922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610">
                  <a:extLst>
                    <a:ext uri="{9D8B030D-6E8A-4147-A177-3AD203B41FA5}">
                      <a16:colId xmlns:a16="http://schemas.microsoft.com/office/drawing/2014/main" val="755988732"/>
                    </a:ext>
                  </a:extLst>
                </a:gridCol>
                <a:gridCol w="779610">
                  <a:extLst>
                    <a:ext uri="{9D8B030D-6E8A-4147-A177-3AD203B41FA5}">
                      <a16:colId xmlns:a16="http://schemas.microsoft.com/office/drawing/2014/main" val="216281099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1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356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2308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38AB81-E4EF-4473-9B95-2FF18CA988DC}"/>
              </a:ext>
            </a:extLst>
          </p:cNvPr>
          <p:cNvSpPr txBox="1"/>
          <p:nvPr/>
        </p:nvSpPr>
        <p:spPr>
          <a:xfrm>
            <a:off x="4932630" y="4654516"/>
            <a:ext cx="150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B041A-C60E-4B0D-BBE5-64F447A4F322}"/>
              </a:ext>
            </a:extLst>
          </p:cNvPr>
          <p:cNvSpPr txBox="1"/>
          <p:nvPr/>
        </p:nvSpPr>
        <p:spPr>
          <a:xfrm>
            <a:off x="8248634" y="4616125"/>
            <a:ext cx="850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B7A14-8DD1-4C3E-9F17-31C3AE45BBDA}"/>
              </a:ext>
            </a:extLst>
          </p:cNvPr>
          <p:cNvSpPr txBox="1"/>
          <p:nvPr/>
        </p:nvSpPr>
        <p:spPr>
          <a:xfrm>
            <a:off x="6440274" y="5288279"/>
            <a:ext cx="155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F(X) =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4EFE7-BF8C-4E1A-A879-E4C589B7616D}"/>
              </a:ext>
            </a:extLst>
          </p:cNvPr>
          <p:cNvSpPr txBox="1"/>
          <p:nvPr/>
        </p:nvSpPr>
        <p:spPr>
          <a:xfrm>
            <a:off x="7716320" y="1809505"/>
            <a:ext cx="233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length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AF3344-2024-487F-A04E-63BB3F48C952}"/>
              </a:ext>
            </a:extLst>
          </p:cNvPr>
          <p:cNvSpPr txBox="1"/>
          <p:nvPr/>
        </p:nvSpPr>
        <p:spPr>
          <a:xfrm>
            <a:off x="4724833" y="1809505"/>
            <a:ext cx="19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= 3</a:t>
            </a:r>
          </a:p>
        </p:txBody>
      </p:sp>
    </p:spTree>
    <p:extLst>
      <p:ext uri="{BB962C8B-B14F-4D97-AF65-F5344CB8AC3E}">
        <p14:creationId xmlns:p14="http://schemas.microsoft.com/office/powerpoint/2010/main" val="23281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DDBE-E50A-4339-A256-EE139DE0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9144"/>
            <a:ext cx="10018713" cy="1752599"/>
          </a:xfrm>
        </p:spPr>
        <p:txBody>
          <a:bodyPr/>
          <a:lstStyle/>
          <a:p>
            <a:r>
              <a:rPr lang="en-US" dirty="0"/>
              <a:t>Timeseries to </a:t>
            </a:r>
            <a:r>
              <a:rPr lang="en-US" dirty="0" err="1"/>
              <a:t>X_y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9010-0C9F-428E-A950-302B6A2C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14450"/>
            <a:ext cx="10298116" cy="49149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3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df_to_X_y</a:t>
            </a:r>
            <a:r>
              <a:rPr lang="en-US" sz="23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window_size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23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df_as_np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df.</a:t>
            </a:r>
            <a:r>
              <a:rPr lang="en-US" sz="23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df_as_np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window_size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23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row_x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df_as_np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3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window_size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row_x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3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row_y</a:t>
            </a:r>
            <a:r>
              <a:rPr lang="en-US" sz="23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df_as_np</a:t>
            </a:r>
            <a:r>
              <a:rPr lang="en-US" sz="23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3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i+window_size</a:t>
            </a:r>
            <a:r>
              <a:rPr lang="en-US" sz="23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row_y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df_as_np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3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window_size: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3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window_size</a:t>
            </a:r>
            <a:r>
              <a:rPr lang="en-US" sz="23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row_y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3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3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3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3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3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651C-5EB4-4B67-B558-12F6613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B9E0-EE5C-4BD3-B57F-4D31DB61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models accept three types of inputs:</a:t>
            </a:r>
          </a:p>
          <a:p>
            <a:r>
              <a:rPr lang="en-US" dirty="0"/>
              <a:t>NumPy arrays*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array([10, 20, 30, 40, 50, 60, 70, 80])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TensorFlow Dataset objects</a:t>
            </a:r>
          </a:p>
          <a:p>
            <a:r>
              <a:rPr lang="en-US" dirty="0"/>
              <a:t>Python generators that yield batches of data </a:t>
            </a:r>
          </a:p>
        </p:txBody>
      </p:sp>
    </p:spTree>
    <p:extLst>
      <p:ext uri="{BB962C8B-B14F-4D97-AF65-F5344CB8AC3E}">
        <p14:creationId xmlns:p14="http://schemas.microsoft.com/office/powerpoint/2010/main" val="344441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95BE-F231-4F1A-99EE-2D613254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7158-B2C6-4CDE-815B-B274368D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layers</a:t>
            </a:r>
          </a:p>
          <a:p>
            <a:r>
              <a:rPr lang="en-US" dirty="0"/>
              <a:t>Compile the model (select optimizer, performance metrics, loss function)</a:t>
            </a:r>
          </a:p>
          <a:p>
            <a:r>
              <a:rPr lang="en-US" dirty="0"/>
              <a:t>Fit the model (select </a:t>
            </a:r>
            <a:r>
              <a:rPr lang="en-US" dirty="0" err="1"/>
              <a:t>no_epochs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, callbacks…)</a:t>
            </a:r>
          </a:p>
          <a:p>
            <a:r>
              <a:rPr lang="en-US" dirty="0"/>
              <a:t>Evaluate the model</a:t>
            </a:r>
          </a:p>
          <a:p>
            <a:r>
              <a:rPr lang="en-US" dirty="0"/>
              <a:t>Save the best model</a:t>
            </a:r>
          </a:p>
          <a:p>
            <a:r>
              <a:rPr lang="en-US" dirty="0"/>
              <a:t>Predict with the saved model</a:t>
            </a:r>
          </a:p>
        </p:txBody>
      </p:sp>
    </p:spTree>
    <p:extLst>
      <p:ext uri="{BB962C8B-B14F-4D97-AF65-F5344CB8AC3E}">
        <p14:creationId xmlns:p14="http://schemas.microsoft.com/office/powerpoint/2010/main" val="272191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DDBE-E50A-4339-A256-EE139DE0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9010-0C9F-428E-A950-302B6A2C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14450"/>
            <a:ext cx="10298116" cy="49149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model 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Sequential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Conv1D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(filters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256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kernel_size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activation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FF90"/>
                </a:solidFill>
                <a:latin typeface="Consolas" panose="020B0609020204030204" pitchFamily="49" charset="0"/>
              </a:rPr>
              <a:t>relu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input_shape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time_steps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n_features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MaxPooling1D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pool_size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Flatten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Dense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activation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FF90"/>
                </a:solidFill>
                <a:latin typeface="Consolas" panose="020B0609020204030204" pitchFamily="49" charset="0"/>
              </a:rPr>
              <a:t>relu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Dense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(optimizer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FF90"/>
                </a:solidFill>
                <a:latin typeface="Consolas" panose="020B0609020204030204" pitchFamily="49" charset="0"/>
              </a:rPr>
              <a:t>adam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loss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FF90"/>
                </a:solidFill>
                <a:latin typeface="Consolas" panose="020B0609020204030204" pitchFamily="49" charset="0"/>
              </a:rPr>
              <a:t>mse</a:t>
            </a:r>
            <a:r>
              <a:rPr lang="en-US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#fit model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fit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epochs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verbose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#demonstrate preds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X_input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110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X_input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X_input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reshape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time_steps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n_features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yhat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predict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X_input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verbose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628C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6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yhat</a:t>
            </a:r>
            <a:r>
              <a:rPr lang="en-US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6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DDBE-E50A-4339-A256-EE139DE0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Model Training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9010-0C9F-428E-A950-302B6A2C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14450"/>
            <a:ext cx="10298116" cy="49149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save_weights_at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filePath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save_best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ModelCheckpoint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save_weights_at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save_best_only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save_weights_only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history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no_epochs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batchSize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save_best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rlrop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score =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, verbose = 1)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Validation 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upper right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77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7CAE-F49F-4A98-932A-A8D4AEEB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96" y="332994"/>
            <a:ext cx="10883108" cy="638175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X_forecast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y_forecast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df_to_X_y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to_pred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WINDOW_WIDTH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forecast</a:t>
            </a:r>
            <a:r>
              <a:rPr lang="en-US" sz="10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predictHorizon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10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future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([X[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]])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#last step from the previous prediction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realPredictHorizon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predictHorizon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forecast_length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realPredictHorizon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realPredictHorizon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Calculated predict horizon: </a:t>
            </a:r>
            <a:r>
              <a:rPr lang="en-US" sz="10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realPredictHorizon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realPredictHorizon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prediction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US" sz="10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prediction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),axis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future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currentStep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forecast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X_forecast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predictHorizon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FORECAST_LENGTH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 </a:t>
            </a:r>
            <a:r>
              <a:rPr lang="en-US" sz="10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10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10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7881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0241-C840-4880-8F0C-A090DBF2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19" y="102311"/>
            <a:ext cx="10018713" cy="1752599"/>
          </a:xfrm>
        </p:spPr>
        <p:txBody>
          <a:bodyPr/>
          <a:lstStyle/>
          <a:p>
            <a:r>
              <a:rPr lang="en-US" dirty="0"/>
              <a:t>Forecast(</a:t>
            </a:r>
            <a:r>
              <a:rPr lang="en-US" dirty="0" err="1"/>
              <a:t>Window_size</a:t>
            </a:r>
            <a:r>
              <a:rPr lang="en-US" dirty="0"/>
              <a:t>=3, </a:t>
            </a:r>
            <a:r>
              <a:rPr lang="en-US" dirty="0" err="1"/>
              <a:t>forecast_length</a:t>
            </a:r>
            <a:r>
              <a:rPr lang="en-US" dirty="0"/>
              <a:t>=2)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A45E5D-783E-48A2-98A5-674745A81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460843"/>
              </p:ext>
            </p:extLst>
          </p:nvPr>
        </p:nvGraphicFramePr>
        <p:xfrm>
          <a:off x="1790569" y="2245359"/>
          <a:ext cx="9154806" cy="38607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38518">
                  <a:extLst>
                    <a:ext uri="{9D8B030D-6E8A-4147-A177-3AD203B41FA5}">
                      <a16:colId xmlns:a16="http://schemas.microsoft.com/office/drawing/2014/main" val="2157408816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4031944886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2649061854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4008636323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736846022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2065798757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410867972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1930713129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542665362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253735078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2426222357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13190152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916556228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298749167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2254550008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659384934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437150451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701990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E2F7BAD-B490-4D94-ABD4-B0371A926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50376"/>
              </p:ext>
            </p:extLst>
          </p:nvPr>
        </p:nvGraphicFramePr>
        <p:xfrm>
          <a:off x="1790569" y="2830981"/>
          <a:ext cx="2086488" cy="3341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2404523669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2361232174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4279087469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15599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31543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282836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26095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6624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21686"/>
                  </a:ext>
                </a:extLst>
              </a:tr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194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D624EC-01E1-4C37-8522-8750E812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57764"/>
              </p:ext>
            </p:extLst>
          </p:nvPr>
        </p:nvGraphicFramePr>
        <p:xfrm>
          <a:off x="6098713" y="2245359"/>
          <a:ext cx="4846662" cy="38607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38518">
                  <a:extLst>
                    <a:ext uri="{9D8B030D-6E8A-4147-A177-3AD203B41FA5}">
                      <a16:colId xmlns:a16="http://schemas.microsoft.com/office/drawing/2014/main" val="1438859345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241109994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300101007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416121532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151833745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847282935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2078266763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877506726"/>
                    </a:ext>
                  </a:extLst>
                </a:gridCol>
                <a:gridCol w="538518">
                  <a:extLst>
                    <a:ext uri="{9D8B030D-6E8A-4147-A177-3AD203B41FA5}">
                      <a16:colId xmlns:a16="http://schemas.microsoft.com/office/drawing/2014/main" val="3536328073"/>
                    </a:ext>
                  </a:extLst>
                </a:gridCol>
              </a:tblGrid>
              <a:tr h="3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2234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3660AD-CAAF-4977-A87B-855BE0502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272"/>
              </p:ext>
            </p:extLst>
          </p:nvPr>
        </p:nvGraphicFramePr>
        <p:xfrm>
          <a:off x="1790569" y="5694883"/>
          <a:ext cx="2086488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3608548537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DCA086-F8C7-43AA-A61B-8DD787C2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17081"/>
              </p:ext>
            </p:extLst>
          </p:nvPr>
        </p:nvGraphicFramePr>
        <p:xfrm>
          <a:off x="5609712" y="3190341"/>
          <a:ext cx="2086488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3608548537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A2293C-1894-472C-8DA1-1BDCD83CEE3C}"/>
              </a:ext>
            </a:extLst>
          </p:cNvPr>
          <p:cNvSpPr txBox="1"/>
          <p:nvPr/>
        </p:nvSpPr>
        <p:spPr>
          <a:xfrm>
            <a:off x="4349496" y="3125022"/>
            <a:ext cx="386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predict(                             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3E18F-4F0F-4C0F-BC66-D7780A1D5B1B}"/>
              </a:ext>
            </a:extLst>
          </p:cNvPr>
          <p:cNvSpPr txBox="1"/>
          <p:nvPr/>
        </p:nvSpPr>
        <p:spPr>
          <a:xfrm>
            <a:off x="8013060" y="3105606"/>
            <a:ext cx="208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2E37A7-EC69-4D7B-AC78-6E50D629D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64685"/>
              </p:ext>
            </p:extLst>
          </p:nvPr>
        </p:nvGraphicFramePr>
        <p:xfrm>
          <a:off x="8522044" y="3190340"/>
          <a:ext cx="1390992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2B0EDF7-34F9-44FE-9BA9-BB1F05F7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68092"/>
              </p:ext>
            </p:extLst>
          </p:nvPr>
        </p:nvGraphicFramePr>
        <p:xfrm>
          <a:off x="5609712" y="3981192"/>
          <a:ext cx="2086488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3608548537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C2A065-B527-4622-8E7F-2D2A06E5C795}"/>
              </a:ext>
            </a:extLst>
          </p:cNvPr>
          <p:cNvSpPr txBox="1"/>
          <p:nvPr/>
        </p:nvSpPr>
        <p:spPr>
          <a:xfrm>
            <a:off x="4349496" y="3915875"/>
            <a:ext cx="386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predict(                             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36B45-54D6-46D6-8A7C-9221A15D4230}"/>
              </a:ext>
            </a:extLst>
          </p:cNvPr>
          <p:cNvSpPr txBox="1"/>
          <p:nvPr/>
        </p:nvSpPr>
        <p:spPr>
          <a:xfrm>
            <a:off x="8013060" y="3896459"/>
            <a:ext cx="208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327F06E-8437-4C68-9E35-DC1B5EF22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0918"/>
              </p:ext>
            </p:extLst>
          </p:nvPr>
        </p:nvGraphicFramePr>
        <p:xfrm>
          <a:off x="8522044" y="3981193"/>
          <a:ext cx="1390992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8B90D6C-77B9-46FE-B222-D66817FA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17184"/>
              </p:ext>
            </p:extLst>
          </p:nvPr>
        </p:nvGraphicFramePr>
        <p:xfrm>
          <a:off x="5609712" y="4772570"/>
          <a:ext cx="2086488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3608548537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7C163AF-102B-4A7C-A351-A13298A74424}"/>
              </a:ext>
            </a:extLst>
          </p:cNvPr>
          <p:cNvSpPr txBox="1"/>
          <p:nvPr/>
        </p:nvSpPr>
        <p:spPr>
          <a:xfrm>
            <a:off x="4349496" y="4726144"/>
            <a:ext cx="386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predict(                              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9D399-5106-410C-AE9F-B190B4156E9C}"/>
              </a:ext>
            </a:extLst>
          </p:cNvPr>
          <p:cNvSpPr txBox="1"/>
          <p:nvPr/>
        </p:nvSpPr>
        <p:spPr>
          <a:xfrm>
            <a:off x="8013060" y="4706728"/>
            <a:ext cx="208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016DD19-EAEC-4A13-9A49-935552A9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79391"/>
              </p:ext>
            </p:extLst>
          </p:nvPr>
        </p:nvGraphicFramePr>
        <p:xfrm>
          <a:off x="8522044" y="4791462"/>
          <a:ext cx="1390992" cy="47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496">
                  <a:extLst>
                    <a:ext uri="{9D8B030D-6E8A-4147-A177-3AD203B41FA5}">
                      <a16:colId xmlns:a16="http://schemas.microsoft.com/office/drawing/2014/main" val="4130769181"/>
                    </a:ext>
                  </a:extLst>
                </a:gridCol>
                <a:gridCol w="695496">
                  <a:extLst>
                    <a:ext uri="{9D8B030D-6E8A-4147-A177-3AD203B41FA5}">
                      <a16:colId xmlns:a16="http://schemas.microsoft.com/office/drawing/2014/main" val="660130712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15300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E1B5E981-1239-453A-B671-D5ACC0E85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3326"/>
              </p:ext>
            </p:extLst>
          </p:nvPr>
        </p:nvGraphicFramePr>
        <p:xfrm>
          <a:off x="5569442" y="5693375"/>
          <a:ext cx="461585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09">
                  <a:extLst>
                    <a:ext uri="{9D8B030D-6E8A-4147-A177-3AD203B41FA5}">
                      <a16:colId xmlns:a16="http://schemas.microsoft.com/office/drawing/2014/main" val="2771574529"/>
                    </a:ext>
                  </a:extLst>
                </a:gridCol>
                <a:gridCol w="769309">
                  <a:extLst>
                    <a:ext uri="{9D8B030D-6E8A-4147-A177-3AD203B41FA5}">
                      <a16:colId xmlns:a16="http://schemas.microsoft.com/office/drawing/2014/main" val="2135321427"/>
                    </a:ext>
                  </a:extLst>
                </a:gridCol>
                <a:gridCol w="769309">
                  <a:extLst>
                    <a:ext uri="{9D8B030D-6E8A-4147-A177-3AD203B41FA5}">
                      <a16:colId xmlns:a16="http://schemas.microsoft.com/office/drawing/2014/main" val="670838446"/>
                    </a:ext>
                  </a:extLst>
                </a:gridCol>
                <a:gridCol w="769309">
                  <a:extLst>
                    <a:ext uri="{9D8B030D-6E8A-4147-A177-3AD203B41FA5}">
                      <a16:colId xmlns:a16="http://schemas.microsoft.com/office/drawing/2014/main" val="2193007615"/>
                    </a:ext>
                  </a:extLst>
                </a:gridCol>
                <a:gridCol w="769309">
                  <a:extLst>
                    <a:ext uri="{9D8B030D-6E8A-4147-A177-3AD203B41FA5}">
                      <a16:colId xmlns:a16="http://schemas.microsoft.com/office/drawing/2014/main" val="1906705243"/>
                    </a:ext>
                  </a:extLst>
                </a:gridCol>
                <a:gridCol w="769309">
                  <a:extLst>
                    <a:ext uri="{9D8B030D-6E8A-4147-A177-3AD203B41FA5}">
                      <a16:colId xmlns:a16="http://schemas.microsoft.com/office/drawing/2014/main" val="225137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6043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19F6E16-75F5-453D-99AD-87A33D6717AB}"/>
              </a:ext>
            </a:extLst>
          </p:cNvPr>
          <p:cNvSpPr txBox="1"/>
          <p:nvPr/>
        </p:nvSpPr>
        <p:spPr>
          <a:xfrm>
            <a:off x="4309226" y="5694883"/>
            <a:ext cx="126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FUTURE  =</a:t>
            </a:r>
          </a:p>
        </p:txBody>
      </p:sp>
    </p:spTree>
    <p:extLst>
      <p:ext uri="{BB962C8B-B14F-4D97-AF65-F5344CB8AC3E}">
        <p14:creationId xmlns:p14="http://schemas.microsoft.com/office/powerpoint/2010/main" val="20200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7" grpId="0"/>
      <p:bldP spid="28" grpId="0"/>
      <p:bldP spid="34" grpId="0"/>
      <p:bldP spid="35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D823-76BE-4BA9-994C-7145C07C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418" y="152401"/>
            <a:ext cx="8031164" cy="495300"/>
          </a:xfrm>
        </p:spPr>
        <p:txBody>
          <a:bodyPr>
            <a:noAutofit/>
          </a:bodyPr>
          <a:lstStyle/>
          <a:p>
            <a:r>
              <a:rPr lang="en-US" sz="2400" dirty="0"/>
              <a:t>Hyper-Parameter Optimization with </a:t>
            </a:r>
            <a:r>
              <a:rPr lang="en-US" sz="2400" dirty="0" err="1"/>
              <a:t>Keras</a:t>
            </a:r>
            <a:r>
              <a:rPr lang="en-US" sz="2400" dirty="0"/>
              <a:t> Tuner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5147-8E91-401D-B88D-7BCA876A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5" y="895350"/>
            <a:ext cx="10821990" cy="56007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keras_tuner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kt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build_model</a:t>
            </a:r>
            <a:r>
              <a:rPr lang="en-US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model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hp.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(loss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tuner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kt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RandomSearch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build_model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objective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max_trials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tuner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tuner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get_best_models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713-B9DC-4EEA-A9F0-C141376A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5DAA-4C5B-4554-A4EC-3A88F492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44564"/>
            <a:ext cx="10018713" cy="3124201"/>
          </a:xfrm>
        </p:spPr>
        <p:txBody>
          <a:bodyPr/>
          <a:lstStyle/>
          <a:p>
            <a:r>
              <a:rPr lang="en-US" dirty="0"/>
              <a:t>Prefer </a:t>
            </a:r>
            <a:r>
              <a:rPr lang="en-US" dirty="0" err="1"/>
              <a:t>Conda</a:t>
            </a:r>
            <a:r>
              <a:rPr lang="en-US" dirty="0"/>
              <a:t> package manager over pip.</a:t>
            </a:r>
          </a:p>
          <a:p>
            <a:r>
              <a:rPr lang="en-US" dirty="0"/>
              <a:t>Do NOT install </a:t>
            </a:r>
            <a:r>
              <a:rPr lang="en-US" dirty="0" err="1"/>
              <a:t>Keras</a:t>
            </a:r>
            <a:r>
              <a:rPr lang="en-US" dirty="0"/>
              <a:t> on your base environment, create a new environment.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6167E-6D93-40ED-939D-FEEEEBA9A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4898"/>
              </p:ext>
            </p:extLst>
          </p:nvPr>
        </p:nvGraphicFramePr>
        <p:xfrm>
          <a:off x="1618488" y="3602905"/>
          <a:ext cx="9729216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64608">
                  <a:extLst>
                    <a:ext uri="{9D8B030D-6E8A-4147-A177-3AD203B41FA5}">
                      <a16:colId xmlns:a16="http://schemas.microsoft.com/office/drawing/2014/main" val="3959311240"/>
                    </a:ext>
                  </a:extLst>
                </a:gridCol>
                <a:gridCol w="4864608">
                  <a:extLst>
                    <a:ext uri="{9D8B030D-6E8A-4147-A177-3AD203B41FA5}">
                      <a16:colId xmlns:a16="http://schemas.microsoft.com/office/drawing/2014/main" val="3795525331"/>
                    </a:ext>
                  </a:extLst>
                </a:gridCol>
              </a:tblGrid>
              <a:tr h="317851">
                <a:tc>
                  <a:txBody>
                    <a:bodyPr/>
                    <a:lstStyle/>
                    <a:p>
                      <a:r>
                        <a:rPr lang="en-US" dirty="0" err="1"/>
                        <a:t>Conda</a:t>
                      </a:r>
                      <a:r>
                        <a:rPr lang="en-US" dirty="0"/>
                        <a:t> command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03820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r>
                        <a:rPr lang="en-US" sz="1600" dirty="0"/>
                        <a:t>Create a new environment named py35, install Python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conda</a:t>
                      </a:r>
                      <a:r>
                        <a:rPr lang="en-US" sz="1600" dirty="0"/>
                        <a:t> create --name py35 python=3.5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96028"/>
                  </a:ext>
                </a:extLst>
              </a:tr>
              <a:tr h="317851">
                <a:tc>
                  <a:txBody>
                    <a:bodyPr/>
                    <a:lstStyle/>
                    <a:p>
                      <a:r>
                        <a:rPr lang="en-US" sz="1600" dirty="0"/>
                        <a:t>Activate the new environment to use 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activate py35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12119"/>
                  </a:ext>
                </a:extLst>
              </a:tr>
              <a:tr h="556239">
                <a:tc>
                  <a:txBody>
                    <a:bodyPr/>
                    <a:lstStyle/>
                    <a:p>
                      <a:r>
                        <a:rPr lang="en-US" sz="1600" dirty="0"/>
                        <a:t>Get a list of all my environments, active environment is shown with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conda</a:t>
                      </a:r>
                      <a:r>
                        <a:rPr lang="en-US" sz="1600" dirty="0"/>
                        <a:t> env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9115"/>
                  </a:ext>
                </a:extLst>
              </a:tr>
              <a:tr h="317851">
                <a:tc>
                  <a:txBody>
                    <a:bodyPr/>
                    <a:lstStyle/>
                    <a:p>
                      <a:r>
                        <a:rPr lang="en-US" sz="1600" dirty="0"/>
                        <a:t>Install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conda</a:t>
                      </a:r>
                      <a:r>
                        <a:rPr lang="en-US" sz="1600" dirty="0"/>
                        <a:t> install PACKAGENAME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48672"/>
                  </a:ext>
                </a:extLst>
              </a:tr>
              <a:tr h="556239">
                <a:tc>
                  <a:txBody>
                    <a:bodyPr/>
                    <a:lstStyle/>
                    <a:p>
                      <a:r>
                        <a:rPr lang="en-US" sz="1600" dirty="0"/>
                        <a:t>List all packages and versions installed in active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conda</a:t>
                      </a:r>
                      <a:r>
                        <a:rPr lang="en-US" sz="1600" dirty="0"/>
                        <a:t>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9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5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5CDC-99A0-44C2-893B-BCC157A3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r>
              <a:rPr lang="en-US" dirty="0"/>
              <a:t> </a:t>
            </a:r>
            <a:r>
              <a:rPr lang="en-US" dirty="0" err="1"/>
              <a:t>HyperModels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AD9C9-7E3E-4896-8668-7BE0922F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9568"/>
            <a:ext cx="10018713" cy="349106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0" dirty="0">
              <a:solidFill>
                <a:srgbClr val="FF9D0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MyHyperModel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kt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HyperModel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model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hp.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(loss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74CF-5562-4E43-BC43-0975E049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D29945B-5BE0-43BB-9322-5D06E1E2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11" y="1743076"/>
            <a:ext cx="10011383" cy="4705350"/>
          </a:xfrm>
        </p:spPr>
      </p:pic>
    </p:spTree>
    <p:extLst>
      <p:ext uri="{BB962C8B-B14F-4D97-AF65-F5344CB8AC3E}">
        <p14:creationId xmlns:p14="http://schemas.microsoft.com/office/powerpoint/2010/main" val="311698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F375-A5C3-4A53-BC35-96D178B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available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DBA8-AC01-4850-A8A8-60568933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FF9D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tensorflow</a:t>
            </a:r>
            <a:r>
              <a:rPr lang="en-US" sz="1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9D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tf</a:t>
            </a:r>
            <a:endParaRPr lang="en-US" sz="1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2FC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A5FF9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 GPUs Available: </a:t>
            </a:r>
            <a:r>
              <a:rPr lang="en-US" sz="1800" b="0" dirty="0">
                <a:solidFill>
                  <a:srgbClr val="92FC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9E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tf</a:t>
            </a:r>
            <a:r>
              <a:rPr lang="en-US" sz="1800" b="0" dirty="0" err="1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config</a:t>
            </a:r>
            <a:r>
              <a:rPr lang="en-US" sz="1800" b="0" dirty="0" err="1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FFC6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list_physical_devices</a:t>
            </a:r>
            <a:r>
              <a:rPr lang="en-US" sz="1800" b="0" dirty="0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2FC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5FF9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GPU</a:t>
            </a:r>
            <a:r>
              <a:rPr lang="en-US" sz="1800" b="0" dirty="0">
                <a:solidFill>
                  <a:srgbClr val="92FC7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E1E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)))</a:t>
            </a:r>
            <a:endParaRPr lang="en-US" sz="1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1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FFC0-E122-4D88-B016-C915377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239" y="218210"/>
            <a:ext cx="8962018" cy="876300"/>
          </a:xfrm>
        </p:spPr>
        <p:txBody>
          <a:bodyPr/>
          <a:lstStyle/>
          <a:p>
            <a:r>
              <a:rPr lang="en-US" dirty="0"/>
              <a:t>Data that we are dealing with: dataset.csv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ECBF-BE0B-44E2-B891-FF58BC77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892" y="1205346"/>
            <a:ext cx="10018713" cy="481214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Date, Time, temp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05/12/2018,13:00:00,12.894430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05/12/2018,14:00:00,13.786860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05/12/2018,15:00:00,14.377980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05/12/2018,16:00:00,14.705680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05/12/2018,17:00:00,14.429200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05/12/2018,18:00:00,13.663510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05/12/2018,19:00:00,12.801050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05/12/2018,20:00:00,12.463490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05/12/2018,21:00:00,12.580490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05/12/2018,22:00:00,12.456000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05/12/2018,23:00:00,12.269040</a:t>
            </a:r>
          </a:p>
          <a:p>
            <a:pPr marL="0" indent="0" algn="ctr">
              <a:buNone/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06/12/2018,00:00:00,12.007520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4D25-32DB-4996-91DC-D9D3D2AD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696-4724-41B0-BBB0-40A4B28D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351"/>
            <a:ext cx="10018713" cy="3124201"/>
          </a:xfrm>
        </p:spPr>
        <p:txBody>
          <a:bodyPr/>
          <a:lstStyle/>
          <a:p>
            <a:r>
              <a:rPr lang="en-US" dirty="0"/>
              <a:t>Reading </a:t>
            </a:r>
          </a:p>
          <a:p>
            <a:r>
              <a:rPr lang="en-US" dirty="0"/>
              <a:t>Filtering, cleaning and indexing</a:t>
            </a:r>
          </a:p>
          <a:p>
            <a:r>
              <a:rPr lang="en-US" dirty="0"/>
              <a:t>Splitting</a:t>
            </a:r>
          </a:p>
          <a:p>
            <a:r>
              <a:rPr lang="en-US" dirty="0"/>
              <a:t>Reframing time-series as supervised learning problem (Sliding Window)</a:t>
            </a:r>
          </a:p>
        </p:txBody>
      </p:sp>
    </p:spTree>
    <p:extLst>
      <p:ext uri="{BB962C8B-B14F-4D97-AF65-F5344CB8AC3E}">
        <p14:creationId xmlns:p14="http://schemas.microsoft.com/office/powerpoint/2010/main" val="21185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6AB3-61D0-45CE-8DB8-18DFADDF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441" y="4855464"/>
            <a:ext cx="3705423" cy="832104"/>
          </a:xfrm>
          <a:solidFill>
            <a:schemeClr val="bg2">
              <a:lumMod val="25000"/>
            </a:schemeClr>
          </a:solidFill>
          <a:effectLst/>
        </p:spPr>
        <p:txBody>
          <a:bodyPr anchor="ctr">
            <a:noAutofit/>
          </a:bodyPr>
          <a:lstStyle/>
          <a:p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(‘path_to_dataset.csv’)</a:t>
            </a: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1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7742D-E1DA-40C0-9E55-C63ED0EC9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907282"/>
              </p:ext>
            </p:extLst>
          </p:nvPr>
        </p:nvGraphicFramePr>
        <p:xfrm>
          <a:off x="3112294" y="1784323"/>
          <a:ext cx="5967411" cy="2715457"/>
        </p:xfrm>
        <a:graphic>
          <a:graphicData uri="http://schemas.openxmlformats.org/drawingml/2006/table">
            <a:tbl>
              <a:tblPr/>
              <a:tblGrid>
                <a:gridCol w="1881616">
                  <a:extLst>
                    <a:ext uri="{9D8B030D-6E8A-4147-A177-3AD203B41FA5}">
                      <a16:colId xmlns:a16="http://schemas.microsoft.com/office/drawing/2014/main" val="710097219"/>
                    </a:ext>
                  </a:extLst>
                </a:gridCol>
                <a:gridCol w="1881616">
                  <a:extLst>
                    <a:ext uri="{9D8B030D-6E8A-4147-A177-3AD203B41FA5}">
                      <a16:colId xmlns:a16="http://schemas.microsoft.com/office/drawing/2014/main" val="2269820902"/>
                    </a:ext>
                  </a:extLst>
                </a:gridCol>
                <a:gridCol w="2204179">
                  <a:extLst>
                    <a:ext uri="{9D8B030D-6E8A-4147-A177-3AD203B41FA5}">
                      <a16:colId xmlns:a16="http://schemas.microsoft.com/office/drawing/2014/main" val="4119940451"/>
                    </a:ext>
                  </a:extLst>
                </a:gridCol>
              </a:tblGrid>
              <a:tr h="372171">
                <a:tc>
                  <a:txBody>
                    <a:bodyPr/>
                    <a:lstStyle/>
                    <a:p>
                      <a:pPr algn="r" fontAlgn="ctr"/>
                      <a:endParaRPr lang="en-US" sz="1100" dirty="0">
                        <a:effectLst/>
                      </a:endParaRP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>
                          <a:effectLst/>
                        </a:rPr>
                        <a:t>Date_time</a:t>
                      </a:r>
                      <a:endParaRPr lang="en-US" sz="1100" dirty="0">
                        <a:effectLst/>
                      </a:endParaRP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/>
                        <a:t>temp</a:t>
                      </a:r>
                    </a:p>
                  </a:txBody>
                  <a:tcPr marL="54464" marR="54464" marT="27232" marB="272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62648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2015-12-31 00:00:00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3.60282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91742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1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2015-12-31 01:00:00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3.52037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18275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2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2015-12-31 02:00:00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2.03573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8339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3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2015-12-31 03:00:00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0.51446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60667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4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2015-12-31 04:00:00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0.42179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58684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...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...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...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82970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27115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2019-12-31 19:00:00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34252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27116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2019-12-31 20:00:00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19953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27117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2019-12-31 21:00:00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01587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27118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2019-12-31 22:00:00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05386"/>
                  </a:ext>
                </a:extLst>
              </a:tr>
              <a:tr h="2087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effectLst/>
                        </a:rPr>
                        <a:t>27119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2019-12-31 23:00:00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0.00000</a:t>
                      </a:r>
                    </a:p>
                  </a:txBody>
                  <a:tcPr marL="45387" marR="45387" marT="22693" marB="226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6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199F-2DC9-4319-B760-C6E5CED9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582" y="5294376"/>
            <a:ext cx="3209544" cy="914400"/>
          </a:xfrm>
          <a:solidFill>
            <a:schemeClr val="tx1">
              <a:lumMod val="85000"/>
              <a:lumOff val="15000"/>
            </a:schemeClr>
          </a:solidFill>
          <a:ln/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8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11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CC9CCC7-87DF-4183-A32B-9D67BFB9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76" y="760009"/>
            <a:ext cx="8372357" cy="4193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64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47E83B-EB51-4674-A32B-30719ACC5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96" y="155448"/>
            <a:ext cx="7736218" cy="3733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E2EDE-74C7-4FA4-A467-A902DA4DF48E}"/>
              </a:ext>
            </a:extLst>
          </p:cNvPr>
          <p:cNvSpPr txBox="1">
            <a:spLocks/>
          </p:cNvSpPr>
          <p:nvPr/>
        </p:nvSpPr>
        <p:spPr>
          <a:xfrm>
            <a:off x="1343290" y="4090139"/>
            <a:ext cx="9505419" cy="26124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b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EFFFF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pd</a:t>
            </a:r>
            <a:r>
              <a:rPr lang="en-US" sz="1600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to_datetime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Date_Time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]) #Use date-time as an index</a:t>
            </a:r>
          </a:p>
          <a:p>
            <a:pPr marL="0" indent="0">
              <a:buFont typeface="Arial"/>
              <a:buNone/>
            </a:pP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628C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 #keep only non-zero values</a:t>
            </a:r>
          </a:p>
          <a:p>
            <a:pPr marL="0" indent="0">
              <a:buFont typeface="Arial"/>
              <a:buNone/>
            </a:pPr>
            <a:b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tempData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tempData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tempData</a:t>
            </a:r>
            <a:r>
              <a:rPr lang="en-US" sz="1600" dirty="0" err="1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EFFFF"/>
                </a:solidFill>
                <a:latin typeface="Consolas" panose="020B0609020204030204" pitchFamily="49" charset="0"/>
              </a:rPr>
              <a:t>dropna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tempData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9D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tempData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2018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2019</a:t>
            </a:r>
            <a:r>
              <a:rPr lang="en-US" sz="1600" dirty="0">
                <a:solidFill>
                  <a:srgbClr val="92FC79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6CF-6BEE-4507-A690-AA71EAB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1" y="82297"/>
            <a:ext cx="10018713" cy="1752599"/>
          </a:xfrm>
        </p:spPr>
        <p:txBody>
          <a:bodyPr/>
          <a:lstStyle/>
          <a:p>
            <a:r>
              <a:rPr lang="en-US" dirty="0"/>
              <a:t>Sliding Window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2E255-52E0-4D68-BBA9-70839310D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21913"/>
              </p:ext>
            </p:extLst>
          </p:nvPr>
        </p:nvGraphicFramePr>
        <p:xfrm>
          <a:off x="5062728" y="1578864"/>
          <a:ext cx="2066544" cy="49321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2958890740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147003828"/>
                    </a:ext>
                  </a:extLst>
                </a:gridCol>
              </a:tblGrid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measurement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701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14857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6625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7082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35241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42696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664</TotalTime>
  <Words>1620</Words>
  <Application>Microsoft Office PowerPoint</Application>
  <PresentationFormat>Widescreen</PresentationFormat>
  <Paragraphs>357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Corbel</vt:lpstr>
      <vt:lpstr>Parallax</vt:lpstr>
      <vt:lpstr>Time Series Forecasting with Keras</vt:lpstr>
      <vt:lpstr>Installation Tips</vt:lpstr>
      <vt:lpstr>Check for available GPUs</vt:lpstr>
      <vt:lpstr>Data that we are dealing with: dataset.csv</vt:lpstr>
      <vt:lpstr>Data Preprocessing and Preparation</vt:lpstr>
      <vt:lpstr>   df = pd.read_csv(‘path_to_dataset.csv’)   </vt:lpstr>
      <vt:lpstr>df['temp'].plot() </vt:lpstr>
      <vt:lpstr>PowerPoint Presentation</vt:lpstr>
      <vt:lpstr>Sliding Window</vt:lpstr>
      <vt:lpstr>Sliding Window</vt:lpstr>
      <vt:lpstr>Multi-Step or Sequence Forecasting</vt:lpstr>
      <vt:lpstr>Timeseries to X_y </vt:lpstr>
      <vt:lpstr>Keras Data Loading</vt:lpstr>
      <vt:lpstr>Building the Model architecture</vt:lpstr>
      <vt:lpstr>Keras Sequential Model</vt:lpstr>
      <vt:lpstr>Model Training History</vt:lpstr>
      <vt:lpstr>PowerPoint Presentation</vt:lpstr>
      <vt:lpstr>Forecast(Window_size=3, forecast_length=2)</vt:lpstr>
      <vt:lpstr>Hyper-Parameter Optimization with Keras Tuner</vt:lpstr>
      <vt:lpstr>KerasTuner HyperModels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with Keras</dc:title>
  <dc:creator>Enes AKGÜN</dc:creator>
  <cp:lastModifiedBy>Enes AKGÜN</cp:lastModifiedBy>
  <cp:revision>32</cp:revision>
  <dcterms:created xsi:type="dcterms:W3CDTF">2022-04-05T12:05:45Z</dcterms:created>
  <dcterms:modified xsi:type="dcterms:W3CDTF">2022-04-06T09:51:14Z</dcterms:modified>
</cp:coreProperties>
</file>