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301432" algn="l" rtl="0" eaLnBrk="0" fontAlgn="base" hangingPunct="0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602864" algn="l" rtl="0" eaLnBrk="0" fontAlgn="base" hangingPunct="0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904296" algn="l" rtl="0" eaLnBrk="0" fontAlgn="base" hangingPunct="0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205728" algn="l" rtl="0" eaLnBrk="0" fontAlgn="base" hangingPunct="0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6D6D6"/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>
      <p:cViewPr>
        <p:scale>
          <a:sx n="68" d="100"/>
          <a:sy n="68" d="100"/>
        </p:scale>
        <p:origin x="-368" y="8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E109A09-6F4F-C34D-8146-A97C0092F73C}" type="datetime1">
              <a:rPr lang="en-US" altLang="en-US"/>
              <a:pPr>
                <a:defRPr/>
              </a:pPr>
              <a:t>2/24/20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64B55E0-AE4A-2D49-89F3-5E1B5ECBE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3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9600" dirty="0">
                <a:solidFill>
                  <a:srgbClr val="000000"/>
                </a:solidFill>
                <a:ea typeface="ＭＳ Ｐゴシック" charset="-128"/>
              </a:rPr>
              <a:t>Copyright Colin </a:t>
            </a:r>
            <a:r>
              <a:rPr lang="en-US" altLang="en-US" sz="9600" dirty="0" err="1">
                <a:solidFill>
                  <a:srgbClr val="000000"/>
                </a:solidFill>
                <a:ea typeface="ＭＳ Ｐゴシック" charset="-128"/>
              </a:rPr>
              <a:t>Purrington</a:t>
            </a:r>
            <a:r>
              <a:rPr lang="en-US" altLang="en-US" sz="9600" dirty="0">
                <a:solidFill>
                  <a:srgbClr val="000000"/>
                </a:solidFill>
                <a:ea typeface="ＭＳ Ｐゴシック" charset="-128"/>
              </a:rPr>
              <a:t> (</a:t>
            </a:r>
            <a:r>
              <a:rPr lang="en-US" altLang="en-US" sz="9600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</a:t>
            </a:r>
            <a:r>
              <a:rPr lang="en-US" altLang="en-US" sz="9600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colinpurrington.com</a:t>
            </a:r>
            <a:r>
              <a:rPr lang="en-US" altLang="en-US" sz="9600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/tips/academic/</a:t>
            </a:r>
            <a:r>
              <a:rPr lang="en-US" altLang="en-US" sz="9600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posterdesign</a:t>
            </a:r>
            <a:r>
              <a:rPr lang="en-US" altLang="en-US" sz="9600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).</a:t>
            </a:r>
            <a:endParaRPr lang="en-US" altLang="en-US" sz="9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90BF66A-688F-2243-B4FF-E69A3A99F4C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21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9E38-D42F-884A-8D6B-6835E3987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01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D6FB0-6A6A-7942-A979-D4176C116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9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B689-36FF-304C-ACB3-134ED3997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92DB-D529-C145-BBA3-2B9B18E35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2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25E2-77E2-684E-96C3-42FE60E53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63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D952A-49AD-F04D-9EEB-80BDA8466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3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97A5-0A55-EC48-8741-78D5A2A15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65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CD44-5703-5947-B139-7FD862B50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7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33742-2079-1541-ACC5-78B5322D0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4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C9BDA-50CC-0142-BD7C-158D8E0F1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C931-EBFA-6E41-B367-A020D89D5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986" smtClean="0">
                <a:latin typeface="Times New Roman" charset="0"/>
              </a:defRPr>
            </a:lvl1pPr>
          </a:lstStyle>
          <a:p>
            <a:pPr>
              <a:defRPr/>
            </a:pPr>
            <a:fld id="{615D2AB9-D9F1-2D48-8AEF-C5F99AAF8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file:////var/folders/1k/bn73_f8x11l5hxcgd0081tl00000gn/T/com.microsoft.Powerpoint/converted_emf.emf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82814" y="5858894"/>
            <a:ext cx="6757988" cy="543639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457200" tIns="182880" rIns="457200" bIns="18288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Helvetica" charset="0"/>
              </a:rPr>
              <a:t>Introduction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Lorem ipsum dolor sit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amet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Vivamus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sagittis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risus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et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convallis,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metus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sapien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facilisis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mi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tortor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Integer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iaculis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Duis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nibh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tempus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eget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felis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id ante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consequat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viverra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Proin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Aliquam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justo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Mauris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nunc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Praesent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at ante.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Quisque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gravida in,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congue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vitae,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lectus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Aenean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Sed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diam.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1800" dirty="0"/>
              <a:t>		</a:t>
            </a:r>
            <a:endParaRPr lang="en-US" altLang="en-US" sz="1800" i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282814" y="11944570"/>
            <a:ext cx="6757988" cy="565762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457200" tIns="182880" rIns="457200" bIns="182880">
            <a:noAutofit/>
          </a:bodyPr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  <a:latin typeface="Helvetica" charset="0"/>
              </a:rPr>
              <a:t>Materials and methods</a:t>
            </a:r>
            <a:r>
              <a:rPr lang="en-US" altLang="en-US" sz="3600" b="1" dirty="0">
                <a:solidFill>
                  <a:srgbClr val="FF8000"/>
                </a:solidFill>
                <a:latin typeface="Helvetica" charset="0"/>
              </a:rPr>
              <a:t>	</a:t>
            </a:r>
            <a:endParaRPr lang="en-US" altLang="en-US" sz="3600" b="1" dirty="0">
              <a:latin typeface="Helvetica" charset="0"/>
            </a:endParaRP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Lorem ipsum dolor sit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amet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Vivamus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sagittis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risus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et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convallis,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metus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sapien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facilisis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mi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tortor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Integer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iaculis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Duis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nibh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tempus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eget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felis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id ante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consequat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viverra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Proin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Aliquam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justo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Mauris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nunc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Praesent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at ante.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Quisque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gravida in,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congue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vitae,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lectus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Aenean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Sed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diam.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7130713" y="18438017"/>
            <a:ext cx="6757988" cy="293914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548640" tIns="182880" rIns="548640" bIns="18288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Helvetica" charset="0"/>
              </a:rPr>
              <a:t>Acknowledgments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We especially wish to thank excellent Student Assistants Alina Harmann and Chloe Tucker for their continual support and advice throughout this project. 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8885805" y="5845627"/>
            <a:ext cx="15009018" cy="11756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457200" tIns="182880" rIns="457200" bIns="18288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  <a:latin typeface="Helvetica" charset="0"/>
              </a:rPr>
              <a:t>Results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Lorem ipsum dolor sit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amet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Vivamus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sagittis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risus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et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convallis,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metus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sapien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facilisis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mi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tortor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Integer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iaculis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Duis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nibh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tempus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eget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felis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id ante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consequat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viverra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Proin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Aliquam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justo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Mauris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nunc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Praesent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at ante.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Quisque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gravida in,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congue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vitae,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lectus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Aenean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Sed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diam.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4772484" y="5841544"/>
            <a:ext cx="6757988" cy="1176473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548640" tIns="182880" rIns="548640" bIns="182880"/>
          <a:lstStyle>
            <a:lvl1pPr>
              <a:spcBef>
                <a:spcPct val="20000"/>
              </a:spcBef>
              <a:buChar char="•"/>
              <a:tabLst>
                <a:tab pos="635000" algn="l"/>
              </a:tabLst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35000" algn="l"/>
              </a:tabLst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35000" algn="l"/>
              </a:tabLst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  <a:latin typeface="Helvetica" charset="0"/>
              </a:rPr>
              <a:t>Conclusions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Lorem ipsum dolor sit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amet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Vivamus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sagittis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risus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et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convallis,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metus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sapien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facilisis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mi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tortor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Integer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iaculis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Duis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nibh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tempus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eget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felis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id ante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consequat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viverra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Proin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Aliquam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justo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Mauris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nunc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Praesent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at ante.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Quisque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gravida in,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congue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vitae,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lectus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Aenean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Sed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diam. Class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aptent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taciti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sociosqu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ad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litora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torquent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conubia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nostra, per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inceptos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hymenaeos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121568" y="2563137"/>
            <a:ext cx="30665057" cy="10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6349" tIns="176349" rIns="176349" bIns="176349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  <a:buNone/>
            </a:pPr>
            <a:r>
              <a:rPr lang="en-US" altLang="en-US" sz="4800" dirty="0">
                <a:latin typeface="Helvetica" charset="0"/>
              </a:rPr>
              <a:t>Full names of the authors here in alphabetical order (font size 48)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83179" y="18438088"/>
            <a:ext cx="14950338" cy="293914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0" tIns="182880" rIns="457200" bIns="182880" numCol="2" spcCol="914400"/>
          <a:lstStyle/>
          <a:p>
            <a:pPr marL="321491" indent="-321491" eaLnBrk="1" hangingPunct="1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0000"/>
                </a:solidFill>
                <a:ea typeface="ＭＳ Ｐゴシック" pitchFamily="-111" charset="-128"/>
                <a:cs typeface="ＭＳ Ｐゴシック" pitchFamily="-111" charset="-128"/>
              </a:rPr>
              <a:t>Literature cited</a:t>
            </a:r>
          </a:p>
          <a:p>
            <a:pPr marL="321491" indent="-321491" eaLnBrk="1" hangingPunct="1">
              <a:spcBef>
                <a:spcPct val="50000"/>
              </a:spcBef>
              <a:defRPr/>
            </a:pP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Stroop, J. R. (1935). This is my effect and I’m very happy about it. </a:t>
            </a:r>
            <a:r>
              <a:rPr lang="en-US" sz="1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Cool Results</a:t>
            </a: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1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27</a:t>
            </a: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(3), 45–87.</a:t>
            </a:r>
          </a:p>
          <a:p>
            <a:pPr marL="321491" indent="-321491" eaLnBrk="1" hangingPunct="1">
              <a:spcBef>
                <a:spcPct val="50000"/>
              </a:spcBef>
              <a:defRPr/>
            </a:pP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Harvey, L. O., Jr. (2019). Methods for creating a lot of work for motivated undergraduates. </a:t>
            </a:r>
            <a:r>
              <a:rPr lang="en-US" sz="1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Implausible Pedagogical Methods and Techniques, </a:t>
            </a: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42(7), 88–247.</a:t>
            </a:r>
          </a:p>
          <a:p>
            <a:pPr marL="321491" indent="-321491" eaLnBrk="1" hangingPunct="1">
              <a:spcBef>
                <a:spcPct val="50000"/>
              </a:spcBef>
              <a:defRPr/>
            </a:pPr>
            <a:endParaRPr lang="en-US" sz="1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321491" indent="-321491" eaLnBrk="1" hangingPunct="1">
              <a:spcBef>
                <a:spcPct val="50000"/>
              </a:spcBef>
              <a:defRPr/>
            </a:pP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Mertens, A. J.. (2020). Pain: a delightful and important role of brain function in human activity. </a:t>
            </a:r>
            <a:r>
              <a:rPr lang="en-US" sz="1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Exciting but False Neurocognitive Findings, 1</a:t>
            </a:r>
            <a:r>
              <a:rPr lang="en-US" sz="1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(2), 128–129.</a:t>
            </a: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24772484" y="18438017"/>
            <a:ext cx="6757988" cy="293914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457200" tIns="182880" rIns="457200" bIns="18288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Helvetica" charset="0"/>
              </a:rPr>
              <a:t>Further information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Lorem ipsum dolor sit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amet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consectetuer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elit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Vivamus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sagittis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risus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et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convallis,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leo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metus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sapien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molestie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facilisis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mi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tortor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in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Integer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iaculis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arcu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Duis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nibh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tempus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pede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massa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Donec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eget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felis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id ante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consequat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viverra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Proin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adipiscing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Aliquam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mattis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 magna a </a:t>
            </a:r>
            <a:r>
              <a:rPr lang="en-US" altLang="en-US" sz="1800" dirty="0" err="1">
                <a:solidFill>
                  <a:schemeClr val="tx2"/>
                </a:solidFill>
                <a:latin typeface="Arial" charset="0"/>
                <a:sym typeface="Arial" charset="0"/>
              </a:rPr>
              <a:t>justo</a:t>
            </a:r>
            <a:r>
              <a:rPr lang="en-US" altLang="en-US" sz="1800" dirty="0">
                <a:solidFill>
                  <a:schemeClr val="tx2"/>
                </a:solidFill>
                <a:latin typeface="Arial" charset="0"/>
                <a:sym typeface="Arial" charset="0"/>
              </a:rPr>
              <a:t>.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59252" y="964054"/>
            <a:ext cx="31789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8000" b="1" dirty="0">
                <a:ln>
                  <a:solidFill>
                    <a:schemeClr val="bg1"/>
                  </a:solidFill>
                </a:ln>
                <a:ea typeface="Helvetica" charset="0"/>
                <a:cs typeface="Helvetica" charset="0"/>
              </a:rPr>
              <a:t>Title of the poster goes here at the top (font size 80)</a:t>
            </a:r>
          </a:p>
        </p:txBody>
      </p:sp>
      <p:sp>
        <p:nvSpPr>
          <p:cNvPr id="14351" name="Rectangle 35"/>
          <p:cNvSpPr>
            <a:spLocks/>
          </p:cNvSpPr>
          <p:nvPr/>
        </p:nvSpPr>
        <p:spPr bwMode="auto">
          <a:xfrm>
            <a:off x="6545001" y="4009282"/>
            <a:ext cx="198181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dirty="0">
                <a:sym typeface="Gill Sans" charset="0"/>
              </a:rPr>
              <a:t>Psychology of Perception (PSYC 4165, Spring 2020), University of Colorado Boulder</a:t>
            </a:r>
          </a:p>
          <a:p>
            <a:pPr algn="ctr" eaLnBrk="1" hangingPunct="1"/>
            <a:r>
              <a:rPr lang="en-US" altLang="en-US" sz="3600" dirty="0">
                <a:sym typeface="Gill Sans" charset="0"/>
              </a:rPr>
              <a:t>Sponsors: Lewis O. Harvey, Jr. and Andrew J. Mertens (</a:t>
            </a:r>
            <a:r>
              <a:rPr lang="en-US" altLang="en-US" sz="3600">
                <a:sym typeface="Gill Sans" charset="0"/>
              </a:rPr>
              <a:t>font size 36)</a:t>
            </a:r>
            <a:endParaRPr lang="en-US" altLang="en-US" sz="3600" dirty="0">
              <a:sym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346" y="9431520"/>
            <a:ext cx="4635500" cy="745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D7D1F-12B3-A24B-BFA7-496B8F9665C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759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PSYC 4165</dc:title>
  <dc:subject/>
  <dc:creator/>
  <cp:keywords/>
  <dc:description/>
  <cp:lastModifiedBy>Lew Harvey</cp:lastModifiedBy>
  <cp:revision>569</cp:revision>
  <cp:lastPrinted>2011-10-30T12:54:45Z</cp:lastPrinted>
  <dcterms:created xsi:type="dcterms:W3CDTF">2012-06-12T14:08:55Z</dcterms:created>
  <dcterms:modified xsi:type="dcterms:W3CDTF">2020-02-25T03:12:21Z</dcterms:modified>
  <cp:category/>
</cp:coreProperties>
</file>