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3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766e9272_7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b2766e9272_7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2766e9272_7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b2766e9272_7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На слайде акураси для всех данных (и обучалось тоже на всех данных). Но мы посчитали и отдельно для каждого языка. Точность варьируется в пределах от 50 до 60. Чем меньше n, тем лучше. Хотя точность на тренировочных данных улучшается к середине и после спадает. У нас нет объяснения для этого. Но такая закономерность не прослеживается на языках по отдельности.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2766e9272_7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b2766e9272_7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отдельных языков - обучалось только на заданном языке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Символьные нграммы в общем работают лучше. Для английского лучший результат на 5 символьных. 6 и 7 показали тот же результат.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Греческий на 4-символьных.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Испанский во всех случаях достиг одинаковых результатов. Заметно, потому что тета неадекватная.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Видим, что греческий лучше всех - было больше даты, а испанский худших - было меньше всего даты.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2766e9272_7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b2766e9272_7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2766e9272_7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b2766e9272_7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2766e9272_7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b2766e9272_7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2766e9272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b2766e9272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2766e9272_1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b2766e9272_1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2766e9272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b2766e9272_7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максимальная accuracy в нашем проекте -- 66.67% (греческий, один классификатор), 63.3% (английский, ансамбль)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максимальная accuracy в статье -- 88% (испанский, один классификатор), 83.3% (английский, ансамбль)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в статье accuracy на английском улучшилась с использованием ансамблей, с 76.7% до 83.3%, в то время как у нас максимальная accuracy на английском осталась одинаковой.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2766e9272_7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b2766e9272_7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(точность почти не поменялась, но, например, для английского n-граммы с маленьким n стали такими же успешными, как и со средним n)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(это вообще у нас не получилось…)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2766e9272_7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b2766e9272_7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(авторы статьи добавляли значительное количество материала, что могло повлиять на результат) (может сюда добавить что греческий сошелся так как данных больше всего? устно сказать например)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(спорно, т.к. тексты сбалансированы; но авторы обрезали по самому короткому, говоря, что это влияет)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766e9272_7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b2766e9272_7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2766e9272_7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b2766e9272_7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766e9272_7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b2766e9272_7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2766e9272_7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b2766e9272_7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766e9272_7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b2766e9272_7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766e9272_7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b2766e9272_7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766e9272_7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b2766e9272_7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2766e9272_7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b2766e9272_7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766e9272_7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b2766e9272_7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Качество измерялось как и у авторов с помощью акьюраси. Для трейна и для теста подсчитывались точности. Чтобы понять, какие типы н-граммов подходят больше, для каждого классификатора точность считалась отдельно.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только для символьных н-граммов, чтобы было понятнее, что происходит. Позже функция была объединена для всех н-граммов.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 rot="5400000">
            <a:off x="5370479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libri"/>
              <a:buNone/>
            </a:pPr>
            <a:r>
              <a:rPr lang="ru" sz="4500"/>
              <a:t>Author Verification Using Common N-Gram Profiles of Text Documents</a:t>
            </a:r>
            <a:endParaRPr sz="4500"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1910713" y="3372451"/>
            <a:ext cx="536829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cap="none"/>
              <a:t>Над проектом работали: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cap="none"/>
              <a:t>Алла Горбунова, Лика Джиоева, Евгения Егорова, Елизавета Клыкова и Яна Шишкина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cap="none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cap="none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cap="none"/>
          </a:p>
        </p:txBody>
      </p:sp>
      <p:sp>
        <p:nvSpPr>
          <p:cNvPr id="152" name="Google Shape;152;p26"/>
          <p:cNvSpPr txBox="1"/>
          <p:nvPr/>
        </p:nvSpPr>
        <p:spPr>
          <a:xfrm>
            <a:off x="822960" y="4296846"/>
            <a:ext cx="74980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ru"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На основе статьи Magdalena Jankowska, Evangelos Milios &amp; Vlado Kešelj (2014)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822960" y="191901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311700" y="1767329"/>
            <a:ext cx="2882000" cy="276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t="49691"/>
          <a:stretch/>
        </p:blipFill>
        <p:spPr>
          <a:xfrm>
            <a:off x="2969339" y="1767328"/>
            <a:ext cx="2927175" cy="276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7600" y="1930501"/>
            <a:ext cx="33147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353422" y="1410370"/>
            <a:ext cx="33118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N-граммы символов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5054942" y="1443142"/>
            <a:ext cx="33118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N-граммы слов</a:t>
            </a:r>
            <a:endParaRPr/>
          </a:p>
        </p:txBody>
      </p:sp>
      <p:cxnSp>
        <p:nvCxnSpPr>
          <p:cNvPr id="250" name="Google Shape;250;p37"/>
          <p:cNvCxnSpPr/>
          <p:nvPr/>
        </p:nvCxnSpPr>
        <p:spPr>
          <a:xfrm>
            <a:off x="5517600" y="1295337"/>
            <a:ext cx="0" cy="350718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37"/>
          <p:cNvSpPr/>
          <p:nvPr/>
        </p:nvSpPr>
        <p:spPr>
          <a:xfrm>
            <a:off x="2187600" y="2325887"/>
            <a:ext cx="533700" cy="192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7841501" y="2571774"/>
            <a:ext cx="604379" cy="217529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822960" y="191901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464226" y="1410370"/>
            <a:ext cx="7902533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Английский				    Греческий				    Испанский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Лучшие результаты -- греческий (самый большой датасет)</a:t>
            </a:r>
            <a:b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Худшие результаты -- испанский (самый маленький датасет)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t="29857" b="58690"/>
          <a:stretch/>
        </p:blipFill>
        <p:spPr>
          <a:xfrm>
            <a:off x="464227" y="2431805"/>
            <a:ext cx="2729670" cy="72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 rotWithShape="1">
          <a:blip r:embed="rId4">
            <a:alphaModFix/>
          </a:blip>
          <a:srcRect t="17634" b="70330"/>
          <a:stretch/>
        </p:blipFill>
        <p:spPr>
          <a:xfrm>
            <a:off x="3096666" y="2416438"/>
            <a:ext cx="2633763" cy="7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5">
            <a:alphaModFix/>
          </a:blip>
          <a:srcRect t="5468" b="82498"/>
          <a:stretch/>
        </p:blipFill>
        <p:spPr>
          <a:xfrm>
            <a:off x="5637090" y="2416437"/>
            <a:ext cx="2729670" cy="72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Ансамбли</a:t>
            </a: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Самая простая логика ансамблей: собрать все предсказания одиночных классификаторов, отобрать самые популярные варианты ответа для каждой задачи и рассчитать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Предсказания собирались одновременно с расчётом теты и accuracy в простых классификаторах, так что никакого дополнительного обучения не потребовалось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 t="1806"/>
          <a:stretch/>
        </p:blipFill>
        <p:spPr>
          <a:xfrm>
            <a:off x="2166667" y="3254570"/>
            <a:ext cx="4793076" cy="142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4257" y="226726"/>
            <a:ext cx="4784281" cy="142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 rotWithShape="1">
          <a:blip r:embed="rId5">
            <a:alphaModFix/>
          </a:blip>
          <a:srcRect t="2400"/>
          <a:stretch/>
        </p:blipFill>
        <p:spPr>
          <a:xfrm>
            <a:off x="2259010" y="1750374"/>
            <a:ext cx="4608389" cy="142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5462" y="181500"/>
            <a:ext cx="4784281" cy="1424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1"/>
          <p:cNvCxnSpPr/>
          <p:nvPr/>
        </p:nvCxnSpPr>
        <p:spPr>
          <a:xfrm rot="10800000">
            <a:off x="1724050" y="1651360"/>
            <a:ext cx="5555556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41"/>
          <p:cNvCxnSpPr/>
          <p:nvPr/>
        </p:nvCxnSpPr>
        <p:spPr>
          <a:xfrm rot="10800000">
            <a:off x="1715086" y="3163828"/>
            <a:ext cx="5555556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Ансамбли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800" b="1">
                <a:latin typeface="Calibri"/>
                <a:ea typeface="Calibri"/>
                <a:cs typeface="Calibri"/>
                <a:sym typeface="Calibri"/>
              </a:rPr>
              <a:t>Проблема</a:t>
            </a: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: если плохо работающих классификаторов будет больше, чем хорошо работающих, то их неправильные ответы перевесят и испортят общую accuracy ансамбля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Возможные решения: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брать в ансамбль только ответы N самых лучших классификаторов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брать ответы всех, но нормировать веса так, чтобы приоритет был у лучших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Ансамбли</a:t>
            </a:r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858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/>
              <a:t>“Брать в ансамбль только ответы N самых лучших классификаторов”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Как определить N?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Для начала N = половина от имеющихся уникальных ответов</a:t>
            </a: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Далее бесконечный простор для разных способов высчитывания оптимального N</a:t>
            </a:r>
            <a:endParaRPr sz="1800"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t="1806"/>
          <a:stretch/>
        </p:blipFill>
        <p:spPr>
          <a:xfrm>
            <a:off x="1120592" y="3269270"/>
            <a:ext cx="4793076" cy="142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9632" y="241426"/>
            <a:ext cx="4784281" cy="142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5">
            <a:alphaModFix/>
          </a:blip>
          <a:srcRect t="2400"/>
          <a:stretch/>
        </p:blipFill>
        <p:spPr>
          <a:xfrm>
            <a:off x="1212935" y="1755349"/>
            <a:ext cx="4608389" cy="142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837" y="196200"/>
            <a:ext cx="4784281" cy="1424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44"/>
          <p:cNvCxnSpPr/>
          <p:nvPr/>
        </p:nvCxnSpPr>
        <p:spPr>
          <a:xfrm rot="10800000">
            <a:off x="739281" y="1666060"/>
            <a:ext cx="5555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44"/>
          <p:cNvCxnSpPr/>
          <p:nvPr/>
        </p:nvCxnSpPr>
        <p:spPr>
          <a:xfrm rot="10800000">
            <a:off x="730317" y="3178528"/>
            <a:ext cx="5555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44"/>
          <p:cNvCxnSpPr/>
          <p:nvPr/>
        </p:nvCxnSpPr>
        <p:spPr>
          <a:xfrm>
            <a:off x="5819500" y="714663"/>
            <a:ext cx="367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0" name="Google Shape;310;p44"/>
          <p:cNvCxnSpPr/>
          <p:nvPr/>
        </p:nvCxnSpPr>
        <p:spPr>
          <a:xfrm>
            <a:off x="5819500" y="1449450"/>
            <a:ext cx="367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1" name="Google Shape;311;p44"/>
          <p:cNvCxnSpPr/>
          <p:nvPr/>
        </p:nvCxnSpPr>
        <p:spPr>
          <a:xfrm>
            <a:off x="5819500" y="2342088"/>
            <a:ext cx="367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5819500" y="2957738"/>
            <a:ext cx="367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3" name="Google Shape;313;p44"/>
          <p:cNvCxnSpPr/>
          <p:nvPr/>
        </p:nvCxnSpPr>
        <p:spPr>
          <a:xfrm>
            <a:off x="5819500" y="4506638"/>
            <a:ext cx="367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4" name="Google Shape;314;p44"/>
          <p:cNvCxnSpPr/>
          <p:nvPr/>
        </p:nvCxnSpPr>
        <p:spPr>
          <a:xfrm>
            <a:off x="5819500" y="3813263"/>
            <a:ext cx="367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15" name="Google Shape;31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4762" y="553300"/>
            <a:ext cx="754950" cy="3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3400" y="1299825"/>
            <a:ext cx="657675" cy="2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3396" y="2219963"/>
            <a:ext cx="657675" cy="24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3400" y="2833675"/>
            <a:ext cx="657675" cy="24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/>
        </p:nvSpPr>
        <p:spPr>
          <a:xfrm>
            <a:off x="7179700" y="1226925"/>
            <a:ext cx="1036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+ 6.66%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7179700" y="2137213"/>
            <a:ext cx="1036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+ 6.67%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7230950" y="2752850"/>
            <a:ext cx="1036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+ 10%</a:t>
            </a:r>
            <a:endParaRPr sz="1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6294975" y="3707738"/>
            <a:ext cx="2534400" cy="798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Calibri"/>
                <a:ea typeface="Calibri"/>
                <a:cs typeface="Calibri"/>
                <a:sym typeface="Calibri"/>
              </a:rPr>
              <a:t>Невозможно подсчитать, т.к. уникальный набор ответов был всего один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Сравнение результатов</a:t>
            </a:r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Наша accuracy получилась ниже, чем у авторов статьи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Ансамбли не помогли улучшить качество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/>
          <p:nvPr/>
        </p:nvSpPr>
        <p:spPr>
          <a:xfrm>
            <a:off x="0" y="0"/>
            <a:ext cx="9144000" cy="4750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3731078" y="476209"/>
            <a:ext cx="4931229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Попытки улучшить точность</a:t>
            </a:r>
            <a:endParaRPr/>
          </a:p>
        </p:txBody>
      </p:sp>
      <p:pic>
        <p:nvPicPr>
          <p:cNvPr id="335" name="Google Shape;335;p46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03" y="480060"/>
            <a:ext cx="2756777" cy="3985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6"/>
          <p:cNvCxnSpPr/>
          <p:nvPr/>
        </p:nvCxnSpPr>
        <p:spPr>
          <a:xfrm>
            <a:off x="3731077" y="1564641"/>
            <a:ext cx="456732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46"/>
          <p:cNvSpPr txBox="1">
            <a:spLocks noGrp="1"/>
          </p:cNvSpPr>
          <p:nvPr>
            <p:ph type="body" idx="1"/>
          </p:nvPr>
        </p:nvSpPr>
        <p:spPr>
          <a:xfrm>
            <a:off x="3731076" y="1649185"/>
            <a:ext cx="4931230" cy="27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Попробовали использовать н-граммы токенов, а не слов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Попробовали поменять местами тест и трейн оригинального датасета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Попробовали запустить на своем (русском) датасете, не сбалансированном по времени, жанру, объему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Возможные причины</a:t>
            </a:r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Маленький размер выборки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Не проводилось усечение текстов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Датасет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Оригинальный датасет соревнования PAN 2013 для Authorship Verification Task (train + test)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Часть для обучения: 10 наборов для английского, 20 для греческого, 5 для испанского, в каждом наборе 1-10 документов известного автора и один -- неизвестного; + файл с ответами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Тестовая часть: по 30 наборов для английского и греческого, 25 для испанского + файл с ответами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Средняя длина документа ок. 1200 слов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title" idx="4294967295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ru"/>
              <a:t>Спасибо!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Предобработка текстов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Считывание текстов в pandas датафрейм с информацией о документах (автор, язык, текст и его длина)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Токенизация с помощью NLTK, очистка от пунктуации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Получение списков токенов и слов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Составление n-грамм с помощью библиотеки NLTK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Несколько видов n-грамм: по 1-3 слова и по 3-10 символов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Добавление нормализованных частотностей n-грамм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Словные n-граммы составлялись из списка слов, символьные -- из сырого текста</a:t>
            </a:r>
            <a:endParaRPr/>
          </a:p>
          <a:p>
            <a:pPr marL="68580" lvl="0" indent="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Создание профилей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Профили имеют динамическую длину (для каждого типа n-грамм она выбирается отдельно -- профили обрезаются по самому короткому)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При этом для всех текстов профили определенного типа имеют одинаковую длину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Если при сравнении профилей выясняется, что в одном из них нет определенных n-грамм, эти n-граммы добавляются в профиль с частотностью 0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0" y="0"/>
            <a:ext cx="9144000" cy="4750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5046344" y="476209"/>
            <a:ext cx="3615962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Подсчет «различности»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241299" y="241299"/>
            <a:ext cx="2293430" cy="2556178"/>
          </a:xfrm>
          <a:prstGeom prst="rect">
            <a:avLst/>
          </a:pr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2634045" y="241299"/>
            <a:ext cx="1937955" cy="1466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32"/>
          <p:cNvCxnSpPr/>
          <p:nvPr/>
        </p:nvCxnSpPr>
        <p:spPr>
          <a:xfrm>
            <a:off x="5130072" y="1564277"/>
            <a:ext cx="30861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32"/>
          <p:cNvSpPr/>
          <p:nvPr/>
        </p:nvSpPr>
        <p:spPr>
          <a:xfrm>
            <a:off x="241299" y="2909375"/>
            <a:ext cx="2293430" cy="1578459"/>
          </a:xfrm>
          <a:prstGeom prst="rect">
            <a:avLst/>
          </a:pr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752" y="3065889"/>
            <a:ext cx="2088525" cy="12531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/>
          <p:nvPr/>
        </p:nvSpPr>
        <p:spPr>
          <a:xfrm>
            <a:off x="2646441" y="1838260"/>
            <a:ext cx="1925558" cy="2649574"/>
          </a:xfrm>
          <a:prstGeom prst="rect">
            <a:avLst/>
          </a:pr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304" y="360256"/>
            <a:ext cx="1721311" cy="231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5046344" y="1649185"/>
            <a:ext cx="3615962" cy="27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сравниваем профили P1 и P2    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из каждого профиля L наиболее частотных n-грамм длины n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5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3309" y="1999084"/>
            <a:ext cx="1757582" cy="2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/>
          <p:nvPr/>
        </p:nvSpPr>
        <p:spPr>
          <a:xfrm>
            <a:off x="0" y="0"/>
            <a:ext cx="9144000" cy="4750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4808763" y="476209"/>
            <a:ext cx="3845379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Подсчет «различности»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394" y="1368223"/>
            <a:ext cx="4088720" cy="2167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3"/>
          <p:cNvCxnSpPr/>
          <p:nvPr/>
        </p:nvCxnSpPr>
        <p:spPr>
          <a:xfrm>
            <a:off x="4808763" y="1564641"/>
            <a:ext cx="356160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4808763" y="1649185"/>
            <a:ext cx="3845379" cy="27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во множестве A находим документ, наиболее не похожий на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, то есть с наибольшим значением различности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Dmax(di, A)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рассчитываем коэффициент различности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r(di, u, A)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-- насколько от текущего документа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отличен тестовый документ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в сравнении с самым непохожим на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документом этого автора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5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2089861" y="3578859"/>
            <a:ext cx="29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D(di, u) </a:t>
            </a:r>
            <a:r>
              <a:rPr lang="ru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отличие текущего документа </a:t>
            </a:r>
            <a:r>
              <a:rPr lang="ru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ru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 тестового </a:t>
            </a:r>
            <a:r>
              <a:rPr lang="ru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16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227486" y="149185"/>
            <a:ext cx="207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множество документов определенного автора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>
            <a:off x="0" y="0"/>
            <a:ext cx="9144000" cy="4750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4808763" y="476209"/>
            <a:ext cx="3845379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Подсчет «различности»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394" y="1419332"/>
            <a:ext cx="4088720" cy="2064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4"/>
          <p:cNvCxnSpPr/>
          <p:nvPr/>
        </p:nvCxnSpPr>
        <p:spPr>
          <a:xfrm>
            <a:off x="4808763" y="1564641"/>
            <a:ext cx="356160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808763" y="1649185"/>
            <a:ext cx="3845379" cy="275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для каждого документа множества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рассчитываем коэффициент различности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с тестовым документом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находим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M(u, A)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-- среднее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по всему множеству документов данного автора </a:t>
            </a:r>
            <a:r>
              <a:rPr lang="ru" b="1"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Обучение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Среднее отличие </a:t>
            </a:r>
            <a:r>
              <a:rPr lang="ru" sz="1700"/>
              <a:t>M </a:t>
            </a: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сравнивается с параметром θ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M &lt;= θ -&gt; YES 		M &gt; θ -&gt; NO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Подбор θ с помощью логистической регрессии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Предсказание ответов с полученной θ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35" y="2422672"/>
            <a:ext cx="5735250" cy="52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 l="969" b="5410"/>
          <a:stretch/>
        </p:blipFill>
        <p:spPr>
          <a:xfrm>
            <a:off x="1704362" y="3449889"/>
            <a:ext cx="5735275" cy="12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ru"/>
              <a:t>Оценка качества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accuracy (доля правильных ответов)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точность подсчитывается для каждого классификатора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700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t="13726" b="18580"/>
          <a:stretch/>
        </p:blipFill>
        <p:spPr>
          <a:xfrm>
            <a:off x="1981912" y="1744276"/>
            <a:ext cx="5180175" cy="315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912" y="2494284"/>
            <a:ext cx="5180175" cy="22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Экран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Simple Light</vt:lpstr>
      <vt:lpstr>Ретро</vt:lpstr>
      <vt:lpstr>Author Verification Using Common N-Gram Profiles of Text Documents</vt:lpstr>
      <vt:lpstr>Датасет</vt:lpstr>
      <vt:lpstr>Предобработка текстов</vt:lpstr>
      <vt:lpstr>Создание профилей</vt:lpstr>
      <vt:lpstr>Подсчет «различности»</vt:lpstr>
      <vt:lpstr>Подсчет «различности»</vt:lpstr>
      <vt:lpstr>Подсчет «различности»</vt:lpstr>
      <vt:lpstr>Обучение</vt:lpstr>
      <vt:lpstr>Оценка качества</vt:lpstr>
      <vt:lpstr>Результаты</vt:lpstr>
      <vt:lpstr>Результаты</vt:lpstr>
      <vt:lpstr>Ансамбли</vt:lpstr>
      <vt:lpstr>Презентация PowerPoint</vt:lpstr>
      <vt:lpstr>Ансамбли</vt:lpstr>
      <vt:lpstr>Ансамбли</vt:lpstr>
      <vt:lpstr>Презентация PowerPoint</vt:lpstr>
      <vt:lpstr>Сравнение результатов</vt:lpstr>
      <vt:lpstr>Попытки улучшить точность</vt:lpstr>
      <vt:lpstr>Возможные причины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Verification Using Common N-Gram Profiles of Text Documents</dc:title>
  <cp:lastModifiedBy>Елизавета Клыкова</cp:lastModifiedBy>
  <cp:revision>1</cp:revision>
  <dcterms:modified xsi:type="dcterms:W3CDTF">2020-12-25T07:56:10Z</dcterms:modified>
</cp:coreProperties>
</file>