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1" name="Group 11"/>
          <p:cNvGrpSpPr/>
          <p:nvPr/>
        </p:nvGrpSpPr>
        <p:grpSpPr>
          <a:xfrm>
            <a:off x="2831734" y="3945632"/>
            <a:ext cx="3917513" cy="486922"/>
            <a:chOff x="0" y="0"/>
            <a:chExt cx="3917511" cy="486921"/>
          </a:xfrm>
        </p:grpSpPr>
        <p:pic>
          <p:nvPicPr>
            <p:cNvPr id="19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25" name="TextBox 21"/>
          <p:cNvSpPr txBox="1"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-1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25137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-1" y="653853"/>
            <a:ext cx="9144001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8" indent="-205738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8" indent="-205738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2"/>
            <a:ext cx="9144000" cy="5609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-1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extBox 15"/>
          <p:cNvSpPr txBox="1"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5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-1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/>
          <p:nvPr>
            <p:ph type="body" sz="quarter" idx="13"/>
          </p:nvPr>
        </p:nvSpPr>
        <p:spPr>
          <a:xfrm>
            <a:off x="396989" y="2504043"/>
            <a:ext cx="2700341" cy="381002"/>
          </a:xfrm>
          <a:prstGeom prst="rect">
            <a:avLst/>
          </a:prstGeom>
        </p:spPr>
        <p:txBody>
          <a:bodyPr/>
          <a:lstStyle/>
          <a:p>
            <a:pPr marL="216027" indent="-216027" defTabSz="576071">
              <a:spcBef>
                <a:spcPts val="400"/>
              </a:spcBef>
              <a:defRPr sz="2016"/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4"/>
            <a:ext cx="2787652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1"/>
          <p:cNvSpPr/>
          <p:nvPr/>
        </p:nvSpPr>
        <p:spPr>
          <a:xfrm>
            <a:off x="-1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TextBox 13"/>
          <p:cNvSpPr txBox="1"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7" name="Group 14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Relationship Id="rId4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ucb.bootcampcontent.com/UCB-Coding-Bootcamp/10-16-2017-UCB-Class-Repository-FSF/tree/master/01-Class-Content/01-html-git-css/01-Activities" TargetMode="External"/><Relationship Id="rId3" Type="http://schemas.openxmlformats.org/officeDocument/2006/relationships/hyperlink" Target="https://codingbootcamp.hosted.panopto.com/Panopto/Pages/Viewer.aspx?id=2b3e02be-a5cc-4322-ab23-703a307d8dee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ucb.bootcampcontent.com/UCB-Coding-Bootcamp/10-16-2017-UCB-Class-Repository-FSF/tree/master/01-Class-Content/01-html-git-css/02-Homework/Instructions" TargetMode="Externa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20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  <p:sp>
        <p:nvSpPr>
          <p:cNvPr id="215" name="Text Placeholder 2"/>
          <p:cNvSpPr txBox="1"/>
          <p:nvPr>
            <p:ph type="body" sz="quarter" idx="1"/>
          </p:nvPr>
        </p:nvSpPr>
        <p:spPr>
          <a:xfrm>
            <a:off x="3370402" y="4034787"/>
            <a:ext cx="2270008" cy="381002"/>
          </a:xfrm>
          <a:prstGeom prst="rect">
            <a:avLst/>
          </a:prstGeom>
        </p:spPr>
        <p:txBody>
          <a:bodyPr/>
          <a:lstStyle/>
          <a:p>
            <a:pPr/>
            <a:r>
              <a:t>October 19, 2017</a:t>
            </a:r>
          </a:p>
        </p:txBody>
      </p:sp>
      <p:sp>
        <p:nvSpPr>
          <p:cNvPr id="21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</a:t>
            </a:r>
          </a:p>
        </p:txBody>
      </p:sp>
      <p:pic>
        <p:nvPicPr>
          <p:cNvPr id="24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16"/>
          <p:cNvSpPr txBox="1"/>
          <p:nvPr/>
        </p:nvSpPr>
        <p:spPr>
          <a:xfrm>
            <a:off x="152398" y="4953000"/>
            <a:ext cx="8882745" cy="123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e Team’s Task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The Team’s Task - No Version Control</a:t>
            </a:r>
          </a:p>
        </p:txBody>
      </p:sp>
      <p:sp>
        <p:nvSpPr>
          <p:cNvPr id="244" name="Task:  Make a list in HTML showing the three branches…"/>
          <p:cNvSpPr txBox="1"/>
          <p:nvPr/>
        </p:nvSpPr>
        <p:spPr>
          <a:xfrm>
            <a:off x="911982" y="1370330"/>
            <a:ext cx="7569804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Programming Team:"/>
          <p:cNvSpPr txBox="1"/>
          <p:nvPr/>
        </p:nvSpPr>
        <p:spPr>
          <a:xfrm>
            <a:off x="3508028" y="3249928"/>
            <a:ext cx="212794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Programming Team:</a:t>
            </a:r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3949321" y="3960526"/>
            <a:ext cx="1219202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3"/>
            <a:ext cx="1239408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SpongeBob &amp; Kobe make their edits</a:t>
            </a:r>
          </a:p>
        </p:txBody>
      </p:sp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traight Connector 7"/>
          <p:cNvSpPr/>
          <p:nvPr/>
        </p:nvSpPr>
        <p:spPr>
          <a:xfrm flipV="1">
            <a:off x="2057400" y="1499176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9"/>
          <p:cNvSpPr txBox="1"/>
          <p:nvPr/>
        </p:nvSpPr>
        <p:spPr>
          <a:xfrm>
            <a:off x="2543175" y="1222177"/>
            <a:ext cx="157508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55" name="Straight Connector 12"/>
          <p:cNvSpPr/>
          <p:nvPr/>
        </p:nvSpPr>
        <p:spPr>
          <a:xfrm flipV="1">
            <a:off x="2085975" y="4746998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TextBox 13"/>
          <p:cNvSpPr txBox="1"/>
          <p:nvPr/>
        </p:nvSpPr>
        <p:spPr>
          <a:xfrm>
            <a:off x="2667000" y="4441533"/>
            <a:ext cx="157508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Box 15"/>
          <p:cNvSpPr txBox="1"/>
          <p:nvPr/>
        </p:nvSpPr>
        <p:spPr>
          <a:xfrm>
            <a:off x="3798365" y="2501525"/>
            <a:ext cx="245755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259" name="TextBox 18"/>
          <p:cNvSpPr txBox="1"/>
          <p:nvPr/>
        </p:nvSpPr>
        <p:spPr>
          <a:xfrm>
            <a:off x="4242351" y="5325404"/>
            <a:ext cx="17472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260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ifferent Solutions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Different Solutions</a:t>
            </a:r>
          </a:p>
        </p:txBody>
      </p: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816600" y="2786513"/>
            <a:ext cx="1219202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&lt;ul&gt;…"/>
          <p:cNvSpPr txBox="1"/>
          <p:nvPr/>
        </p:nvSpPr>
        <p:spPr>
          <a:xfrm>
            <a:off x="302382" y="1226223"/>
            <a:ext cx="2767083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266" name="&lt;ul&gt;…"/>
          <p:cNvSpPr txBox="1"/>
          <p:nvPr/>
        </p:nvSpPr>
        <p:spPr>
          <a:xfrm>
            <a:off x="5655128" y="1124623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grpSp>
        <p:nvGrpSpPr>
          <p:cNvPr id="269" name="Different"/>
          <p:cNvGrpSpPr/>
          <p:nvPr/>
        </p:nvGrpSpPr>
        <p:grpSpPr>
          <a:xfrm>
            <a:off x="3437495" y="1202093"/>
            <a:ext cx="1849605" cy="1399492"/>
            <a:chOff x="0" y="0"/>
            <a:chExt cx="1849603" cy="1399491"/>
          </a:xfrm>
        </p:grpSpPr>
        <p:sp>
          <p:nvSpPr>
            <p:cNvPr id="267" name="Double Arrow"/>
            <p:cNvSpPr/>
            <p:nvPr/>
          </p:nvSpPr>
          <p:spPr>
            <a:xfrm>
              <a:off x="0" y="0"/>
              <a:ext cx="1849604" cy="1399492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</a:p>
          </p:txBody>
        </p:sp>
        <p:sp>
          <p:nvSpPr>
            <p:cNvPr id="268" name="Different"/>
            <p:cNvSpPr txBox="1"/>
            <p:nvPr/>
          </p:nvSpPr>
          <p:spPr>
            <a:xfrm>
              <a:off x="178817" y="387326"/>
              <a:ext cx="1491970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solution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Resolution</a:t>
            </a:r>
          </a:p>
        </p:txBody>
      </p:sp>
      <p:pic>
        <p:nvPicPr>
          <p:cNvPr id="2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825500" y="4404278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“Let’s settle on this…”"/>
          <p:cNvSpPr txBox="1"/>
          <p:nvPr/>
        </p:nvSpPr>
        <p:spPr>
          <a:xfrm>
            <a:off x="5880475" y="2181568"/>
            <a:ext cx="319410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“Let’s settle on this…”</a:t>
            </a:r>
          </a:p>
        </p:txBody>
      </p:sp>
      <p:sp>
        <p:nvSpPr>
          <p:cNvPr id="275" name="&lt;ul&gt;…"/>
          <p:cNvSpPr txBox="1"/>
          <p:nvPr/>
        </p:nvSpPr>
        <p:spPr>
          <a:xfrm>
            <a:off x="5492748" y="2601688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6" name="&lt;ul&gt;…"/>
          <p:cNvSpPr txBox="1"/>
          <p:nvPr/>
        </p:nvSpPr>
        <p:spPr>
          <a:xfrm>
            <a:off x="2550281" y="11500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sp>
        <p:nvSpPr>
          <p:cNvPr id="277" name="&lt;ul&gt;…"/>
          <p:cNvSpPr txBox="1"/>
          <p:nvPr/>
        </p:nvSpPr>
        <p:spPr>
          <a:xfrm>
            <a:off x="2365828" y="4452022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  <p:sp>
        <p:nvSpPr>
          <p:cNvPr id="278" name="Line"/>
          <p:cNvSpPr/>
          <p:nvPr/>
        </p:nvSpPr>
        <p:spPr>
          <a:xfrm>
            <a:off x="4164507" y="2597321"/>
            <a:ext cx="1337314" cy="6417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 flipV="1">
            <a:off x="4163155" y="3555998"/>
            <a:ext cx="1338667" cy="5871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Kiss dude </a:t>
            </a:r>
          </a:p>
        </p:txBody>
      </p:sp>
      <p:pic>
        <p:nvPicPr>
          <p:cNvPr id="2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TextBox 15"/>
          <p:cNvSpPr txBox="1"/>
          <p:nvPr/>
        </p:nvSpPr>
        <p:spPr>
          <a:xfrm>
            <a:off x="2490478" y="2857357"/>
            <a:ext cx="4507223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extBox 17"/>
          <p:cNvSpPr txBox="1"/>
          <p:nvPr/>
        </p:nvSpPr>
        <p:spPr>
          <a:xfrm>
            <a:off x="3665682" y="1199264"/>
            <a:ext cx="3668115" cy="178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8" name="&lt;list&gt;…"/>
          <p:cNvSpPr txBox="1"/>
          <p:nvPr/>
        </p:nvSpPr>
        <p:spPr>
          <a:xfrm>
            <a:off x="5389283" y="3715329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9" name="&lt;ul&gt;…"/>
          <p:cNvSpPr txBox="1"/>
          <p:nvPr/>
        </p:nvSpPr>
        <p:spPr>
          <a:xfrm>
            <a:off x="654048" y="3715329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90" name="Line"/>
          <p:cNvSpPr/>
          <p:nvPr/>
        </p:nvSpPr>
        <p:spPr>
          <a:xfrm>
            <a:off x="850900" y="43053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>
            <a:off x="977900" y="4660900"/>
            <a:ext cx="278765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>
            <a:off x="1104900" y="5016500"/>
            <a:ext cx="278765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>
            <a:off x="635000" y="3949700"/>
            <a:ext cx="70963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>
            <a:off x="673340" y="5372470"/>
            <a:ext cx="872898" cy="2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Arrow"/>
          <p:cNvSpPr/>
          <p:nvPr/>
        </p:nvSpPr>
        <p:spPr>
          <a:xfrm>
            <a:off x="4113272" y="3964249"/>
            <a:ext cx="1055292" cy="1270002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9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extBox 21"/>
          <p:cNvSpPr txBox="1"/>
          <p:nvPr/>
        </p:nvSpPr>
        <p:spPr>
          <a:xfrm>
            <a:off x="2514600" y="2747661"/>
            <a:ext cx="6558644" cy="152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5" name="Smiley Face 22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302" name="Circle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Shape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Shape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9" name="Smiley Face 23"/>
          <p:cNvGrpSpPr/>
          <p:nvPr/>
        </p:nvGrpSpPr>
        <p:grpSpPr>
          <a:xfrm>
            <a:off x="806032" y="4685380"/>
            <a:ext cx="673937" cy="673937"/>
            <a:chOff x="0" y="-1"/>
            <a:chExt cx="673935" cy="673936"/>
          </a:xfrm>
        </p:grpSpPr>
        <p:sp>
          <p:nvSpPr>
            <p:cNvPr id="306" name="Circle"/>
            <p:cNvSpPr/>
            <p:nvPr/>
          </p:nvSpPr>
          <p:spPr>
            <a:xfrm>
              <a:off x="-1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Shape"/>
            <p:cNvSpPr/>
            <p:nvPr/>
          </p:nvSpPr>
          <p:spPr>
            <a:xfrm>
              <a:off x="193910" y="201086"/>
              <a:ext cx="286114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Shape"/>
            <p:cNvSpPr/>
            <p:nvPr/>
          </p:nvSpPr>
          <p:spPr>
            <a:xfrm>
              <a:off x="-1" y="-2"/>
              <a:ext cx="673937" cy="67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312" name="Content Placeholder 2"/>
          <p:cNvSpPr txBox="1"/>
          <p:nvPr/>
        </p:nvSpPr>
        <p:spPr>
          <a:xfrm>
            <a:off x="443344" y="914399"/>
            <a:ext cx="8229601" cy="576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6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TextBox 9"/>
          <p:cNvSpPr txBox="1"/>
          <p:nvPr/>
        </p:nvSpPr>
        <p:spPr>
          <a:xfrm>
            <a:off x="3550451" y="5778379"/>
            <a:ext cx="228599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sp>
        <p:nvSpPr>
          <p:cNvPr id="317" name="TextBox 13"/>
          <p:cNvSpPr txBox="1"/>
          <p:nvPr/>
        </p:nvSpPr>
        <p:spPr>
          <a:xfrm>
            <a:off x="582411" y="5784520"/>
            <a:ext cx="1480502" cy="33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18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634999" y="41672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Coins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0" name="Line"/>
          <p:cNvSpPr/>
          <p:nvPr/>
        </p:nvSpPr>
        <p:spPr>
          <a:xfrm flipH="1">
            <a:off x="2537403" y="3073867"/>
            <a:ext cx="1670179" cy="956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4570031" y="3062846"/>
            <a:ext cx="2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Personal branch"/>
          <p:cNvSpPr txBox="1"/>
          <p:nvPr/>
        </p:nvSpPr>
        <p:spPr>
          <a:xfrm>
            <a:off x="3873425" y="2621497"/>
            <a:ext cx="173023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Personal branch</a:t>
            </a:r>
          </a:p>
        </p:txBody>
      </p:sp>
      <p:sp>
        <p:nvSpPr>
          <p:cNvPr id="323" name="Master Branch"/>
          <p:cNvSpPr txBox="1"/>
          <p:nvPr/>
        </p:nvSpPr>
        <p:spPr>
          <a:xfrm>
            <a:off x="3935040" y="694554"/>
            <a:ext cx="155331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Master Branch</a:t>
            </a:r>
          </a:p>
        </p:txBody>
      </p:sp>
      <p:pic>
        <p:nvPicPr>
          <p:cNvPr id="32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9"/>
          <p:cNvSpPr txBox="1"/>
          <p:nvPr/>
        </p:nvSpPr>
        <p:spPr>
          <a:xfrm>
            <a:off x="6264959" y="5778379"/>
            <a:ext cx="20315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sp>
        <p:nvSpPr>
          <p:cNvPr id="326" name="Line"/>
          <p:cNvSpPr/>
          <p:nvPr/>
        </p:nvSpPr>
        <p:spPr>
          <a:xfrm>
            <a:off x="5295898" y="3132376"/>
            <a:ext cx="1212609" cy="6041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‘Branch’ = personal copy"/>
          <p:cNvSpPr txBox="1"/>
          <p:nvPr/>
        </p:nvSpPr>
        <p:spPr>
          <a:xfrm>
            <a:off x="6144381" y="1718679"/>
            <a:ext cx="263470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pPr/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9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team goes to work</a:t>
            </a:r>
          </a:p>
        </p:txBody>
      </p:sp>
      <p:pic>
        <p:nvPicPr>
          <p:cNvPr id="3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&lt;ul&gt;…"/>
          <p:cNvSpPr txBox="1"/>
          <p:nvPr/>
        </p:nvSpPr>
        <p:spPr>
          <a:xfrm>
            <a:off x="2956681" y="11627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  <p:pic>
        <p:nvPicPr>
          <p:cNvPr id="332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11199" y="3621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&lt;ul&gt;…"/>
          <p:cNvSpPr txBox="1"/>
          <p:nvPr/>
        </p:nvSpPr>
        <p:spPr>
          <a:xfrm>
            <a:off x="3020181" y="3668919"/>
            <a:ext cx="3135992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</a:t>
            </a:r>
          </a:p>
          <a:p>
            <a:pPr/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Rectangle 21"/>
          <p:cNvSpPr txBox="1"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 pushes first</a:t>
            </a:r>
          </a:p>
        </p:txBody>
      </p:sp>
      <p:sp>
        <p:nvSpPr>
          <p:cNvPr id="337" name="TextBox 15"/>
          <p:cNvSpPr txBox="1"/>
          <p:nvPr/>
        </p:nvSpPr>
        <p:spPr>
          <a:xfrm>
            <a:off x="2462633" y="10615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sp>
        <p:nvSpPr>
          <p:cNvPr id="338" name="TextBox 16"/>
          <p:cNvSpPr txBox="1"/>
          <p:nvPr/>
        </p:nvSpPr>
        <p:spPr>
          <a:xfrm>
            <a:off x="1934536" y="5820092"/>
            <a:ext cx="248345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 Bob’s Branch</a:t>
            </a:r>
          </a:p>
        </p:txBody>
      </p:sp>
      <p:pic>
        <p:nvPicPr>
          <p:cNvPr id="3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 27"/>
          <p:cNvSpPr txBox="1"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Curved Connector 33"/>
          <p:cNvSpPr/>
          <p:nvPr/>
        </p:nvSpPr>
        <p:spPr>
          <a:xfrm rot="16200000">
            <a:off x="1727855" y="3638425"/>
            <a:ext cx="2572939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3" name="TextBox 38"/>
          <p:cNvSpPr txBox="1"/>
          <p:nvPr/>
        </p:nvSpPr>
        <p:spPr>
          <a:xfrm>
            <a:off x="4307656" y="3077417"/>
            <a:ext cx="3833044" cy="8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Kobe’s edits are ready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Kobe’s edits are ready</a:t>
            </a:r>
          </a:p>
        </p:txBody>
      </p:sp>
      <p:sp>
        <p:nvSpPr>
          <p:cNvPr id="346" name="Rule:  pull first, then push your changes"/>
          <p:cNvSpPr txBox="1"/>
          <p:nvPr/>
        </p:nvSpPr>
        <p:spPr>
          <a:xfrm>
            <a:off x="721482" y="1649728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sp>
        <p:nvSpPr>
          <p:cNvPr id="347" name="Ok"/>
          <p:cNvSpPr txBox="1"/>
          <p:nvPr/>
        </p:nvSpPr>
        <p:spPr>
          <a:xfrm>
            <a:off x="3058281" y="3839835"/>
            <a:ext cx="642823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Ok</a:t>
            </a:r>
          </a:p>
        </p:txBody>
      </p:sp>
      <p:pic>
        <p:nvPicPr>
          <p:cNvPr id="348" name="Picture 41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939799" y="3392041"/>
            <a:ext cx="1219202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21"/>
          <p:cNvSpPr txBox="1"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pulls latest changes</a:t>
            </a:r>
          </a:p>
        </p:txBody>
      </p:sp>
      <p:sp>
        <p:nvSpPr>
          <p:cNvPr id="351" name="TextBox 15"/>
          <p:cNvSpPr txBox="1"/>
          <p:nvPr/>
        </p:nvSpPr>
        <p:spPr>
          <a:xfrm>
            <a:off x="2945233" y="11631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Copy</a:t>
            </a:r>
          </a:p>
        </p:txBody>
      </p:sp>
      <p:pic>
        <p:nvPicPr>
          <p:cNvPr id="35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Rectangle 27"/>
          <p:cNvSpPr txBox="1"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54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8" y="4674356"/>
            <a:ext cx="1219202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Line"/>
          <p:cNvSpPr/>
          <p:nvPr/>
        </p:nvSpPr>
        <p:spPr>
          <a:xfrm>
            <a:off x="3543298" y="2686912"/>
            <a:ext cx="2" cy="14841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6" name="TextBox 16"/>
          <p:cNvSpPr txBox="1"/>
          <p:nvPr/>
        </p:nvSpPr>
        <p:spPr>
          <a:xfrm>
            <a:off x="2861959" y="56530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5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21"/>
          <p:cNvSpPr txBox="1"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conflicts with master branch</a:t>
            </a:r>
          </a:p>
        </p:txBody>
      </p:sp>
      <p:sp>
        <p:nvSpPr>
          <p:cNvPr id="360" name="TextBox 15"/>
          <p:cNvSpPr txBox="1"/>
          <p:nvPr/>
        </p:nvSpPr>
        <p:spPr>
          <a:xfrm>
            <a:off x="2945233" y="11631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pic>
        <p:nvPicPr>
          <p:cNvPr id="36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Rectangle 27"/>
          <p:cNvSpPr txBox="1"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63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787398" y="4674356"/>
            <a:ext cx="1219202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Line"/>
          <p:cNvSpPr/>
          <p:nvPr/>
        </p:nvSpPr>
        <p:spPr>
          <a:xfrm>
            <a:off x="3543298" y="2686912"/>
            <a:ext cx="2" cy="14841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&lt;li&gt;Executive&lt;/li&gt;…"/>
          <p:cNvSpPr txBox="1"/>
          <p:nvPr/>
        </p:nvSpPr>
        <p:spPr>
          <a:xfrm>
            <a:off x="2549005" y="4236444"/>
            <a:ext cx="3817936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  <a:endParaRPr>
              <a:solidFill>
                <a:srgbClr val="FF2600"/>
              </a:solidFill>
            </a:endParaRP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6" name="Git sees a conflict."/>
          <p:cNvSpPr txBox="1"/>
          <p:nvPr/>
        </p:nvSpPr>
        <p:spPr>
          <a:xfrm>
            <a:off x="6322181" y="4888229"/>
            <a:ext cx="20413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Kobe resolves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Kobe resolves</a:t>
            </a:r>
          </a:p>
        </p:txBody>
      </p:sp>
      <p:sp>
        <p:nvSpPr>
          <p:cNvPr id="369" name="&lt;ul&gt;…"/>
          <p:cNvSpPr txBox="1"/>
          <p:nvPr/>
        </p:nvSpPr>
        <p:spPr>
          <a:xfrm>
            <a:off x="5378448" y="1776189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70" name="&lt;li&gt;Executive&lt;/li&gt;…"/>
          <p:cNvSpPr txBox="1"/>
          <p:nvPr/>
        </p:nvSpPr>
        <p:spPr>
          <a:xfrm>
            <a:off x="428104" y="1925043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  <a:endParaRPr>
              <a:solidFill>
                <a:srgbClr val="FF2600"/>
              </a:solidFill>
            </a:endParaRP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71" name="Line"/>
          <p:cNvSpPr/>
          <p:nvPr/>
        </p:nvSpPr>
        <p:spPr>
          <a:xfrm>
            <a:off x="2661882" y="2585305"/>
            <a:ext cx="3080821" cy="1620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V="1">
            <a:off x="2724719" y="3002619"/>
            <a:ext cx="3079684" cy="4017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V="1">
            <a:off x="2957957" y="2471513"/>
            <a:ext cx="2785537" cy="4587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TextBox 16"/>
          <p:cNvSpPr txBox="1"/>
          <p:nvPr/>
        </p:nvSpPr>
        <p:spPr>
          <a:xfrm>
            <a:off x="6075059" y="46497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7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7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21"/>
          <p:cNvSpPr txBox="1"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 fixes and pushes</a:t>
            </a:r>
          </a:p>
        </p:txBody>
      </p:sp>
      <p:sp>
        <p:nvSpPr>
          <p:cNvPr id="378" name="TextBox 15"/>
          <p:cNvSpPr txBox="1"/>
          <p:nvPr/>
        </p:nvSpPr>
        <p:spPr>
          <a:xfrm>
            <a:off x="2462633" y="10615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379" name="TextBox 16"/>
          <p:cNvSpPr txBox="1"/>
          <p:nvPr/>
        </p:nvSpPr>
        <p:spPr>
          <a:xfrm>
            <a:off x="3173149" y="5912327"/>
            <a:ext cx="170891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Rectangle 27"/>
          <p:cNvSpPr txBox="1"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9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Curved Connector 33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4" name="TextBox 38"/>
          <p:cNvSpPr txBox="1"/>
          <p:nvPr/>
        </p:nvSpPr>
        <p:spPr>
          <a:xfrm>
            <a:off x="4307656" y="3077417"/>
            <a:ext cx="3833044" cy="8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5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t="0" r="27629" b="0"/>
          <a:stretch>
            <a:fillRect/>
          </a:stretch>
        </p:blipFill>
        <p:spPr>
          <a:xfrm>
            <a:off x="514287" y="4737856"/>
            <a:ext cx="1219202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Rectangle 27"/>
          <p:cNvSpPr txBox="1"/>
          <p:nvPr/>
        </p:nvSpPr>
        <p:spPr>
          <a:xfrm>
            <a:off x="3810984" y="23846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8" name="&lt;ul&gt;…"/>
          <p:cNvSpPr txBox="1"/>
          <p:nvPr/>
        </p:nvSpPr>
        <p:spPr>
          <a:xfrm>
            <a:off x="5071522" y="4698020"/>
            <a:ext cx="2337119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&lt;ul&gt; </a:t>
            </a:r>
          </a:p>
          <a:p>
            <a:pPr/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/>
            <a: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Kiss Dude starts his work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Kiss Dude starts his work</a:t>
            </a:r>
          </a:p>
        </p:txBody>
      </p:sp>
      <p:sp>
        <p:nvSpPr>
          <p:cNvPr id="391" name="Rule:  pull first, then push your changes"/>
          <p:cNvSpPr txBox="1"/>
          <p:nvPr/>
        </p:nvSpPr>
        <p:spPr>
          <a:xfrm>
            <a:off x="721482" y="1649729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Rule:  pull first, then push your changes</a:t>
            </a:r>
          </a:p>
        </p:txBody>
      </p:sp>
      <p:pic>
        <p:nvPicPr>
          <p:cNvPr id="3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Rules R 4 suckers!!!"/>
          <p:cNvSpPr txBox="1"/>
          <p:nvPr/>
        </p:nvSpPr>
        <p:spPr>
          <a:xfrm>
            <a:off x="3058281" y="3839835"/>
            <a:ext cx="4102853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21"/>
          <p:cNvSpPr txBox="1"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 pushes</a:t>
            </a:r>
          </a:p>
        </p:txBody>
      </p:sp>
      <p:sp>
        <p:nvSpPr>
          <p:cNvPr id="396" name="TextBox 15"/>
          <p:cNvSpPr txBox="1"/>
          <p:nvPr/>
        </p:nvSpPr>
        <p:spPr>
          <a:xfrm>
            <a:off x="1141833" y="11123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Branch</a:t>
            </a:r>
          </a:p>
        </p:txBody>
      </p:sp>
      <p:sp>
        <p:nvSpPr>
          <p:cNvPr id="397" name="TextBox 16"/>
          <p:cNvSpPr txBox="1"/>
          <p:nvPr/>
        </p:nvSpPr>
        <p:spPr>
          <a:xfrm>
            <a:off x="3173149" y="5912327"/>
            <a:ext cx="222985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</a:t>
            </a:r>
          </a:p>
        </p:txBody>
      </p:sp>
      <p:pic>
        <p:nvPicPr>
          <p:cNvPr id="39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6" y="15673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Rectangle 27"/>
          <p:cNvSpPr txBox="1"/>
          <p:nvPr/>
        </p:nvSpPr>
        <p:spPr>
          <a:xfrm>
            <a:off x="1372583" y="2473579"/>
            <a:ext cx="217150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40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Curved Connector 33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2" name="TextBox 38"/>
          <p:cNvSpPr txBox="1"/>
          <p:nvPr/>
        </p:nvSpPr>
        <p:spPr>
          <a:xfrm>
            <a:off x="4307656" y="3077417"/>
            <a:ext cx="3833044" cy="8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Rectangle 27"/>
          <p:cNvSpPr txBox="1"/>
          <p:nvPr/>
        </p:nvSpPr>
        <p:spPr>
          <a:xfrm>
            <a:off x="2604484" y="24481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40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&lt;list&gt;…"/>
          <p:cNvSpPr txBox="1"/>
          <p:nvPr/>
        </p:nvSpPr>
        <p:spPr>
          <a:xfrm>
            <a:off x="5236883" y="4262682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Rectangle 27"/>
          <p:cNvSpPr txBox="1"/>
          <p:nvPr/>
        </p:nvSpPr>
        <p:spPr>
          <a:xfrm>
            <a:off x="3659263" y="247762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If Kiss dude had made a pull first…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If Kiss dude had made a pull first…</a:t>
            </a:r>
          </a:p>
        </p:txBody>
      </p:sp>
      <p:sp>
        <p:nvSpPr>
          <p:cNvPr id="411" name="&lt;list&gt;…"/>
          <p:cNvSpPr txBox="1"/>
          <p:nvPr/>
        </p:nvSpPr>
        <p:spPr>
          <a:xfrm>
            <a:off x="2982516" y="2108008"/>
            <a:ext cx="3594307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2" name="Conflict!"/>
          <p:cNvSpPr txBox="1"/>
          <p:nvPr/>
        </p:nvSpPr>
        <p:spPr>
          <a:xfrm>
            <a:off x="3630755" y="1175254"/>
            <a:ext cx="188248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2202" y="4002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overwritten work is discovered</a:t>
            </a:r>
          </a:p>
        </p:txBody>
      </p:sp>
      <p:grpSp>
        <p:nvGrpSpPr>
          <p:cNvPr id="419" name="Smiley Face 23"/>
          <p:cNvGrpSpPr/>
          <p:nvPr/>
        </p:nvGrpSpPr>
        <p:grpSpPr>
          <a:xfrm>
            <a:off x="798634" y="4088480"/>
            <a:ext cx="673937" cy="673937"/>
            <a:chOff x="-1" y="-1"/>
            <a:chExt cx="673936" cy="673936"/>
          </a:xfrm>
        </p:grpSpPr>
        <p:sp>
          <p:nvSpPr>
            <p:cNvPr id="416" name="Circle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Shape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Shape"/>
            <p:cNvSpPr/>
            <p:nvPr/>
          </p:nvSpPr>
          <p:spPr>
            <a:xfrm>
              <a:off x="-2" y="-2"/>
              <a:ext cx="673937" cy="67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0" name="Rectangle"/>
          <p:cNvSpPr/>
          <p:nvPr/>
        </p:nvSpPr>
        <p:spPr>
          <a:xfrm>
            <a:off x="2687134" y="5397500"/>
            <a:ext cx="4595218" cy="6284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421" name="Screen Shot 2017-10-18 at 4.31.10 PM.png" descr="Screen Shot 2017-10-18 at 4.31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255" y="1405493"/>
            <a:ext cx="7103063" cy="4047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197" y="1915597"/>
            <a:ext cx="1741605" cy="14423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6" name="Smiley Face 22"/>
          <p:cNvGrpSpPr/>
          <p:nvPr/>
        </p:nvGrpSpPr>
        <p:grpSpPr>
          <a:xfrm>
            <a:off x="851790" y="2069295"/>
            <a:ext cx="720024" cy="720023"/>
            <a:chOff x="-1" y="-1"/>
            <a:chExt cx="720022" cy="720022"/>
          </a:xfrm>
        </p:grpSpPr>
        <p:sp>
          <p:nvSpPr>
            <p:cNvPr id="423" name="Circle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Shape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Shape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27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68852" y="1914538"/>
            <a:ext cx="373130" cy="457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1"/>
          <p:cNvSpPr txBox="1"/>
          <p:nvPr>
            <p:ph type="title"/>
          </p:nvPr>
        </p:nvSpPr>
        <p:spPr>
          <a:xfrm>
            <a:off x="304799" y="-2"/>
            <a:ext cx="7046567" cy="653858"/>
          </a:xfrm>
          <a:prstGeom prst="rect">
            <a:avLst/>
          </a:prstGeom>
        </p:spPr>
        <p:txBody>
          <a:bodyPr/>
          <a:lstStyle/>
          <a:p>
            <a:pPr/>
            <a:r>
              <a:t>Roll Back</a:t>
            </a:r>
          </a:p>
        </p:txBody>
      </p:sp>
      <p:pic>
        <p:nvPicPr>
          <p:cNvPr id="4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TextBox 33"/>
          <p:cNvSpPr txBox="1"/>
          <p:nvPr/>
        </p:nvSpPr>
        <p:spPr>
          <a:xfrm>
            <a:off x="2462633" y="1061591"/>
            <a:ext cx="147596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</a:t>
            </a:r>
          </a:p>
        </p:txBody>
      </p:sp>
      <p:sp>
        <p:nvSpPr>
          <p:cNvPr id="433" name="TextBox 41"/>
          <p:cNvSpPr txBox="1"/>
          <p:nvPr/>
        </p:nvSpPr>
        <p:spPr>
          <a:xfrm>
            <a:off x="5336128" y="5807273"/>
            <a:ext cx="231881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Rectangle 46"/>
          <p:cNvSpPr txBox="1"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9" name="Rectangle 47"/>
          <p:cNvSpPr txBox="1"/>
          <p:nvPr/>
        </p:nvSpPr>
        <p:spPr>
          <a:xfrm>
            <a:off x="3813159" y="241995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0" name="Rectangle 48"/>
          <p:cNvSpPr txBox="1"/>
          <p:nvPr/>
        </p:nvSpPr>
        <p:spPr>
          <a:xfrm>
            <a:off x="4893890" y="2426920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1" name="Rectangle 49"/>
          <p:cNvSpPr txBox="1"/>
          <p:nvPr/>
        </p:nvSpPr>
        <p:spPr>
          <a:xfrm>
            <a:off x="6386960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2" name="Straight Arrow Connector 50"/>
          <p:cNvSpPr/>
          <p:nvPr/>
        </p:nvSpPr>
        <p:spPr>
          <a:xfrm flipV="1">
            <a:off x="3356232" y="1948252"/>
            <a:ext cx="254846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3" name="Straight Arrow Connector 51"/>
          <p:cNvSpPr/>
          <p:nvPr/>
        </p:nvSpPr>
        <p:spPr>
          <a:xfrm flipV="1">
            <a:off x="4491911" y="1945296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4" name="Straight Arrow Connector 52"/>
          <p:cNvSpPr/>
          <p:nvPr/>
        </p:nvSpPr>
        <p:spPr>
          <a:xfrm flipV="1">
            <a:off x="5630893" y="1935665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4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Multiply 54"/>
          <p:cNvSpPr/>
          <p:nvPr/>
        </p:nvSpPr>
        <p:spPr>
          <a:xfrm>
            <a:off x="6048780" y="5041853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7" name="Multiply 55"/>
          <p:cNvSpPr/>
          <p:nvPr/>
        </p:nvSpPr>
        <p:spPr>
          <a:xfrm>
            <a:off x="4888105" y="1682234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8" name="Curved Connector 58"/>
          <p:cNvSpPr/>
          <p:nvPr/>
        </p:nvSpPr>
        <p:spPr>
          <a:xfrm rot="16200000">
            <a:off x="4770275" y="1702523"/>
            <a:ext cx="817253" cy="224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9" name="TextBox 59"/>
          <p:cNvSpPr txBox="1"/>
          <p:nvPr/>
        </p:nvSpPr>
        <p:spPr>
          <a:xfrm>
            <a:off x="5043130" y="3421307"/>
            <a:ext cx="3181289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45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TextBox 21"/>
          <p:cNvSpPr txBox="1"/>
          <p:nvPr/>
        </p:nvSpPr>
        <p:spPr>
          <a:xfrm>
            <a:off x="2514600" y="2747661"/>
            <a:ext cx="6558644" cy="108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9" name="Smiley Face 9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456" name="Circle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Shape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Shape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3" name="Smiley Face 10"/>
          <p:cNvGrpSpPr/>
          <p:nvPr/>
        </p:nvGrpSpPr>
        <p:grpSpPr>
          <a:xfrm>
            <a:off x="912860" y="3018427"/>
            <a:ext cx="673937" cy="673937"/>
            <a:chOff x="-1" y="-1"/>
            <a:chExt cx="673936" cy="673936"/>
          </a:xfrm>
        </p:grpSpPr>
        <p:sp>
          <p:nvSpPr>
            <p:cNvPr id="460" name="Circle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Shape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Shape"/>
            <p:cNvSpPr/>
            <p:nvPr/>
          </p:nvSpPr>
          <p:spPr>
            <a:xfrm>
              <a:off x="-2" y="-2"/>
              <a:ext cx="673937" cy="67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7" name="Smiley Face 11"/>
          <p:cNvGrpSpPr/>
          <p:nvPr/>
        </p:nvGrpSpPr>
        <p:grpSpPr>
          <a:xfrm>
            <a:off x="769985" y="4685380"/>
            <a:ext cx="673937" cy="673937"/>
            <a:chOff x="-1" y="-1"/>
            <a:chExt cx="673936" cy="673936"/>
          </a:xfrm>
        </p:grpSpPr>
        <p:sp>
          <p:nvSpPr>
            <p:cNvPr id="464" name="Circle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hape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Shape"/>
            <p:cNvSpPr/>
            <p:nvPr/>
          </p:nvSpPr>
          <p:spPr>
            <a:xfrm>
              <a:off x="-2" y="-2"/>
              <a:ext cx="673937" cy="67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470" name="Rectangle 12"/>
          <p:cNvSpPr/>
          <p:nvPr/>
        </p:nvSpPr>
        <p:spPr>
          <a:xfrm>
            <a:off x="-11742" y="7023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1" name="TextBox 13"/>
          <p:cNvSpPr txBox="1"/>
          <p:nvPr/>
        </p:nvSpPr>
        <p:spPr>
          <a:xfrm>
            <a:off x="304800" y="914400"/>
            <a:ext cx="8686800" cy="212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2" name="TextBox 4"/>
          <p:cNvSpPr txBox="1"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475" name="Rectangle 2"/>
          <p:cNvSpPr/>
          <p:nvPr/>
        </p:nvSpPr>
        <p:spPr>
          <a:xfrm>
            <a:off x="-2" y="990600"/>
            <a:ext cx="9149874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6" name="TextBox 3"/>
          <p:cNvSpPr txBox="1"/>
          <p:nvPr/>
        </p:nvSpPr>
        <p:spPr>
          <a:xfrm>
            <a:off x="304799" y="1219197"/>
            <a:ext cx="8610601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8"/>
          <a:stretch>
            <a:fillRect/>
          </a:stretch>
        </p:blipFill>
        <p:spPr>
          <a:xfrm>
            <a:off x="2209800" y="4174174"/>
            <a:ext cx="5301771" cy="2133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480" name="Rectangle 2"/>
          <p:cNvSpPr/>
          <p:nvPr/>
        </p:nvSpPr>
        <p:spPr>
          <a:xfrm>
            <a:off x="0" y="864931"/>
            <a:ext cx="9144000" cy="152085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1" name="Straight Connector 3"/>
          <p:cNvSpPr/>
          <p:nvPr/>
        </p:nvSpPr>
        <p:spPr>
          <a:xfrm>
            <a:off x="-1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Elbow Connector 13"/>
          <p:cNvSpPr/>
          <p:nvPr/>
        </p:nvSpPr>
        <p:spPr>
          <a:xfrm rot="5400000">
            <a:off x="1596341" y="2007502"/>
            <a:ext cx="873520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88" name="Rectangle 14"/>
          <p:cNvSpPr txBox="1"/>
          <p:nvPr/>
        </p:nvSpPr>
        <p:spPr>
          <a:xfrm>
            <a:off x="2418356" y="86775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9" name="Rectangle 15"/>
          <p:cNvSpPr txBox="1"/>
          <p:nvPr/>
        </p:nvSpPr>
        <p:spPr>
          <a:xfrm>
            <a:off x="3538132" y="86493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0" name="Rectangle 16"/>
          <p:cNvSpPr txBox="1"/>
          <p:nvPr/>
        </p:nvSpPr>
        <p:spPr>
          <a:xfrm>
            <a:off x="4618861" y="871893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1" name="Rectangle 17"/>
          <p:cNvSpPr txBox="1"/>
          <p:nvPr/>
        </p:nvSpPr>
        <p:spPr>
          <a:xfrm>
            <a:off x="5874048" y="871893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2" name="Elbow Connector 18"/>
          <p:cNvSpPr/>
          <p:nvPr/>
        </p:nvSpPr>
        <p:spPr>
          <a:xfrm flipV="1">
            <a:off x="1492184" y="2104038"/>
            <a:ext cx="2217512" cy="1238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3" name="TextBox 19"/>
          <p:cNvSpPr txBox="1"/>
          <p:nvPr/>
        </p:nvSpPr>
        <p:spPr>
          <a:xfrm>
            <a:off x="1563802" y="2546406"/>
            <a:ext cx="92403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4" name="TextBox 20"/>
          <p:cNvSpPr txBox="1"/>
          <p:nvPr/>
        </p:nvSpPr>
        <p:spPr>
          <a:xfrm>
            <a:off x="2588153" y="2962181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5" name="Elbow Connector 21"/>
          <p:cNvSpPr/>
          <p:nvPr/>
        </p:nvSpPr>
        <p:spPr>
          <a:xfrm rot="5400000">
            <a:off x="843224" y="2749119"/>
            <a:ext cx="2379755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6" name="Elbow Connector 22"/>
          <p:cNvSpPr/>
          <p:nvPr/>
        </p:nvSpPr>
        <p:spPr>
          <a:xfrm flipV="1">
            <a:off x="1563802" y="2086392"/>
            <a:ext cx="3163643" cy="26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7" name="TextBox 23"/>
          <p:cNvSpPr txBox="1"/>
          <p:nvPr/>
        </p:nvSpPr>
        <p:spPr>
          <a:xfrm>
            <a:off x="3523112" y="4784183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8" name="TextBox 24"/>
          <p:cNvSpPr txBox="1"/>
          <p:nvPr/>
        </p:nvSpPr>
        <p:spPr>
          <a:xfrm>
            <a:off x="1563802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9" name="Elbow Connector 25"/>
          <p:cNvSpPr/>
          <p:nvPr/>
        </p:nvSpPr>
        <p:spPr>
          <a:xfrm flipV="1" rot="10800000">
            <a:off x="1505873" y="2214935"/>
            <a:ext cx="3668449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0" name="TextBox 26"/>
          <p:cNvSpPr txBox="1"/>
          <p:nvPr/>
        </p:nvSpPr>
        <p:spPr>
          <a:xfrm>
            <a:off x="4137221" y="5325805"/>
            <a:ext cx="92403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501" name="Elbow Connector 27"/>
          <p:cNvSpPr/>
          <p:nvPr/>
        </p:nvSpPr>
        <p:spPr>
          <a:xfrm flipV="1">
            <a:off x="1563803" y="2102029"/>
            <a:ext cx="4417249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2" name="TextBox 28"/>
          <p:cNvSpPr txBox="1"/>
          <p:nvPr/>
        </p:nvSpPr>
        <p:spPr>
          <a:xfrm>
            <a:off x="4861833" y="5744566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03" name="TextBox 29"/>
          <p:cNvSpPr txBox="1"/>
          <p:nvPr/>
        </p:nvSpPr>
        <p:spPr>
          <a:xfrm>
            <a:off x="6571557" y="1442918"/>
            <a:ext cx="135863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50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Elbow Connector 38"/>
          <p:cNvSpPr/>
          <p:nvPr/>
        </p:nvSpPr>
        <p:spPr>
          <a:xfrm rot="5400000">
            <a:off x="2201117" y="2772716"/>
            <a:ext cx="2379755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7" name="TextBox 39"/>
          <p:cNvSpPr txBox="1"/>
          <p:nvPr/>
        </p:nvSpPr>
        <p:spPr>
          <a:xfrm>
            <a:off x="2921698" y="4085073"/>
            <a:ext cx="92403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508" name="Picture 40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51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2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6" name="Content Placeholder 2"/>
          <p:cNvSpPr txBox="1"/>
          <p:nvPr/>
        </p:nvSpPr>
        <p:spPr>
          <a:xfrm>
            <a:off x="443344" y="914399"/>
            <a:ext cx="8229601" cy="601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9" name="Content Placeholder 2"/>
          <p:cNvSpPr txBox="1"/>
          <p:nvPr/>
        </p:nvSpPr>
        <p:spPr>
          <a:xfrm>
            <a:off x="443344" y="914400"/>
            <a:ext cx="8229601" cy="5758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24" name="Shape 70"/>
          <p:cNvSpPr txBox="1"/>
          <p:nvPr/>
        </p:nvSpPr>
        <p:spPr>
          <a:xfrm>
            <a:off x="196850" y="838200"/>
            <a:ext cx="8947150" cy="545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http://ucb.bootcampcontent.com/UCB-Coding-Bootcamp/10-16-2017-UCB-Class-Repository-FSF/tree/master/01-Class-Content/01-html-git-css/01-Activities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https://codingbootcamp.hosted.panopto.com/Panopto/Pages/Viewer.aspx?id=2b3e02be-a5cc-4322-ab23-703a307d8dee</a:t>
            </a:r>
            <a:endParaRPr sz="2400"/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22" name="Content Placeholder 2"/>
          <p:cNvSpPr txBox="1"/>
          <p:nvPr/>
        </p:nvSpPr>
        <p:spPr>
          <a:xfrm>
            <a:off x="443344" y="914400"/>
            <a:ext cx="8229601" cy="291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most useful git command of all…</a:t>
            </a:r>
            <a:endParaRPr sz="2400" u="sng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25" name="Content Placeholder 2"/>
          <p:cNvSpPr txBox="1"/>
          <p:nvPr/>
        </p:nvSpPr>
        <p:spPr>
          <a:xfrm>
            <a:off x="443344" y="914400"/>
            <a:ext cx="8229601" cy="291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most useful git command of all…</a:t>
            </a:r>
            <a:endParaRPr sz="2400" u="sng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6" name="$ git status"/>
          <p:cNvSpPr txBox="1"/>
          <p:nvPr/>
        </p:nvSpPr>
        <p:spPr>
          <a:xfrm>
            <a:off x="2532576" y="1930489"/>
            <a:ext cx="3791387" cy="88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 git status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29" name="Content Placeholder 2"/>
          <p:cNvSpPr txBox="1"/>
          <p:nvPr/>
        </p:nvSpPr>
        <p:spPr>
          <a:xfrm>
            <a:off x="443344" y="914400"/>
            <a:ext cx="8229601" cy="291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most useful git command of all…</a:t>
            </a:r>
            <a:endParaRPr sz="2400" u="sng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0" name="$ git status"/>
          <p:cNvSpPr txBox="1"/>
          <p:nvPr/>
        </p:nvSpPr>
        <p:spPr>
          <a:xfrm>
            <a:off x="2532576" y="1930489"/>
            <a:ext cx="3791387" cy="88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 git status</a:t>
            </a:r>
          </a:p>
        </p:txBody>
      </p:sp>
      <p:sp>
        <p:nvSpPr>
          <p:cNvPr id="531" name="When you need a gut check run git status…"/>
          <p:cNvSpPr txBox="1"/>
          <p:nvPr/>
        </p:nvSpPr>
        <p:spPr>
          <a:xfrm>
            <a:off x="999285" y="3232274"/>
            <a:ext cx="7117719" cy="2123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1600"/>
              </a:spcBef>
              <a:defRPr b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When you need a gut check run</a:t>
            </a:r>
            <a:r>
              <a:t> </a:t>
            </a:r>
            <a:r>
              <a:rPr b="0" sz="1200">
                <a:solidFill>
                  <a:srgbClr val="7C1806"/>
                </a:solidFill>
                <a:latin typeface="Monaco"/>
                <a:ea typeface="Monaco"/>
                <a:cs typeface="Monaco"/>
                <a:sym typeface="Monaco"/>
              </a:rPr>
              <a:t>git status</a:t>
            </a:r>
          </a:p>
          <a:p>
            <a:pPr defTabSz="457200">
              <a:lnSpc>
                <a:spcPts val="3800"/>
              </a:lnSpc>
              <a:spcBef>
                <a:spcPts val="1600"/>
              </a:spcBef>
              <a:defRPr sz="1350">
                <a:solidFill>
                  <a:srgbClr val="4E42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Git tell you the current status of your repository. For example, Git will indicate which files have been changed or added as a result of the changes you’ve made on your branch. Then Git offers suggestions on what to do, offering commands on how to stage or commit those files.</a:t>
            </a:r>
          </a:p>
        </p:txBody>
      </p:sp>
      <p:sp>
        <p:nvSpPr>
          <p:cNvPr id="532" name="When in doubt, run git status and read what Git tells you!"/>
          <p:cNvSpPr txBox="1"/>
          <p:nvPr/>
        </p:nvSpPr>
        <p:spPr>
          <a:xfrm>
            <a:off x="1407869" y="5358131"/>
            <a:ext cx="5847493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4400"/>
              </a:lnSpc>
              <a:defRPr>
                <a:solidFill>
                  <a:srgbClr val="4E42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When in doubt, run</a:t>
            </a:r>
            <a:r>
              <a:t> </a:t>
            </a:r>
            <a:r>
              <a:rPr sz="1200">
                <a:solidFill>
                  <a:srgbClr val="7C1806"/>
                </a:solidFill>
                <a:latin typeface="Monaco"/>
                <a:ea typeface="Monaco"/>
                <a:cs typeface="Monaco"/>
                <a:sym typeface="Monaco"/>
              </a:rPr>
              <a:t>git status</a:t>
            </a:r>
            <a:r>
              <a:t> </a:t>
            </a:r>
            <a:r>
              <a:rPr>
                <a:latin typeface="Arial"/>
                <a:ea typeface="Arial"/>
                <a:cs typeface="Arial"/>
                <a:sym typeface="Arial"/>
              </a:rPr>
              <a:t>and read what Git tells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35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6" name="TextBox 5"/>
          <p:cNvSpPr txBox="1"/>
          <p:nvPr/>
        </p:nvSpPr>
        <p:spPr>
          <a:xfrm>
            <a:off x="304800" y="914400"/>
            <a:ext cx="8686800" cy="511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37" name="TextBox 6"/>
          <p:cNvSpPr txBox="1"/>
          <p:nvPr/>
        </p:nvSpPr>
        <p:spPr>
          <a:xfrm>
            <a:off x="2514600" y="124823"/>
            <a:ext cx="6477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5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41" name="TextBox 6"/>
          <p:cNvSpPr txBox="1"/>
          <p:nvPr/>
        </p:nvSpPr>
        <p:spPr>
          <a:xfrm>
            <a:off x="5257800" y="2514600"/>
            <a:ext cx="3733800" cy="115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5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45" name="Rectangle 5"/>
          <p:cNvSpPr txBox="1"/>
          <p:nvPr/>
        </p:nvSpPr>
        <p:spPr>
          <a:xfrm>
            <a:off x="2261617" y="5882663"/>
            <a:ext cx="448727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550" name="TextBox 4"/>
          <p:cNvSpPr txBox="1"/>
          <p:nvPr/>
        </p:nvSpPr>
        <p:spPr>
          <a:xfrm>
            <a:off x="897617" y="2974636"/>
            <a:ext cx="1371602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551" name="TextBox 5"/>
          <p:cNvSpPr txBox="1"/>
          <p:nvPr/>
        </p:nvSpPr>
        <p:spPr>
          <a:xfrm>
            <a:off x="2269218" y="2971800"/>
            <a:ext cx="5372102" cy="646319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552" name="TextBox 8"/>
          <p:cNvSpPr txBox="1"/>
          <p:nvPr/>
        </p:nvSpPr>
        <p:spPr>
          <a:xfrm>
            <a:off x="6993618" y="2971800"/>
            <a:ext cx="1676402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553" name="TextBox 9"/>
          <p:cNvSpPr txBox="1"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554" name="TextBox 10"/>
          <p:cNvSpPr txBox="1"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555" name="TextBox 11"/>
          <p:cNvSpPr txBox="1"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556" name="Straight Arrow Connector 12"/>
          <p:cNvCxnSpPr>
            <a:stCxn id="553" idx="0"/>
            <a:endCxn id="550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57" name="Straight Arrow Connector 13"/>
          <p:cNvSpPr/>
          <p:nvPr/>
        </p:nvSpPr>
        <p:spPr>
          <a:xfrm flipV="1">
            <a:off x="7923562" y="3682522"/>
            <a:ext cx="2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8" name="Straight Arrow Connector 1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56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56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27" name="Shape 70"/>
          <p:cNvSpPr txBox="1"/>
          <p:nvPr/>
        </p:nvSpPr>
        <p:spPr>
          <a:xfrm>
            <a:off x="304799" y="762000"/>
            <a:ext cx="8740776" cy="361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http://ucb.bootcampcontent.com/UCB-Coding-Bootcamp/10-16-2017-UCB-Class-Repository-FSF/tree/master/01-Class-Content/01-html-git-css/02-Homework/Instructions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100" u="sng"/>
          </a:p>
          <a:p>
            <a:pPr lvl="1" indent="342900" defTabSz="685800">
              <a:spcBef>
                <a:spcPts val="500"/>
              </a:spcBef>
              <a:defRPr b="1" sz="19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TTH Class: Next Saturday (October 28 2017)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567" name="Content Placeholder 2"/>
          <p:cNvSpPr txBox="1"/>
          <p:nvPr/>
        </p:nvSpPr>
        <p:spPr>
          <a:xfrm>
            <a:off x="457199" y="783751"/>
            <a:ext cx="8782009" cy="501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570" name="Content Placeholder 2"/>
          <p:cNvSpPr txBox="1"/>
          <p:nvPr/>
        </p:nvSpPr>
        <p:spPr>
          <a:xfrm>
            <a:off x="457199" y="783751"/>
            <a:ext cx="8782009" cy="501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b="1" sz="1900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573" name="Content Placeholder 2"/>
          <p:cNvSpPr txBox="1"/>
          <p:nvPr/>
        </p:nvSpPr>
        <p:spPr>
          <a:xfrm>
            <a:off x="457199" y="783751"/>
            <a:ext cx="8782009" cy="501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5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7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78" name="Curved Connector 6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itle 1"/>
          <p:cNvSpPr txBox="1"/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5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TextBox 7"/>
          <p:cNvSpPr txBox="1"/>
          <p:nvPr/>
        </p:nvSpPr>
        <p:spPr>
          <a:xfrm>
            <a:off x="304800" y="4343400"/>
            <a:ext cx="8686800" cy="185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85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6" name="TextBox 3"/>
          <p:cNvSpPr txBox="1"/>
          <p:nvPr/>
        </p:nvSpPr>
        <p:spPr>
          <a:xfrm>
            <a:off x="304800" y="914400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87" name="TextBox 4"/>
          <p:cNvSpPr txBox="1"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90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9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96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5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601" name="Content Placeholder 2"/>
          <p:cNvSpPr txBox="1"/>
          <p:nvPr/>
        </p:nvSpPr>
        <p:spPr>
          <a:xfrm>
            <a:off x="457200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602" name="Content Placeholder 2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6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6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61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14" name="TextBox 4"/>
          <p:cNvSpPr txBox="1"/>
          <p:nvPr/>
        </p:nvSpPr>
        <p:spPr>
          <a:xfrm>
            <a:off x="4267200" y="4572000"/>
            <a:ext cx="3727806" cy="76999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Kinda Dull…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6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6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624" name="Content Placeholder 2"/>
          <p:cNvSpPr txBox="1"/>
          <p:nvPr/>
        </p:nvSpPr>
        <p:spPr>
          <a:xfrm>
            <a:off x="457200" y="828113"/>
            <a:ext cx="8153400" cy="3352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628" name="Content Placeholder 2"/>
          <p:cNvSpPr txBox="1"/>
          <p:nvPr/>
        </p:nvSpPr>
        <p:spPr>
          <a:xfrm>
            <a:off x="457200" y="862014"/>
            <a:ext cx="8153400" cy="515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12323" indent="-212323" defTabSz="566196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sz="1152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248"/>
          </a:p>
          <a:p>
            <a:pPr marL="212323" indent="-212323" defTabSz="566196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sz="1727">
                <a:latin typeface="Arial"/>
                <a:ea typeface="Arial"/>
                <a:cs typeface="Arial"/>
                <a:sym typeface="Arial"/>
              </a:defRPr>
            </a:pPr>
          </a:p>
          <a:p>
            <a:pPr marL="212323" indent="-212323" defTabSz="566196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•"/>
              <a:defRPr sz="1152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248"/>
          </a:p>
          <a:p>
            <a:pPr lvl="1" marL="460034" indent="-176936" defTabSz="566196">
              <a:lnSpc>
                <a:spcPct val="80000"/>
              </a:lnSpc>
              <a:spcBef>
                <a:spcPts val="100"/>
              </a:spcBef>
              <a:buSzPct val="100000"/>
              <a:buFont typeface="Arial"/>
              <a:buChar char="–"/>
              <a:defRPr sz="1152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66196">
              <a:lnSpc>
                <a:spcPct val="80000"/>
              </a:lnSpc>
              <a:spcBef>
                <a:spcPts val="200"/>
              </a:spcBef>
              <a:defRPr sz="1727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66196">
              <a:lnSpc>
                <a:spcPct val="80000"/>
              </a:lnSpc>
              <a:spcBef>
                <a:spcPts val="200"/>
              </a:spcBef>
              <a:defRPr b="1" sz="1727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66196">
              <a:lnSpc>
                <a:spcPct val="80000"/>
              </a:lnSpc>
              <a:spcBef>
                <a:spcPts val="200"/>
              </a:spcBef>
              <a:defRPr b="1" sz="1152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248"/>
          </a:p>
          <a:p>
            <a:pPr defTabSz="566196">
              <a:lnSpc>
                <a:spcPct val="80000"/>
              </a:lnSpc>
              <a:spcBef>
                <a:spcPts val="200"/>
              </a:spcBef>
              <a:defRPr b="1" sz="1727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440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t>class=“bigBlue”</a:t>
            </a:r>
            <a:r>
              <a:t>&gt;Header&lt;/p&gt;</a:t>
            </a:r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440">
                <a:latin typeface="Arial"/>
                <a:ea typeface="Arial"/>
                <a:cs typeface="Arial"/>
                <a:sym typeface="Arial"/>
              </a:defRPr>
            </a:pPr>
            <a:r>
              <a:t>&lt;p id=“smallRed”&gt;This text is tiny&lt;/p&gt;</a:t>
            </a:r>
            <a:endParaRPr sz="1152"/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727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66196">
              <a:lnSpc>
                <a:spcPct val="80000"/>
              </a:lnSpc>
              <a:spcBef>
                <a:spcPts val="200"/>
              </a:spcBef>
              <a:defRPr b="1" sz="1152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248"/>
          </a:p>
          <a:p>
            <a:pPr defTabSz="566196">
              <a:lnSpc>
                <a:spcPct val="80000"/>
              </a:lnSpc>
              <a:spcBef>
                <a:spcPts val="200"/>
              </a:spcBef>
              <a:defRPr b="1" sz="1727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440">
                <a:latin typeface="Arial"/>
                <a:ea typeface="Arial"/>
                <a:cs typeface="Arial"/>
                <a:sym typeface="Arial"/>
              </a:defRPr>
            </a:pPr>
            <a:r>
              <a:t>.bigBlue {</a:t>
            </a:r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440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440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44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br/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440">
                <a:latin typeface="Arial"/>
                <a:ea typeface="Arial"/>
                <a:cs typeface="Arial"/>
                <a:sym typeface="Arial"/>
              </a:defRPr>
            </a:pPr>
            <a:r>
              <a:t>#smallRed {</a:t>
            </a:r>
          </a:p>
          <a:p>
            <a:pPr lvl="3" indent="330281" defTabSz="566196">
              <a:lnSpc>
                <a:spcPct val="80000"/>
              </a:lnSpc>
              <a:spcBef>
                <a:spcPts val="300"/>
              </a:spcBef>
              <a:defRPr b="1" sz="1440">
                <a:latin typeface="Arial"/>
                <a:ea typeface="Arial"/>
                <a:cs typeface="Arial"/>
                <a:sym typeface="Arial"/>
              </a:defRPr>
            </a:pPr>
            <a:r>
              <a:t>     font-size: 8px;</a:t>
            </a:r>
            <a:br/>
            <a:r>
              <a:t>            color: red;</a:t>
            </a:r>
            <a:br/>
            <a:r>
              <a:t>       }</a:t>
            </a:r>
          </a:p>
          <a:p>
            <a:pPr lvl="1" indent="330281" defTabSz="566196">
              <a:lnSpc>
                <a:spcPct val="80000"/>
              </a:lnSpc>
              <a:spcBef>
                <a:spcPts val="300"/>
              </a:spcBef>
              <a:defRPr b="1" sz="1727">
                <a:latin typeface="Arial"/>
                <a:ea typeface="Arial"/>
                <a:cs typeface="Arial"/>
                <a:sym typeface="Arial"/>
              </a:defRPr>
            </a:pPr>
            <a:br/>
            <a:endParaRPr sz="1152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631" name="Content Placeholder 2"/>
          <p:cNvSpPr txBox="1"/>
          <p:nvPr/>
        </p:nvSpPr>
        <p:spPr>
          <a:xfrm>
            <a:off x="457200" y="783751"/>
            <a:ext cx="8153400" cy="515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sz="1500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634" name="Content Placeholder 2"/>
          <p:cNvSpPr txBox="1"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637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32" name="Shape 70"/>
          <p:cNvSpPr txBox="1"/>
          <p:nvPr/>
        </p:nvSpPr>
        <p:spPr>
          <a:xfrm>
            <a:off x="98425" y="1066800"/>
            <a:ext cx="8947150" cy="329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640" name="Rectangle 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TextBox 5"/>
          <p:cNvSpPr txBox="1"/>
          <p:nvPr/>
        </p:nvSpPr>
        <p:spPr>
          <a:xfrm>
            <a:off x="304800" y="914400"/>
            <a:ext cx="8686800" cy="2570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42" name="TextBox 4"/>
          <p:cNvSpPr txBox="1"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64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6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Rectangle 4"/>
          <p:cNvSpPr txBox="1"/>
          <p:nvPr/>
        </p:nvSpPr>
        <p:spPr>
          <a:xfrm>
            <a:off x="457200" y="5638800"/>
            <a:ext cx="82296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itle 2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652" name="TextBox 3"/>
          <p:cNvSpPr txBox="1"/>
          <p:nvPr/>
        </p:nvSpPr>
        <p:spPr>
          <a:xfrm>
            <a:off x="381000" y="914400"/>
            <a:ext cx="8001000" cy="489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  <p:pic>
        <p:nvPicPr>
          <p:cNvPr id="653" name="kMBinXTCrXI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35" name="Shape 70"/>
          <p:cNvSpPr txBox="1"/>
          <p:nvPr/>
        </p:nvSpPr>
        <p:spPr>
          <a:xfrm>
            <a:off x="304799" y="1066799"/>
            <a:ext cx="8740776" cy="370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