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1" name="Shape 4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4" name="Shape 4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pacing of this class is...</a:t>
            </a:r>
          </a:p>
          <a:p>
            <a:pPr/>
            <a:r>
              <a:t>https://www.polleverywhere.com/multiple_choice_polls/nyhEqISMdr1au8W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8" name="Shape 4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a scale of 0 to 10, how confident are you that you are learning new marketable skills?</a:t>
            </a:r>
          </a:p>
          <a:p>
            <a:pPr/>
            <a:r>
              <a:t>https://www.polleverywhere.com/multiple_choice_polls/J8vSCU4NYrQoYga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half" idx="1"/>
          </p:nvPr>
        </p:nvSpPr>
        <p:spPr>
          <a:xfrm>
            <a:off x="457200" y="1604519"/>
            <a:ext cx="8229241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PlaceHolder 3"/>
          <p:cNvSpPr/>
          <p:nvPr>
            <p:ph type="body" sz="half" idx="13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0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12" name="PlaceHolder 4"/>
          <p:cNvSpPr/>
          <p:nvPr/>
        </p:nvSpPr>
        <p:spPr>
          <a:xfrm>
            <a:off x="4674239" y="3682079"/>
            <a:ext cx="4015800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13" name="PlaceHolder 5"/>
          <p:cNvSpPr/>
          <p:nvPr>
            <p:ph type="body" sz="quarter" idx="13"/>
          </p:nvPr>
        </p:nvSpPr>
        <p:spPr>
          <a:xfrm>
            <a:off x="457199" y="3682079"/>
            <a:ext cx="4015801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2" name="Body Level One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PlaceHolder 3"/>
          <p:cNvSpPr/>
          <p:nvPr>
            <p:ph type="body" idx="13"/>
          </p:nvPr>
        </p:nvSpPr>
        <p:spPr>
          <a:xfrm>
            <a:off x="457199" y="1604519"/>
            <a:ext cx="8229242" cy="39772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pic>
        <p:nvPicPr>
          <p:cNvPr id="124" name="Picture 38" descr="Picture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35" name="Line 4"/>
          <p:cNvSpPr/>
          <p:nvPr/>
        </p:nvSpPr>
        <p:spPr>
          <a:xfrm>
            <a:off x="0" y="653759"/>
            <a:ext cx="9144000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5" name="Line 4"/>
          <p:cNvSpPr/>
          <p:nvPr/>
        </p:nvSpPr>
        <p:spPr>
          <a:xfrm>
            <a:off x="0" y="653759"/>
            <a:ext cx="9144000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57" name="Line 4"/>
          <p:cNvSpPr/>
          <p:nvPr/>
        </p:nvSpPr>
        <p:spPr>
          <a:xfrm>
            <a:off x="0" y="653759"/>
            <a:ext cx="9144000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69" name="Line 4"/>
          <p:cNvSpPr/>
          <p:nvPr/>
        </p:nvSpPr>
        <p:spPr>
          <a:xfrm>
            <a:off x="0" y="653759"/>
            <a:ext cx="9144000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1" name="Body Level One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PlaceHolder 3"/>
          <p:cNvSpPr/>
          <p:nvPr>
            <p:ph type="body" sz="half" idx="13"/>
          </p:nvPr>
        </p:nvSpPr>
        <p:spPr>
          <a:xfrm>
            <a:off x="4674239" y="1604519"/>
            <a:ext cx="4015800" cy="39772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82" name="Line 4"/>
          <p:cNvSpPr/>
          <p:nvPr/>
        </p:nvSpPr>
        <p:spPr>
          <a:xfrm>
            <a:off x="0" y="653759"/>
            <a:ext cx="9144000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entere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93" name="Line 4"/>
          <p:cNvSpPr/>
          <p:nvPr/>
        </p:nvSpPr>
        <p:spPr>
          <a:xfrm>
            <a:off x="0" y="653759"/>
            <a:ext cx="9144000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Body Level One…"/>
          <p:cNvSpPr txBox="1"/>
          <p:nvPr>
            <p:ph type="body" sz="half" idx="1"/>
          </p:nvPr>
        </p:nvSpPr>
        <p:spPr>
          <a:xfrm>
            <a:off x="304920" y="0"/>
            <a:ext cx="5470200" cy="303012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04" name="Line 4"/>
          <p:cNvSpPr/>
          <p:nvPr/>
        </p:nvSpPr>
        <p:spPr>
          <a:xfrm>
            <a:off x="0" y="653759"/>
            <a:ext cx="9144000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5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6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7" name="PlaceHolder 3"/>
          <p:cNvSpPr/>
          <p:nvPr/>
        </p:nvSpPr>
        <p:spPr>
          <a:xfrm>
            <a:off x="457199" y="3682079"/>
            <a:ext cx="401580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08" name="PlaceHolder 4"/>
          <p:cNvSpPr/>
          <p:nvPr>
            <p:ph type="body" sz="half" idx="13"/>
          </p:nvPr>
        </p:nvSpPr>
        <p:spPr>
          <a:xfrm>
            <a:off x="4674239" y="1604519"/>
            <a:ext cx="4015800" cy="39772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Content and 2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18" name="Line 4"/>
          <p:cNvSpPr/>
          <p:nvPr/>
        </p:nvSpPr>
        <p:spPr>
          <a:xfrm>
            <a:off x="0" y="653759"/>
            <a:ext cx="9144000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0" name="Body Level One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22" name="PlaceHolder 4"/>
          <p:cNvSpPr/>
          <p:nvPr>
            <p:ph type="body" sz="quarter" idx="13"/>
          </p:nvPr>
        </p:nvSpPr>
        <p:spPr>
          <a:xfrm>
            <a:off x="4674239" y="3682079"/>
            <a:ext cx="4015800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over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2" name="Line 4"/>
          <p:cNvSpPr/>
          <p:nvPr/>
        </p:nvSpPr>
        <p:spPr>
          <a:xfrm>
            <a:off x="0" y="653759"/>
            <a:ext cx="9144000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4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5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36" name="PlaceHolder 4"/>
          <p:cNvSpPr/>
          <p:nvPr>
            <p:ph type="body" sz="half" idx="13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 over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46" name="Line 4"/>
          <p:cNvSpPr/>
          <p:nvPr/>
        </p:nvSpPr>
        <p:spPr>
          <a:xfrm>
            <a:off x="0" y="653759"/>
            <a:ext cx="9144000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8" name="Body Level One…"/>
          <p:cNvSpPr txBox="1"/>
          <p:nvPr>
            <p:ph type="body" sz="half" idx="1"/>
          </p:nvPr>
        </p:nvSpPr>
        <p:spPr>
          <a:xfrm>
            <a:off x="457200" y="1604519"/>
            <a:ext cx="8229241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9" name="PlaceHolder 3"/>
          <p:cNvSpPr/>
          <p:nvPr>
            <p:ph type="body" sz="half" idx="13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4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8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59" name="Line 4"/>
          <p:cNvSpPr/>
          <p:nvPr/>
        </p:nvSpPr>
        <p:spPr>
          <a:xfrm>
            <a:off x="0" y="653759"/>
            <a:ext cx="9144000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0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1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2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63" name="PlaceHolder 4"/>
          <p:cNvSpPr/>
          <p:nvPr/>
        </p:nvSpPr>
        <p:spPr>
          <a:xfrm>
            <a:off x="4674239" y="3682079"/>
            <a:ext cx="4015800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64" name="PlaceHolder 5"/>
          <p:cNvSpPr/>
          <p:nvPr>
            <p:ph type="body" sz="quarter" idx="13"/>
          </p:nvPr>
        </p:nvSpPr>
        <p:spPr>
          <a:xfrm>
            <a:off x="457199" y="3682079"/>
            <a:ext cx="4015801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6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3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74" name="Line 4"/>
          <p:cNvSpPr/>
          <p:nvPr/>
        </p:nvSpPr>
        <p:spPr>
          <a:xfrm>
            <a:off x="0" y="653759"/>
            <a:ext cx="9144000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5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6" name="Body Level One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PlaceHolder 3"/>
          <p:cNvSpPr/>
          <p:nvPr>
            <p:ph type="body" idx="13"/>
          </p:nvPr>
        </p:nvSpPr>
        <p:spPr>
          <a:xfrm>
            <a:off x="457199" y="1604519"/>
            <a:ext cx="8229242" cy="39772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pic>
        <p:nvPicPr>
          <p:cNvPr id="278" name="Picture 77" descr="Picture 7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78" descr="Picture 7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8" name="CustomShape 2"/>
          <p:cNvSpPr/>
          <p:nvPr/>
        </p:nvSpPr>
        <p:spPr>
          <a:xfrm>
            <a:off x="426959" y="3737519"/>
            <a:ext cx="6335642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9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CustomShape 2"/>
          <p:cNvSpPr/>
          <p:nvPr/>
        </p:nvSpPr>
        <p:spPr>
          <a:xfrm>
            <a:off x="426959" y="3737519"/>
            <a:ext cx="6335642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9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00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1" name="Body Level One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0" name="CustomShape 2"/>
          <p:cNvSpPr/>
          <p:nvPr/>
        </p:nvSpPr>
        <p:spPr>
          <a:xfrm>
            <a:off x="426959" y="3737519"/>
            <a:ext cx="6335642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12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3" name="Body Level One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2" name="CustomShape 2"/>
          <p:cNvSpPr/>
          <p:nvPr/>
        </p:nvSpPr>
        <p:spPr>
          <a:xfrm>
            <a:off x="426959" y="3737519"/>
            <a:ext cx="6335642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24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5" name="Body Level One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6" name="PlaceHolder 3"/>
          <p:cNvSpPr/>
          <p:nvPr>
            <p:ph type="body" sz="half" idx="13"/>
          </p:nvPr>
        </p:nvSpPr>
        <p:spPr>
          <a:xfrm>
            <a:off x="4674239" y="1604519"/>
            <a:ext cx="4015800" cy="39772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5" name="CustomShape 2"/>
          <p:cNvSpPr/>
          <p:nvPr/>
        </p:nvSpPr>
        <p:spPr>
          <a:xfrm>
            <a:off x="426959" y="3737519"/>
            <a:ext cx="6335642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6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37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6" name="CustomShape 2"/>
          <p:cNvSpPr/>
          <p:nvPr/>
        </p:nvSpPr>
        <p:spPr>
          <a:xfrm>
            <a:off x="426959" y="3737519"/>
            <a:ext cx="6335642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7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48" name="Body Level One…"/>
          <p:cNvSpPr txBox="1"/>
          <p:nvPr>
            <p:ph type="body" sz="half" idx="1"/>
          </p:nvPr>
        </p:nvSpPr>
        <p:spPr>
          <a:xfrm>
            <a:off x="304920" y="0"/>
            <a:ext cx="5470200" cy="303012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CustomShape 2"/>
          <p:cNvSpPr/>
          <p:nvPr/>
        </p:nvSpPr>
        <p:spPr>
          <a:xfrm>
            <a:off x="426959" y="3737519"/>
            <a:ext cx="6335642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59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0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1" name="PlaceHolder 3"/>
          <p:cNvSpPr/>
          <p:nvPr/>
        </p:nvSpPr>
        <p:spPr>
          <a:xfrm>
            <a:off x="457199" y="3682079"/>
            <a:ext cx="401580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62" name="PlaceHolder 4"/>
          <p:cNvSpPr/>
          <p:nvPr>
            <p:ph type="body" sz="half" idx="13"/>
          </p:nvPr>
        </p:nvSpPr>
        <p:spPr>
          <a:xfrm>
            <a:off x="4674239" y="1604519"/>
            <a:ext cx="4015800" cy="39772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1" name="CustomShape 2"/>
          <p:cNvSpPr/>
          <p:nvPr/>
        </p:nvSpPr>
        <p:spPr>
          <a:xfrm>
            <a:off x="426959" y="3737519"/>
            <a:ext cx="6335642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2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73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4" name="Body Level One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5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76" name="PlaceHolder 4"/>
          <p:cNvSpPr/>
          <p:nvPr>
            <p:ph type="body" sz="quarter" idx="13"/>
          </p:nvPr>
        </p:nvSpPr>
        <p:spPr>
          <a:xfrm>
            <a:off x="4674239" y="3682079"/>
            <a:ext cx="4015800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CustomShape 2"/>
          <p:cNvSpPr/>
          <p:nvPr/>
        </p:nvSpPr>
        <p:spPr>
          <a:xfrm>
            <a:off x="426959" y="3737519"/>
            <a:ext cx="6335642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87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8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9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90" name="PlaceHolder 4"/>
          <p:cNvSpPr/>
          <p:nvPr>
            <p:ph type="body" sz="half" idx="13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9" name="CustomShape 2"/>
          <p:cNvSpPr/>
          <p:nvPr/>
        </p:nvSpPr>
        <p:spPr>
          <a:xfrm>
            <a:off x="426959" y="3737519"/>
            <a:ext cx="6335642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0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01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2" name="Body Level One…"/>
          <p:cNvSpPr txBox="1"/>
          <p:nvPr>
            <p:ph type="body" sz="half" idx="1"/>
          </p:nvPr>
        </p:nvSpPr>
        <p:spPr>
          <a:xfrm>
            <a:off x="457200" y="1604519"/>
            <a:ext cx="8229241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3" name="PlaceHolder 3"/>
          <p:cNvSpPr/>
          <p:nvPr>
            <p:ph type="body" sz="half" idx="13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4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CustomShape 2"/>
          <p:cNvSpPr/>
          <p:nvPr/>
        </p:nvSpPr>
        <p:spPr>
          <a:xfrm>
            <a:off x="426959" y="3737519"/>
            <a:ext cx="6335642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3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14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5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6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417" name="PlaceHolder 4"/>
          <p:cNvSpPr/>
          <p:nvPr/>
        </p:nvSpPr>
        <p:spPr>
          <a:xfrm>
            <a:off x="4674239" y="3682079"/>
            <a:ext cx="4015800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418" name="PlaceHolder 5"/>
          <p:cNvSpPr/>
          <p:nvPr>
            <p:ph type="body" sz="quarter" idx="13"/>
          </p:nvPr>
        </p:nvSpPr>
        <p:spPr>
          <a:xfrm>
            <a:off x="457199" y="3682079"/>
            <a:ext cx="4015801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4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7" name="CustomShape 2"/>
          <p:cNvSpPr/>
          <p:nvPr/>
        </p:nvSpPr>
        <p:spPr>
          <a:xfrm>
            <a:off x="426959" y="3737519"/>
            <a:ext cx="6335642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8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29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0" name="Body Level One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1" name="PlaceHolder 3"/>
          <p:cNvSpPr/>
          <p:nvPr>
            <p:ph type="body" idx="13"/>
          </p:nvPr>
        </p:nvSpPr>
        <p:spPr>
          <a:xfrm>
            <a:off x="457199" y="1604519"/>
            <a:ext cx="8229242" cy="39772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pic>
        <p:nvPicPr>
          <p:cNvPr id="432" name="Picture 117" descr="Picture 1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Picture 118" descr="Picture 1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laceHolder 3"/>
          <p:cNvSpPr/>
          <p:nvPr>
            <p:ph type="body" sz="half" idx="13"/>
          </p:nvPr>
        </p:nvSpPr>
        <p:spPr>
          <a:xfrm>
            <a:off x="4674239" y="1604519"/>
            <a:ext cx="4015800" cy="39772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304920" y="0"/>
            <a:ext cx="5470200" cy="303012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PlaceHolder 3"/>
          <p:cNvSpPr/>
          <p:nvPr/>
        </p:nvSpPr>
        <p:spPr>
          <a:xfrm>
            <a:off x="457199" y="3682079"/>
            <a:ext cx="401580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69" name="PlaceHolder 4"/>
          <p:cNvSpPr/>
          <p:nvPr>
            <p:ph type="body" sz="half" idx="13"/>
          </p:nvPr>
        </p:nvSpPr>
        <p:spPr>
          <a:xfrm>
            <a:off x="4674239" y="1604519"/>
            <a:ext cx="4015800" cy="397728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80" name="PlaceHolder 4"/>
          <p:cNvSpPr/>
          <p:nvPr>
            <p:ph type="body" sz="quarter" idx="13"/>
          </p:nvPr>
        </p:nvSpPr>
        <p:spPr>
          <a:xfrm>
            <a:off x="4674239" y="3682079"/>
            <a:ext cx="4015800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91" name="PlaceHolder 4"/>
          <p:cNvSpPr/>
          <p:nvPr>
            <p:ph type="body" sz="half" idx="13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CustomShape 2"/>
          <p:cNvSpPr/>
          <p:nvPr/>
        </p:nvSpPr>
        <p:spPr>
          <a:xfrm>
            <a:off x="426959" y="3737519"/>
            <a:ext cx="6335642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CustomShape 3"/>
          <p:cNvSpPr txBox="1"/>
          <p:nvPr/>
        </p:nvSpPr>
        <p:spPr>
          <a:xfrm>
            <a:off x="426959" y="4012864"/>
            <a:ext cx="3535202" cy="352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5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4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3" Type="http://schemas.openxmlformats.org/officeDocument/2006/relationships/image" Target="../media/image1.gi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6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9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gif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e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2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Relationship Id="rId3" Type="http://schemas.openxmlformats.org/officeDocument/2006/relationships/image" Target="../media/image5.jpeg"/><Relationship Id="rId4" Type="http://schemas.openxmlformats.org/officeDocument/2006/relationships/image" Target="../media/image35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Relationship Id="rId3" Type="http://schemas.openxmlformats.org/officeDocument/2006/relationships/image" Target="../media/image5.jpeg"/><Relationship Id="rId4" Type="http://schemas.openxmlformats.org/officeDocument/2006/relationships/image" Target="../media/image35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5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5.jpeg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5.jpe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png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Going Live</a:t>
            </a:r>
          </a:p>
        </p:txBody>
      </p:sp>
      <p:sp>
        <p:nvSpPr>
          <p:cNvPr id="444" name="TextShape 2"/>
          <p:cNvSpPr txBox="1"/>
          <p:nvPr/>
        </p:nvSpPr>
        <p:spPr>
          <a:xfrm>
            <a:off x="3370319" y="4034880"/>
            <a:ext cx="226980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October 24, 2017</a:t>
            </a:r>
          </a:p>
        </p:txBody>
      </p:sp>
      <p:sp>
        <p:nvSpPr>
          <p:cNvPr id="445" name="TextShape 3"/>
          <p:cNvSpPr txBox="1"/>
          <p:nvPr/>
        </p:nvSpPr>
        <p:spPr>
          <a:xfrm>
            <a:off x="397079" y="2504159"/>
            <a:ext cx="2700002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Day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Shape 1"/>
          <p:cNvSpPr txBox="1"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Recapping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 txBox="1"/>
          <p:nvPr/>
        </p:nvSpPr>
        <p:spPr>
          <a:xfrm>
            <a:off x="304919" y="97919"/>
            <a:ext cx="4076281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Recap</a:t>
            </a:r>
          </a:p>
        </p:txBody>
      </p:sp>
      <p:sp>
        <p:nvSpPr>
          <p:cNvPr id="481" name="CustomShape 2"/>
          <p:cNvSpPr txBox="1"/>
          <p:nvPr/>
        </p:nvSpPr>
        <p:spPr>
          <a:xfrm>
            <a:off x="304919" y="762119"/>
            <a:ext cx="8740442" cy="433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200"/>
            </a:pPr>
            <a:r>
              <a:t>In just one whirlwind week we’ve covered: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/>
            </a:pPr>
            <a:r>
              <a:t> Full-Stack Development Conceptually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Terminal / Git Bash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HTML Syntax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Git Concepts and Commands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CSS Purpose, Syntax, and Styles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Floating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Positioning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Box Model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Chrome Dev Tools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200" u="sng"/>
            </a:pPr>
            <a:r>
              <a:t>How to Learn on Your Own!!</a:t>
            </a:r>
          </a:p>
        </p:txBody>
      </p:sp>
      <p:pic>
        <p:nvPicPr>
          <p:cNvPr id="48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4165"/>
          <a:stretch>
            <a:fillRect/>
          </a:stretch>
        </p:blipFill>
        <p:spPr>
          <a:xfrm>
            <a:off x="5257800" y="2568239"/>
            <a:ext cx="3885840" cy="37238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Full-Stack Development?</a:t>
            </a:r>
          </a:p>
        </p:txBody>
      </p:sp>
      <p:pic>
        <p:nvPicPr>
          <p:cNvPr id="48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625" y="723898"/>
            <a:ext cx="5616575" cy="5616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&gt; Intro to Console</a:t>
            </a:r>
          </a:p>
        </p:txBody>
      </p:sp>
      <p:pic>
        <p:nvPicPr>
          <p:cNvPr id="48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719" y="847079"/>
            <a:ext cx="7619761" cy="5468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&lt;title&gt; Intro to HTML &lt;/title&gt;</a:t>
            </a:r>
          </a:p>
        </p:txBody>
      </p:sp>
      <p:pic>
        <p:nvPicPr>
          <p:cNvPr id="49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11520"/>
            <a:ext cx="4101480" cy="4101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27400" y="940679"/>
            <a:ext cx="4775761" cy="4141082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CustomShape 2"/>
          <p:cNvSpPr/>
          <p:nvPr/>
        </p:nvSpPr>
        <p:spPr>
          <a:xfrm>
            <a:off x="-1" y="5293440"/>
            <a:ext cx="9155522" cy="1055881"/>
          </a:xfrm>
          <a:prstGeom prst="rect">
            <a:avLst/>
          </a:prstGeom>
          <a:solidFill>
            <a:srgbClr val="37609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4" name="CustomShape 3"/>
          <p:cNvSpPr txBox="1"/>
          <p:nvPr/>
        </p:nvSpPr>
        <p:spPr>
          <a:xfrm>
            <a:off x="173879" y="5334120"/>
            <a:ext cx="8795882" cy="932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 sz="2000">
                <a:solidFill>
                  <a:srgbClr val="FFFFFF"/>
                </a:solidFill>
              </a:defRPr>
            </a:pPr>
            <a:r>
              <a:t>HTML </a:t>
            </a:r>
            <a:r>
              <a:rPr b="0"/>
              <a:t>is one of the three base languages behind </a:t>
            </a:r>
            <a:r>
              <a:rPr b="0" u="sng"/>
              <a:t>every single website</a:t>
            </a:r>
            <a:r>
              <a:rPr b="0"/>
              <a:t>.</a:t>
            </a:r>
            <a:endParaRPr b="0"/>
          </a:p>
          <a:p>
            <a:pPr/>
          </a:p>
          <a:p>
            <a:pPr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It defines all of the basic content and a </a:t>
            </a:r>
            <a:r>
              <a:rPr i="1"/>
              <a:t>bit</a:t>
            </a:r>
            <a:r>
              <a:t> of formatting.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Pushing and Pulling to GitHub</a:t>
            </a:r>
          </a:p>
        </p:txBody>
      </p:sp>
      <p:sp>
        <p:nvSpPr>
          <p:cNvPr id="497" name="CustomShape 2"/>
          <p:cNvSpPr/>
          <p:nvPr/>
        </p:nvSpPr>
        <p:spPr>
          <a:xfrm>
            <a:off x="-1" y="865080"/>
            <a:ext cx="9143642" cy="1520641"/>
          </a:xfrm>
          <a:prstGeom prst="rect">
            <a:avLst/>
          </a:prstGeom>
          <a:solidFill>
            <a:srgbClr val="DBEEF4"/>
          </a:solidFill>
          <a:ln w="25400">
            <a:solidFill>
              <a:srgbClr val="DBEEF4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9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719" y="1230839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160" y="1223279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Picture 35" descr="Picture 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959" y="122112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759" y="122112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080" y="855359"/>
            <a:ext cx="1511281" cy="1511282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CustomShape 3"/>
          <p:cNvSpPr/>
          <p:nvPr/>
        </p:nvSpPr>
        <p:spPr>
          <a:xfrm rot="5400000">
            <a:off x="1596600" y="2007360"/>
            <a:ext cx="873001" cy="1081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4" name="CustomShape 4"/>
          <p:cNvSpPr txBox="1"/>
          <p:nvPr/>
        </p:nvSpPr>
        <p:spPr>
          <a:xfrm>
            <a:off x="2420640" y="86760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1</a:t>
            </a:r>
          </a:p>
        </p:txBody>
      </p:sp>
      <p:sp>
        <p:nvSpPr>
          <p:cNvPr id="505" name="CustomShape 5"/>
          <p:cNvSpPr txBox="1"/>
          <p:nvPr/>
        </p:nvSpPr>
        <p:spPr>
          <a:xfrm>
            <a:off x="3540240" y="86508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2</a:t>
            </a:r>
          </a:p>
        </p:txBody>
      </p:sp>
      <p:sp>
        <p:nvSpPr>
          <p:cNvPr id="506" name="CustomShape 6"/>
          <p:cNvSpPr txBox="1"/>
          <p:nvPr/>
        </p:nvSpPr>
        <p:spPr>
          <a:xfrm>
            <a:off x="4620960" y="87192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3</a:t>
            </a:r>
          </a:p>
        </p:txBody>
      </p:sp>
      <p:sp>
        <p:nvSpPr>
          <p:cNvPr id="507" name="CustomShape 7"/>
          <p:cNvSpPr txBox="1"/>
          <p:nvPr/>
        </p:nvSpPr>
        <p:spPr>
          <a:xfrm>
            <a:off x="5876280" y="87192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4</a:t>
            </a:r>
          </a:p>
        </p:txBody>
      </p:sp>
      <p:sp>
        <p:nvSpPr>
          <p:cNvPr id="508" name="CustomShape 8"/>
          <p:cNvSpPr/>
          <p:nvPr/>
        </p:nvSpPr>
        <p:spPr>
          <a:xfrm flipV="1">
            <a:off x="1492200" y="2104200"/>
            <a:ext cx="2217241" cy="1237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9" name="CustomShape 9"/>
          <p:cNvSpPr txBox="1"/>
          <p:nvPr/>
        </p:nvSpPr>
        <p:spPr>
          <a:xfrm>
            <a:off x="1567439" y="2546280"/>
            <a:ext cx="922596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/>
            </a:lvl1pPr>
          </a:lstStyle>
          <a:p>
            <a:pPr/>
            <a:r>
              <a:t>Pull Code</a:t>
            </a:r>
          </a:p>
        </p:txBody>
      </p:sp>
      <p:sp>
        <p:nvSpPr>
          <p:cNvPr id="510" name="CustomShape 10"/>
          <p:cNvSpPr txBox="1"/>
          <p:nvPr/>
        </p:nvSpPr>
        <p:spPr>
          <a:xfrm>
            <a:off x="2592720" y="2962080"/>
            <a:ext cx="1031289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/>
            </a:lvl1pPr>
          </a:lstStyle>
          <a:p>
            <a:pPr/>
            <a:r>
              <a:t>Push Code</a:t>
            </a:r>
          </a:p>
        </p:txBody>
      </p:sp>
      <p:sp>
        <p:nvSpPr>
          <p:cNvPr id="511" name="CustomShape 11"/>
          <p:cNvSpPr/>
          <p:nvPr/>
        </p:nvSpPr>
        <p:spPr>
          <a:xfrm rot="5400000">
            <a:off x="843480" y="2748959"/>
            <a:ext cx="2379241" cy="1081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2" name="CustomShape 12"/>
          <p:cNvSpPr/>
          <p:nvPr/>
        </p:nvSpPr>
        <p:spPr>
          <a:xfrm flipV="1">
            <a:off x="1563840" y="2086559"/>
            <a:ext cx="3163179" cy="2602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22" y="21600"/>
                </a:lnTo>
              </a:path>
            </a:pathLst>
          </a:custGeom>
          <a:ln w="666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3" name="CustomShape 13"/>
          <p:cNvSpPr txBox="1"/>
          <p:nvPr/>
        </p:nvSpPr>
        <p:spPr>
          <a:xfrm>
            <a:off x="3747239" y="4818240"/>
            <a:ext cx="103129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/>
            </a:lvl1pPr>
          </a:lstStyle>
          <a:p>
            <a:pPr/>
            <a:r>
              <a:t>Push Code</a:t>
            </a:r>
          </a:p>
        </p:txBody>
      </p:sp>
      <p:sp>
        <p:nvSpPr>
          <p:cNvPr id="514" name="CustomShape 14"/>
          <p:cNvSpPr txBox="1"/>
          <p:nvPr/>
        </p:nvSpPr>
        <p:spPr>
          <a:xfrm>
            <a:off x="1567439" y="4084920"/>
            <a:ext cx="922596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/>
            </a:lvl1pPr>
          </a:lstStyle>
          <a:p>
            <a:pPr/>
            <a:r>
              <a:t>Pull Code</a:t>
            </a:r>
          </a:p>
        </p:txBody>
      </p:sp>
      <p:sp>
        <p:nvSpPr>
          <p:cNvPr id="515" name="CustomShape 15"/>
          <p:cNvSpPr/>
          <p:nvPr/>
        </p:nvSpPr>
        <p:spPr>
          <a:xfrm flipV="1" rot="10800000">
            <a:off x="5159880" y="5694479"/>
            <a:ext cx="3668182" cy="3479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6" name="CustomShape 16"/>
          <p:cNvSpPr txBox="1"/>
          <p:nvPr/>
        </p:nvSpPr>
        <p:spPr>
          <a:xfrm>
            <a:off x="4140720" y="5325840"/>
            <a:ext cx="922595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/>
            </a:lvl1pPr>
          </a:lstStyle>
          <a:p>
            <a:pPr/>
            <a:r>
              <a:t>Pull Code</a:t>
            </a:r>
          </a:p>
        </p:txBody>
      </p:sp>
      <p:sp>
        <p:nvSpPr>
          <p:cNvPr id="517" name="CustomShape 17"/>
          <p:cNvSpPr/>
          <p:nvPr/>
        </p:nvSpPr>
        <p:spPr>
          <a:xfrm flipV="1">
            <a:off x="1563840" y="2102039"/>
            <a:ext cx="4416841" cy="393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8" name="CustomShape 18"/>
          <p:cNvSpPr txBox="1"/>
          <p:nvPr/>
        </p:nvSpPr>
        <p:spPr>
          <a:xfrm>
            <a:off x="4866480" y="5744519"/>
            <a:ext cx="1031289" cy="28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/>
            </a:lvl1pPr>
          </a:lstStyle>
          <a:p>
            <a:pPr/>
            <a:r>
              <a:t>Push Code</a:t>
            </a:r>
          </a:p>
        </p:txBody>
      </p:sp>
      <p:sp>
        <p:nvSpPr>
          <p:cNvPr id="519" name="CustomShape 19"/>
          <p:cNvSpPr txBox="1"/>
          <p:nvPr/>
        </p:nvSpPr>
        <p:spPr>
          <a:xfrm>
            <a:off x="6576839" y="1442880"/>
            <a:ext cx="1357198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 u="sng"/>
            </a:lvl1pPr>
          </a:lstStyle>
          <a:p>
            <a:pPr/>
            <a:r>
              <a:t>GitHub Branch</a:t>
            </a:r>
          </a:p>
        </p:txBody>
      </p:sp>
      <p:pic>
        <p:nvPicPr>
          <p:cNvPr id="520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519" y="2605320"/>
            <a:ext cx="1271162" cy="1052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1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3959" y="3793680"/>
            <a:ext cx="904321" cy="1109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2" name="Picture 57" descr="Picture 57"/>
          <p:cNvPicPr>
            <a:picLocks noChangeAspect="1"/>
          </p:cNvPicPr>
          <p:nvPr/>
        </p:nvPicPr>
        <p:blipFill>
          <a:blip r:embed="rId6">
            <a:extLst/>
          </a:blip>
          <a:srcRect l="31594" t="0" r="27624" b="0"/>
          <a:stretch>
            <a:fillRect/>
          </a:stretch>
        </p:blipFill>
        <p:spPr>
          <a:xfrm>
            <a:off x="440999" y="5134679"/>
            <a:ext cx="897482" cy="1119242"/>
          </a:xfrm>
          <a:prstGeom prst="rect">
            <a:avLst/>
          </a:prstGeom>
          <a:ln w="12700">
            <a:miter lim="400000"/>
          </a:ln>
        </p:spPr>
      </p:pic>
      <p:sp>
        <p:nvSpPr>
          <p:cNvPr id="523" name="CustomShape 20"/>
          <p:cNvSpPr/>
          <p:nvPr/>
        </p:nvSpPr>
        <p:spPr>
          <a:xfrm rot="5400000">
            <a:off x="2201399" y="2772360"/>
            <a:ext cx="2379241" cy="1081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4" name="CustomShape 21"/>
          <p:cNvSpPr txBox="1"/>
          <p:nvPr/>
        </p:nvSpPr>
        <p:spPr>
          <a:xfrm>
            <a:off x="2925360" y="4084920"/>
            <a:ext cx="922595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/>
            </a:lvl1pPr>
          </a:lstStyle>
          <a:p>
            <a:pPr/>
            <a:r>
              <a:t>Pull 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7" name="CustomShape 2"/>
          <p:cNvSpPr txBox="1"/>
          <p:nvPr/>
        </p:nvSpPr>
        <p:spPr>
          <a:xfrm>
            <a:off x="304919" y="97919"/>
            <a:ext cx="51051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CSS Syntax</a:t>
            </a:r>
          </a:p>
        </p:txBody>
      </p:sp>
      <p:sp>
        <p:nvSpPr>
          <p:cNvPr id="528" name="CustomShape 3"/>
          <p:cNvSpPr txBox="1"/>
          <p:nvPr/>
        </p:nvSpPr>
        <p:spPr>
          <a:xfrm>
            <a:off x="457199" y="827999"/>
            <a:ext cx="8152922" cy="2292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000"/>
            </a:pPr>
            <a:r>
              <a:t> CSS works by hooking onto </a:t>
            </a:r>
            <a:r>
              <a:rPr b="1"/>
              <a:t>selectors</a:t>
            </a:r>
            <a:r>
              <a:t> added into HTML using “</a:t>
            </a:r>
            <a:r>
              <a:rPr b="1"/>
              <a:t>classes</a:t>
            </a:r>
            <a:r>
              <a:t> and </a:t>
            </a:r>
            <a:r>
              <a:rPr b="1"/>
              <a:t>identifiers</a:t>
            </a:r>
            <a:r>
              <a:t>”. 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000"/>
            </a:pPr>
            <a:r>
              <a:t> Once hooked, we apply </a:t>
            </a:r>
            <a:r>
              <a:rPr b="1"/>
              <a:t>styles </a:t>
            </a:r>
            <a:r>
              <a:t>to those HTML elements using CSS.</a:t>
            </a:r>
          </a:p>
          <a:p>
            <a:pPr/>
          </a:p>
          <a:p>
            <a:pPr/>
          </a:p>
          <a:p>
            <a:pPr/>
          </a:p>
        </p:txBody>
      </p:sp>
      <p:pic>
        <p:nvPicPr>
          <p:cNvPr id="52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440" y="2629799"/>
            <a:ext cx="8409241" cy="2882881"/>
          </a:xfrm>
          <a:prstGeom prst="rect">
            <a:avLst/>
          </a:prstGeom>
          <a:ln>
            <a:solidFill>
              <a:srgbClr val="37609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32" name="CustomShape 2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The Concept of “Flow”</a:t>
            </a:r>
          </a:p>
        </p:txBody>
      </p:sp>
      <p:pic>
        <p:nvPicPr>
          <p:cNvPr id="5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726479"/>
            <a:ext cx="7386120" cy="3692881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CustomShape 3"/>
          <p:cNvSpPr txBox="1"/>
          <p:nvPr/>
        </p:nvSpPr>
        <p:spPr>
          <a:xfrm>
            <a:off x="304919" y="4419720"/>
            <a:ext cx="8610122" cy="176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/>
            </a:pPr>
            <a:r>
              <a:t> In HTML/CSS, (by default) every element displayed is governed by a concept called “</a:t>
            </a:r>
            <a:r>
              <a:rPr b="1"/>
              <a:t>flow.</a:t>
            </a:r>
            <a:r>
              <a:t>”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/>
            </a:pPr>
            <a:r>
              <a:t> This means that HTML elements force their adjacent elements to </a:t>
            </a:r>
            <a:r>
              <a:rPr b="1"/>
              <a:t>flow around</a:t>
            </a:r>
            <a:r>
              <a:t> them.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37" name="CustomShape 2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The Box Model</a:t>
            </a:r>
          </a:p>
        </p:txBody>
      </p:sp>
      <p:sp>
        <p:nvSpPr>
          <p:cNvPr id="538" name="CustomShape 3"/>
          <p:cNvSpPr txBox="1"/>
          <p:nvPr/>
        </p:nvSpPr>
        <p:spPr>
          <a:xfrm>
            <a:off x="304919" y="5356080"/>
            <a:ext cx="8610122" cy="83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/>
            </a:pPr>
            <a:r>
              <a:t> The Box Model wraps every CSS element in </a:t>
            </a:r>
            <a:r>
              <a:rPr b="1"/>
              <a:t>padding, border and margin</a:t>
            </a:r>
            <a:r>
              <a:t> – allowing developers to modify spacing styles.</a:t>
            </a:r>
          </a:p>
        </p:txBody>
      </p:sp>
      <p:pic>
        <p:nvPicPr>
          <p:cNvPr id="53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3119" y="783719"/>
            <a:ext cx="5339881" cy="4506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2" name="CustomShape 2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CSS Positioning</a:t>
            </a:r>
          </a:p>
        </p:txBody>
      </p:sp>
      <p:sp>
        <p:nvSpPr>
          <p:cNvPr id="543" name="CustomShape 3"/>
          <p:cNvSpPr txBox="1"/>
          <p:nvPr/>
        </p:nvSpPr>
        <p:spPr>
          <a:xfrm>
            <a:off x="304919" y="5549760"/>
            <a:ext cx="8610122" cy="83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/>
            </a:pPr>
            <a:r>
              <a:t> We can orient our HTML elements in relation to space with CSS positioning </a:t>
            </a:r>
            <a:r>
              <a:rPr b="1"/>
              <a:t>(static, relative, fixed, absolute)</a:t>
            </a:r>
            <a:r>
              <a:t>.</a:t>
            </a:r>
          </a:p>
        </p:txBody>
      </p:sp>
      <p:pic>
        <p:nvPicPr>
          <p:cNvPr id="544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8199" y="783719"/>
            <a:ext cx="5695562" cy="4635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Check-Up Session</a:t>
            </a:r>
          </a:p>
        </p:txBody>
      </p:sp>
      <p:sp>
        <p:nvSpPr>
          <p:cNvPr id="448" name="CustomShape 2"/>
          <p:cNvSpPr txBox="1"/>
          <p:nvPr/>
        </p:nvSpPr>
        <p:spPr>
          <a:xfrm>
            <a:off x="304920" y="1966874"/>
            <a:ext cx="8534160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i="1" sz="6000"/>
            </a:lvl1pPr>
          </a:lstStyle>
          <a:p>
            <a:pPr/>
            <a:r>
              <a:t>How’s it going?</a:t>
            </a:r>
          </a:p>
        </p:txBody>
      </p:sp>
      <p:sp>
        <p:nvSpPr>
          <p:cNvPr id="449" name="CustomShape 3"/>
          <p:cNvSpPr txBox="1"/>
          <p:nvPr/>
        </p:nvSpPr>
        <p:spPr>
          <a:xfrm>
            <a:off x="287280" y="3172305"/>
            <a:ext cx="853416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i="1" sz="2400"/>
            </a:lvl1pPr>
          </a:lstStyle>
          <a:p>
            <a:pPr/>
            <a:r>
              <a:t>After 1 week of Bootcamp, how are you holding up?</a:t>
            </a:r>
          </a:p>
        </p:txBody>
      </p:sp>
      <p:sp>
        <p:nvSpPr>
          <p:cNvPr id="450" name="CustomShape 4"/>
          <p:cNvSpPr txBox="1"/>
          <p:nvPr/>
        </p:nvSpPr>
        <p:spPr>
          <a:xfrm>
            <a:off x="258840" y="3781785"/>
            <a:ext cx="853416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i="1" sz="2400"/>
            </a:lvl1pPr>
          </a:lstStyle>
          <a:p>
            <a:pPr/>
            <a:r>
              <a:t>What feedback do you have so far?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How to Learn…</a:t>
            </a:r>
          </a:p>
        </p:txBody>
      </p:sp>
      <p:pic>
        <p:nvPicPr>
          <p:cNvPr id="54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3270599"/>
            <a:ext cx="4562281" cy="1285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15997" t="0" r="0" b="0"/>
          <a:stretch>
            <a:fillRect/>
          </a:stretch>
        </p:blipFill>
        <p:spPr>
          <a:xfrm>
            <a:off x="0" y="701640"/>
            <a:ext cx="4400280" cy="1047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9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70480" y="4827239"/>
            <a:ext cx="5565241" cy="1391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0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1439" y="1425599"/>
            <a:ext cx="5714641" cy="170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1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61759" y="3908159"/>
            <a:ext cx="1971361" cy="42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Picture 13" descr="Picture 1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56240" y="2479319"/>
            <a:ext cx="1437841" cy="504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3" name="Picture 14" descr="Picture 14"/>
          <p:cNvPicPr>
            <a:picLocks noChangeAspect="1"/>
          </p:cNvPicPr>
          <p:nvPr/>
        </p:nvPicPr>
        <p:blipFill>
          <a:blip r:embed="rId8">
            <a:extLst/>
          </a:blip>
          <a:srcRect l="0" t="5647" r="0" b="0"/>
          <a:stretch>
            <a:fillRect/>
          </a:stretch>
        </p:blipFill>
        <p:spPr>
          <a:xfrm>
            <a:off x="7467479" y="914400"/>
            <a:ext cx="1342801" cy="79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4" name="Picture 15" descr="Picture 1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72039" y="857880"/>
            <a:ext cx="2781001" cy="62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Picture 8" descr="Picture 8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28680" y="4635360"/>
            <a:ext cx="1942921" cy="1664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 txBox="1"/>
          <p:nvPr/>
        </p:nvSpPr>
        <p:spPr>
          <a:xfrm>
            <a:off x="304919" y="97919"/>
            <a:ext cx="51051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General Questions / Issues?</a:t>
            </a:r>
          </a:p>
        </p:txBody>
      </p:sp>
      <p:pic>
        <p:nvPicPr>
          <p:cNvPr id="55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439" y="1017359"/>
            <a:ext cx="8465402" cy="4840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Shape 1"/>
          <p:cNvSpPr txBox="1"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Double Take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3" name="CustomShape 2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Divs, Sections, Navs, Etc….</a:t>
            </a:r>
          </a:p>
        </p:txBody>
      </p:sp>
      <p:pic>
        <p:nvPicPr>
          <p:cNvPr id="56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7160" r="0" b="67440"/>
          <a:stretch>
            <a:fillRect/>
          </a:stretch>
        </p:blipFill>
        <p:spPr>
          <a:xfrm>
            <a:off x="215999" y="2956679"/>
            <a:ext cx="8305561" cy="818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0" t="0" r="24817" b="78208"/>
          <a:stretch>
            <a:fillRect/>
          </a:stretch>
        </p:blipFill>
        <p:spPr>
          <a:xfrm>
            <a:off x="838013" y="2268334"/>
            <a:ext cx="7848428" cy="761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66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2999" y="817559"/>
            <a:ext cx="5838482" cy="131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Picture 12" descr="Picture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47160" y="5644800"/>
            <a:ext cx="6324121" cy="671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8" name="Picture 13" descr="Picture 1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10799" y="3857040"/>
            <a:ext cx="4524121" cy="818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9" name="Picture 14" descr="Picture 1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4920" y="4637880"/>
            <a:ext cx="8838721" cy="96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Divs, Sections, Navs, Etc….</a:t>
            </a:r>
          </a:p>
        </p:txBody>
      </p:sp>
      <p:pic>
        <p:nvPicPr>
          <p:cNvPr id="57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2480" y="786960"/>
            <a:ext cx="5943240" cy="44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CustomShape 2"/>
          <p:cNvSpPr txBox="1"/>
          <p:nvPr/>
        </p:nvSpPr>
        <p:spPr>
          <a:xfrm>
            <a:off x="304919" y="5313960"/>
            <a:ext cx="8610122" cy="83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/>
            </a:pPr>
            <a:r>
              <a:t> All web layouts are inherently composed of containers, traditionally called “</a:t>
            </a:r>
            <a:r>
              <a:rPr b="1"/>
              <a:t>divs.</a:t>
            </a:r>
            <a: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Divs, Sections, Navs, Etc….</a:t>
            </a:r>
          </a:p>
        </p:txBody>
      </p:sp>
      <p:pic>
        <p:nvPicPr>
          <p:cNvPr id="57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77" name="CustomShape 2"/>
          <p:cNvSpPr txBox="1"/>
          <p:nvPr/>
        </p:nvSpPr>
        <p:spPr>
          <a:xfrm>
            <a:off x="304919" y="4787639"/>
            <a:ext cx="8610122" cy="131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000"/>
            </a:pPr>
            <a:r>
              <a:t> HTML5 introduced the concept of </a:t>
            </a:r>
            <a:r>
              <a:rPr b="1"/>
              <a:t>“semantic layouts,” </a:t>
            </a:r>
            <a:r>
              <a:t>meaning “divs” could be given more meaningful names.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000"/>
            </a:pPr>
            <a:r>
              <a:t> In theory, this helps with organization and search engine optimization.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Divs, Sections, Navs, Etc….</a:t>
            </a:r>
          </a:p>
        </p:txBody>
      </p:sp>
      <p:sp>
        <p:nvSpPr>
          <p:cNvPr id="580" name="CustomShape 2"/>
          <p:cNvSpPr txBox="1"/>
          <p:nvPr/>
        </p:nvSpPr>
        <p:spPr>
          <a:xfrm>
            <a:off x="6262559" y="748079"/>
            <a:ext cx="2772001" cy="4213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000"/>
            </a:pPr>
            <a:r>
              <a:t> That said… many (if not most) websites, seem to still be using basic </a:t>
            </a:r>
            <a:r>
              <a:rPr b="1"/>
              <a:t>divs. </a:t>
            </a:r>
            <a:endParaRPr b="1"/>
          </a:p>
          <a:p>
            <a:pPr/>
            <a:endParaRPr b="1"/>
          </a:p>
          <a:p>
            <a:pPr>
              <a:buSzPct val="100000"/>
              <a:buFont typeface="Arial"/>
              <a:buChar char="•"/>
              <a:defRPr sz="2000"/>
            </a:pPr>
            <a:r>
              <a:t> There are reasons for this that we’ll showcase in later sections.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000"/>
            </a:pPr>
            <a:r>
              <a:t> Additionally, it’s possible to include “semantics” by using id names and classes. </a:t>
            </a:r>
          </a:p>
        </p:txBody>
      </p:sp>
      <p:pic>
        <p:nvPicPr>
          <p:cNvPr id="58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734399"/>
            <a:ext cx="5790961" cy="5502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Divs, Sections, Navs, Etc….</a:t>
            </a:r>
          </a:p>
        </p:txBody>
      </p:sp>
      <p:sp>
        <p:nvSpPr>
          <p:cNvPr id="584" name="CustomShape 2"/>
          <p:cNvSpPr txBox="1"/>
          <p:nvPr/>
        </p:nvSpPr>
        <p:spPr>
          <a:xfrm>
            <a:off x="304920" y="5029200"/>
            <a:ext cx="8730000" cy="1050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b="1" sz="2000"/>
            </a:pPr>
            <a:r>
              <a:t> Bottom line: </a:t>
            </a:r>
            <a:endParaRPr b="0"/>
          </a:p>
          <a:p>
            <a:pPr>
              <a:defRPr b="1" sz="2000"/>
            </a:pPr>
            <a:r>
              <a:rPr b="0"/>
              <a:t> Follow your homework’s instructions. But when you get out in the “real world,” follow the convention of where you work!</a:t>
            </a:r>
          </a:p>
        </p:txBody>
      </p:sp>
      <p:sp>
        <p:nvSpPr>
          <p:cNvPr id="585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6" name="CustomShape 4"/>
          <p:cNvSpPr/>
          <p:nvPr/>
        </p:nvSpPr>
        <p:spPr>
          <a:xfrm>
            <a:off x="4876920" y="762120"/>
            <a:ext cx="3885841" cy="4114440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7" name="CustomShape 5"/>
          <p:cNvSpPr txBox="1"/>
          <p:nvPr/>
        </p:nvSpPr>
        <p:spPr>
          <a:xfrm>
            <a:off x="2018520" y="2186279"/>
            <a:ext cx="1355833" cy="76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4800"/>
            </a:lvl1pPr>
          </a:lstStyle>
          <a:p>
            <a:pPr/>
            <a:r>
              <a:t>div?</a:t>
            </a:r>
          </a:p>
        </p:txBody>
      </p:sp>
      <p:sp>
        <p:nvSpPr>
          <p:cNvPr id="588" name="CustomShape 6"/>
          <p:cNvSpPr txBox="1"/>
          <p:nvPr/>
        </p:nvSpPr>
        <p:spPr>
          <a:xfrm>
            <a:off x="5656319" y="2191319"/>
            <a:ext cx="2676833" cy="76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4800"/>
            </a:lvl1pPr>
          </a:lstStyle>
          <a:p>
            <a:pPr/>
            <a:r>
              <a:t>Section?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Classes vs. IDs</a:t>
            </a:r>
          </a:p>
        </p:txBody>
      </p:sp>
      <p:pic>
        <p:nvPicPr>
          <p:cNvPr id="59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395359"/>
            <a:ext cx="8397000" cy="2209321"/>
          </a:xfrm>
          <a:prstGeom prst="rect">
            <a:avLst/>
          </a:prstGeom>
          <a:ln w="12700">
            <a:miter lim="400000"/>
          </a:ln>
        </p:spPr>
      </p:pic>
      <p:sp>
        <p:nvSpPr>
          <p:cNvPr id="592" name="CustomShape 2"/>
          <p:cNvSpPr txBox="1"/>
          <p:nvPr/>
        </p:nvSpPr>
        <p:spPr>
          <a:xfrm>
            <a:off x="304919" y="3845879"/>
            <a:ext cx="8610122" cy="2969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2000"/>
            </a:pPr>
            <a:r>
              <a:t>When choosing between a CSS ID and a CSS Class follow the convention: 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000"/>
            </a:pPr>
            <a:r>
              <a:t> Classes (.classname) </a:t>
            </a:r>
            <a:r>
              <a:rPr b="0"/>
              <a:t>are to be used if the same style will be used on multiple HTML elements.</a:t>
            </a:r>
            <a:endParaRPr b="0"/>
          </a:p>
          <a:p>
            <a:pPr/>
          </a:p>
          <a:p>
            <a:pPr>
              <a:buSzPct val="100000"/>
              <a:buFont typeface="Arial"/>
              <a:buChar char="•"/>
              <a:defRPr b="1" sz="2000"/>
            </a:pPr>
            <a:r>
              <a:t> IDs (#idname) </a:t>
            </a:r>
            <a:r>
              <a:rPr b="0"/>
              <a:t>are to be used if a style is </a:t>
            </a:r>
            <a:r>
              <a:rPr b="0" i="1"/>
              <a:t>unique </a:t>
            </a:r>
            <a:r>
              <a:rPr b="0"/>
              <a:t>to that HTML element.</a:t>
            </a:r>
            <a:endParaRPr b="0"/>
          </a:p>
          <a:p>
            <a:pPr/>
          </a:p>
          <a:p>
            <a:pPr/>
          </a:p>
        </p:txBody>
      </p:sp>
      <p:sp>
        <p:nvSpPr>
          <p:cNvPr id="593" name="CustomShape 3"/>
          <p:cNvSpPr txBox="1"/>
          <p:nvPr/>
        </p:nvSpPr>
        <p:spPr>
          <a:xfrm>
            <a:off x="854999" y="964800"/>
            <a:ext cx="317094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/>
            </a:lvl1pPr>
          </a:lstStyle>
          <a:p>
            <a:pPr/>
            <a:r>
              <a:t>Classes = Barcode (all iPod)</a:t>
            </a:r>
          </a:p>
        </p:txBody>
      </p:sp>
      <p:sp>
        <p:nvSpPr>
          <p:cNvPr id="594" name="CustomShape 4"/>
          <p:cNvSpPr txBox="1"/>
          <p:nvPr/>
        </p:nvSpPr>
        <p:spPr>
          <a:xfrm>
            <a:off x="4887719" y="984960"/>
            <a:ext cx="379267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/>
            </a:lvl1pPr>
          </a:lstStyle>
          <a:p>
            <a:pPr/>
            <a:r>
              <a:t>IDs = Serial Number (unique iPod)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Chrome Developer Tools (Inspector)</a:t>
            </a:r>
          </a:p>
        </p:txBody>
      </p:sp>
      <p:sp>
        <p:nvSpPr>
          <p:cNvPr id="597" name="CustomShape 2"/>
          <p:cNvSpPr txBox="1"/>
          <p:nvPr/>
        </p:nvSpPr>
        <p:spPr>
          <a:xfrm>
            <a:off x="457199" y="827999"/>
            <a:ext cx="3352322" cy="372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 sz="2400"/>
            </a:pPr>
            <a:r>
              <a:t> </a:t>
            </a:r>
            <a:r>
              <a:rPr b="0"/>
              <a:t>This</a:t>
            </a:r>
            <a:r>
              <a:t> </a:t>
            </a:r>
            <a:r>
              <a:rPr b="0"/>
              <a:t>is one of the most frequent tools you will use in web development. </a:t>
            </a:r>
            <a:endParaRPr b="0"/>
          </a:p>
          <a:p>
            <a:pPr/>
          </a:p>
          <a:p>
            <a:pPr>
              <a:buSzPct val="100000"/>
              <a:buFont typeface="Arial"/>
              <a:buChar char="•"/>
              <a:defRPr sz="2400"/>
            </a:pPr>
            <a:r>
              <a:t> It allows you to truly debug your web designs. 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400" u="sng"/>
            </a:pPr>
            <a:r>
              <a:t>Start using it!</a:t>
            </a:r>
          </a:p>
        </p:txBody>
      </p:sp>
      <p:pic>
        <p:nvPicPr>
          <p:cNvPr id="598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2000" y="954359"/>
            <a:ext cx="4961521" cy="49665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1ABD674B-024E-4641-B642-987B081BA1B4.png" descr="1ABD674B-024E-4641-B642-987B081BA1B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9" y="990719"/>
            <a:ext cx="9138961" cy="3881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01" name="CustomShape 1"/>
          <p:cNvSpPr txBox="1"/>
          <p:nvPr/>
        </p:nvSpPr>
        <p:spPr>
          <a:xfrm>
            <a:off x="116639" y="5181479"/>
            <a:ext cx="8915042" cy="758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b="1" sz="2000"/>
            </a:pPr>
            <a:r>
              <a:t> You can edit any page’s HTML and CSS with Chrome Developer Tools. </a:t>
            </a:r>
          </a:p>
          <a:p>
            <a:pPr>
              <a:buSzPct val="100000"/>
              <a:buFont typeface="Arial"/>
              <a:buChar char="•"/>
              <a:defRPr sz="2000"/>
            </a:pPr>
            <a:r>
              <a:t> Plus, you’ll see your results instantly. </a:t>
            </a:r>
          </a:p>
        </p:txBody>
      </p:sp>
      <p:sp>
        <p:nvSpPr>
          <p:cNvPr id="602" name="CustomShape 2"/>
          <p:cNvSpPr txBox="1"/>
          <p:nvPr/>
        </p:nvSpPr>
        <p:spPr>
          <a:xfrm>
            <a:off x="304920" y="97919"/>
            <a:ext cx="6933959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Modifying Sites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DEMO!</a:t>
            </a:r>
          </a:p>
        </p:txBody>
      </p:sp>
      <p:grpSp>
        <p:nvGrpSpPr>
          <p:cNvPr id="607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605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06" name="Instructor: Demo…"/>
            <p:cNvSpPr txBox="1"/>
            <p:nvPr/>
          </p:nvSpPr>
          <p:spPr>
            <a:xfrm>
              <a:off x="0" y="1204516"/>
              <a:ext cx="8534160" cy="1019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/>
              </a:pPr>
              <a:r>
                <a:t>Instructor: Demo </a:t>
              </a:r>
            </a:p>
            <a:p>
              <a:pPr algn="ctr">
                <a:defRPr i="1" sz="2800"/>
              </a:pPr>
              <a:r>
                <a:t>(Chrome Developer Tools)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0" name="CustomShape 2"/>
          <p:cNvSpPr txBox="1"/>
          <p:nvPr/>
        </p:nvSpPr>
        <p:spPr>
          <a:xfrm>
            <a:off x="304919" y="914400"/>
            <a:ext cx="8686442" cy="4972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Assignment</a:t>
            </a:r>
          </a:p>
          <a:p>
            <a:pPr/>
          </a:p>
          <a:p>
            <a:pPr>
              <a:defRPr sz="2400"/>
            </a:pPr>
            <a:r>
              <a:t>For the next 15 minutes, take a website you commonly use (Amazon, Google, Huff Po, etc.) and heavily modify it using the Chrome Developer Tools.</a:t>
            </a:r>
          </a:p>
          <a:p>
            <a:pPr/>
          </a:p>
          <a:p>
            <a:pPr>
              <a:defRPr sz="2400"/>
            </a:pPr>
            <a:r>
              <a:t>Be sure to at least modify: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/>
            </a:pPr>
            <a:r>
              <a:t> Content (Change words)</a:t>
            </a:r>
          </a:p>
          <a:p>
            <a:pPr>
              <a:buSzPct val="100000"/>
              <a:buFont typeface="Arial"/>
              <a:buChar char="•"/>
              <a:defRPr sz="2400"/>
            </a:pPr>
            <a:r>
              <a:t> Colors</a:t>
            </a:r>
          </a:p>
          <a:p>
            <a:pPr>
              <a:buSzPct val="100000"/>
              <a:buFont typeface="Arial"/>
              <a:buChar char="•"/>
              <a:defRPr sz="2400"/>
            </a:pPr>
            <a:r>
              <a:t> Spacing</a:t>
            </a:r>
          </a:p>
          <a:p>
            <a:pPr/>
          </a:p>
          <a:p>
            <a:pPr>
              <a:defRPr sz="2400"/>
            </a:pPr>
            <a:r>
              <a:t>Send a screenshot to the class’s slack profile when you’re done.</a:t>
            </a:r>
          </a:p>
        </p:txBody>
      </p:sp>
      <p:sp>
        <p:nvSpPr>
          <p:cNvPr id="611" name="CustomShape 3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  <p:sp>
        <p:nvSpPr>
          <p:cNvPr id="612" name="CustomShape 4"/>
          <p:cNvSpPr txBox="1"/>
          <p:nvPr/>
        </p:nvSpPr>
        <p:spPr>
          <a:xfrm>
            <a:off x="2971800" y="124919"/>
            <a:ext cx="6019561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Suggested Time: </a:t>
            </a:r>
            <a:r>
              <a:rPr b="0"/>
              <a:t>15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5" name="CustomShape 2"/>
          <p:cNvSpPr txBox="1"/>
          <p:nvPr/>
        </p:nvSpPr>
        <p:spPr>
          <a:xfrm>
            <a:off x="304919" y="914400"/>
            <a:ext cx="8686442" cy="3638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Assignment</a:t>
            </a:r>
          </a:p>
          <a:p>
            <a:pPr/>
          </a:p>
          <a:p>
            <a:pPr>
              <a:defRPr sz="2400"/>
            </a:pPr>
            <a:r>
              <a:t>For the next 10 minutes, edit any site that you’ve been working on in-class or for homework with Chrome Developer Tools.</a:t>
            </a:r>
          </a:p>
          <a:p>
            <a:pPr/>
          </a:p>
          <a:p>
            <a:pPr>
              <a:defRPr sz="2400"/>
            </a:pPr>
            <a:r>
              <a:t>Be sure to at least modify: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/>
            </a:pPr>
            <a:r>
              <a:t> Content (Change words)</a:t>
            </a:r>
          </a:p>
          <a:p>
            <a:pPr>
              <a:buSzPct val="100000"/>
              <a:buFont typeface="Arial"/>
              <a:buChar char="•"/>
              <a:defRPr sz="2400"/>
            </a:pPr>
            <a:r>
              <a:t> Colors</a:t>
            </a:r>
          </a:p>
          <a:p>
            <a:pPr>
              <a:buSzPct val="100000"/>
              <a:buFont typeface="Arial"/>
              <a:buChar char="•"/>
              <a:defRPr sz="2400"/>
            </a:pPr>
            <a:r>
              <a:t> Spacing</a:t>
            </a:r>
          </a:p>
        </p:txBody>
      </p:sp>
      <p:sp>
        <p:nvSpPr>
          <p:cNvPr id="616" name="CustomShape 3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  <p:sp>
        <p:nvSpPr>
          <p:cNvPr id="617" name="CustomShape 4"/>
          <p:cNvSpPr txBox="1"/>
          <p:nvPr/>
        </p:nvSpPr>
        <p:spPr>
          <a:xfrm>
            <a:off x="2971800" y="124919"/>
            <a:ext cx="6019561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extShape 1"/>
          <p:cNvSpPr txBox="1"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CSS Resets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extShape 1"/>
          <p:cNvSpPr txBox="1"/>
          <p:nvPr/>
        </p:nvSpPr>
        <p:spPr>
          <a:xfrm>
            <a:off x="304919" y="-69635"/>
            <a:ext cx="7086242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b="1" sz="2400"/>
            </a:pPr>
            <a:r>
              <a:t>Loading Multiple CSS Files </a:t>
            </a:r>
          </a:p>
          <a:p>
            <a:pPr>
              <a:defRPr b="1" sz="2400"/>
            </a:pPr>
            <a:r>
              <a:t>***(Very Important!!!)***</a:t>
            </a:r>
          </a:p>
        </p:txBody>
      </p:sp>
      <p:pic>
        <p:nvPicPr>
          <p:cNvPr id="62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559" y="762120"/>
            <a:ext cx="8544961" cy="3141361"/>
          </a:xfrm>
          <a:prstGeom prst="rect">
            <a:avLst/>
          </a:prstGeom>
          <a:ln w="12700">
            <a:miter lim="400000"/>
          </a:ln>
        </p:spPr>
      </p:pic>
      <p:sp>
        <p:nvSpPr>
          <p:cNvPr id="623" name="CustomShape 2"/>
          <p:cNvSpPr txBox="1"/>
          <p:nvPr/>
        </p:nvSpPr>
        <p:spPr>
          <a:xfrm>
            <a:off x="321480" y="3977280"/>
            <a:ext cx="8555040" cy="177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t> An incredibly powerful technique: deploying multiple CSS files simultaneously.</a:t>
            </a:r>
          </a:p>
          <a:p>
            <a:pPr/>
          </a:p>
          <a:p>
            <a:pPr>
              <a:buSzPct val="100000"/>
              <a:buFont typeface="Arial"/>
              <a:buChar char="•"/>
            </a:pPr>
            <a:r>
              <a:t> This lets developers to create complex designs made up of abounding design elements. </a:t>
            </a:r>
          </a:p>
          <a:p>
            <a:pPr/>
          </a:p>
          <a:p>
            <a:pPr>
              <a:buSzPct val="100000"/>
              <a:buFont typeface="Arial"/>
              <a:buChar char="•"/>
            </a:pPr>
            <a:r>
              <a:t> Just remember: </a:t>
            </a:r>
            <a:r>
              <a:rPr b="1" i="1" u="sng"/>
              <a:t>the loading order matters!!!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DEMO!</a:t>
            </a:r>
          </a:p>
        </p:txBody>
      </p:sp>
      <p:grpSp>
        <p:nvGrpSpPr>
          <p:cNvPr id="628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626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27" name="Instructor: Demo…"/>
            <p:cNvSpPr txBox="1"/>
            <p:nvPr/>
          </p:nvSpPr>
          <p:spPr>
            <a:xfrm>
              <a:off x="0" y="1142678"/>
              <a:ext cx="8534160" cy="1143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/>
              </a:pPr>
              <a:r>
                <a:t>Instructor: Demo </a:t>
              </a:r>
            </a:p>
            <a:p>
              <a:pPr algn="ctr">
                <a:defRPr i="1" sz="3600"/>
              </a:pPr>
              <a:r>
                <a:t>(1-3_CSSFiles.html | 3-MultipleCSS)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What Browser?</a:t>
            </a:r>
          </a:p>
        </p:txBody>
      </p:sp>
      <p:sp>
        <p:nvSpPr>
          <p:cNvPr id="631" name="CustomShape 2"/>
          <p:cNvSpPr txBox="1"/>
          <p:nvPr/>
        </p:nvSpPr>
        <p:spPr>
          <a:xfrm>
            <a:off x="457199" y="2794984"/>
            <a:ext cx="8229242" cy="111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i="1" sz="3000"/>
            </a:pPr>
            <a:r>
              <a:t>By a show of hands…</a:t>
            </a:r>
          </a:p>
          <a:p>
            <a:pPr algn="ctr">
              <a:defRPr b="1" i="1" sz="4200"/>
            </a:pPr>
            <a:r>
              <a:t>Which browser do you use?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extShape 1"/>
          <p:cNvSpPr txBox="1"/>
          <p:nvPr/>
        </p:nvSpPr>
        <p:spPr>
          <a:xfrm>
            <a:off x="304919" y="108165"/>
            <a:ext cx="708624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Battle of the Browsers</a:t>
            </a:r>
          </a:p>
        </p:txBody>
      </p:sp>
      <p:pic>
        <p:nvPicPr>
          <p:cNvPr id="6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1003319"/>
            <a:ext cx="3809521" cy="5057282"/>
          </a:xfrm>
          <a:prstGeom prst="rect">
            <a:avLst/>
          </a:prstGeom>
          <a:ln w="12700">
            <a:miter lim="400000"/>
          </a:ln>
        </p:spPr>
      </p:pic>
      <p:sp>
        <p:nvSpPr>
          <p:cNvPr id="635" name="CustomShape 2"/>
          <p:cNvSpPr txBox="1"/>
          <p:nvPr/>
        </p:nvSpPr>
        <p:spPr>
          <a:xfrm>
            <a:off x="4343400" y="1307879"/>
            <a:ext cx="4701960" cy="400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/>
            </a:pPr>
            <a:r>
              <a:t> Under the hood, web browsers often </a:t>
            </a:r>
            <a:r>
              <a:rPr b="1" u="sng"/>
              <a:t>render web pages differently</a:t>
            </a:r>
            <a:r>
              <a:t> than their competition.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/>
            </a:pPr>
            <a:r>
              <a:t> These disparities could mean HTML/CSS displaying differently in each web client.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/>
            </a:pPr>
            <a:r>
              <a:t> Because of these potential divergences, web developers need to make their websites </a:t>
            </a:r>
            <a:r>
              <a:rPr b="1" u="sng"/>
              <a:t>cross-browser compatible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extShape 1"/>
          <p:cNvSpPr txBox="1"/>
          <p:nvPr/>
        </p:nvSpPr>
        <p:spPr>
          <a:xfrm>
            <a:off x="304919" y="108165"/>
            <a:ext cx="708624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Reset.css (or Normalize.css)</a:t>
            </a:r>
          </a:p>
        </p:txBody>
      </p:sp>
      <p:pic>
        <p:nvPicPr>
          <p:cNvPr id="63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783719"/>
            <a:ext cx="6867001" cy="36727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39" name="CustomShape 2"/>
          <p:cNvSpPr txBox="1"/>
          <p:nvPr/>
        </p:nvSpPr>
        <p:spPr>
          <a:xfrm>
            <a:off x="152279" y="4586759"/>
            <a:ext cx="8882282" cy="143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/>
            </a:pPr>
            <a:r>
              <a:t> Reset.css will “reset” all browser-specific CSS. This means your site will appear the same in all browsers.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/>
            </a:pPr>
            <a:r>
              <a:t> However, you will have to re-style everything yourself.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492A5CC8-BB10-466C-845C-639F66F00933.png" descr="492A5CC8-BB10-466C-845C-639F66F009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DEMO!</a:t>
            </a:r>
          </a:p>
        </p:txBody>
      </p:sp>
      <p:grpSp>
        <p:nvGrpSpPr>
          <p:cNvPr id="644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642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43" name="Instructor: Demo…"/>
            <p:cNvSpPr txBox="1"/>
            <p:nvPr/>
          </p:nvSpPr>
          <p:spPr>
            <a:xfrm>
              <a:off x="0" y="1142678"/>
              <a:ext cx="8534160" cy="1143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/>
              </a:pPr>
              <a:r>
                <a:t>Instructor: Demo </a:t>
              </a:r>
            </a:p>
            <a:p>
              <a:pPr algn="ctr">
                <a:defRPr i="1" sz="3600"/>
              </a:pPr>
              <a:r>
                <a:t>(Example.html | 4-ResetCSS)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Why CSS Resets Matter</a:t>
            </a:r>
          </a:p>
        </p:txBody>
      </p:sp>
      <p:sp>
        <p:nvSpPr>
          <p:cNvPr id="647" name="CustomShape 2"/>
          <p:cNvSpPr txBox="1"/>
          <p:nvPr/>
        </p:nvSpPr>
        <p:spPr>
          <a:xfrm>
            <a:off x="0" y="1307879"/>
            <a:ext cx="9045000" cy="1966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AutoNum type="arabicPeriod" startAt="1"/>
              <a:defRPr sz="2200"/>
            </a:pPr>
            <a:r>
              <a:t> It’s important for creating browser-compatible websites</a:t>
            </a:r>
          </a:p>
          <a:p>
            <a:pPr>
              <a:buSzPct val="100000"/>
              <a:buAutoNum type="arabicPeriod" startAt="1"/>
            </a:pPr>
          </a:p>
          <a:p>
            <a:pPr>
              <a:buSzPct val="100000"/>
              <a:buAutoNum type="arabicPeriod" startAt="2"/>
              <a:defRPr sz="2200"/>
            </a:pPr>
            <a:r>
              <a:t> It’s an example of using someone else’s CSS in </a:t>
            </a:r>
            <a:r>
              <a:rPr i="1" u="sng"/>
              <a:t>your </a:t>
            </a:r>
            <a:r>
              <a:t>website!!!</a:t>
            </a:r>
          </a:p>
          <a:p>
            <a:pPr>
              <a:buSzPct val="100000"/>
              <a:buAutoNum type="arabicPeriod" startAt="2"/>
            </a:pPr>
          </a:p>
          <a:p>
            <a:pPr>
              <a:buSzPct val="100000"/>
              <a:buAutoNum type="arabicPeriod" startAt="3"/>
              <a:defRPr sz="2200"/>
            </a:pPr>
            <a:r>
              <a:t> It’s a common Front-End Developer Interview question.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  <p:sp>
        <p:nvSpPr>
          <p:cNvPr id="650" name="CustomShape 2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1" name="CustomShape 3"/>
          <p:cNvSpPr txBox="1"/>
          <p:nvPr/>
        </p:nvSpPr>
        <p:spPr>
          <a:xfrm>
            <a:off x="304919" y="914400"/>
            <a:ext cx="8686442" cy="2305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Assignment</a:t>
            </a:r>
          </a:p>
          <a:p>
            <a:pPr/>
          </a:p>
          <a:p>
            <a:pPr>
              <a:defRPr sz="2400"/>
            </a:pPr>
            <a:r>
              <a:t>Follow the instructions given via Slack to incorporate a </a:t>
            </a:r>
            <a:r>
              <a:rPr b="1"/>
              <a:t>reset.css</a:t>
            </a:r>
            <a:r>
              <a:t> file into a basic HTML file. </a:t>
            </a:r>
          </a:p>
          <a:p>
            <a:pPr/>
          </a:p>
          <a:p>
            <a:pPr>
              <a:defRPr sz="2400"/>
            </a:pPr>
            <a:r>
              <a:t>Note the impact the reset file makes after its inclusion.</a:t>
            </a:r>
          </a:p>
        </p:txBody>
      </p:sp>
      <p:sp>
        <p:nvSpPr>
          <p:cNvPr id="652" name="CustomShape 4"/>
          <p:cNvSpPr txBox="1"/>
          <p:nvPr/>
        </p:nvSpPr>
        <p:spPr>
          <a:xfrm>
            <a:off x="2971800" y="124919"/>
            <a:ext cx="6019561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Shape 1"/>
          <p:cNvSpPr txBox="1"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To the Web with GitHub!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The Internet</a:t>
            </a:r>
          </a:p>
        </p:txBody>
      </p:sp>
      <p:sp>
        <p:nvSpPr>
          <p:cNvPr id="657" name="CustomShape 2"/>
          <p:cNvSpPr txBox="1"/>
          <p:nvPr/>
        </p:nvSpPr>
        <p:spPr>
          <a:xfrm>
            <a:off x="409319" y="5518079"/>
            <a:ext cx="8610122" cy="50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b="1" sz="2200"/>
            </a:lvl1pPr>
          </a:lstStyle>
          <a:p>
            <a:pPr/>
            <a:r>
              <a:t>A deep and complex diagram above on how the internet works.</a:t>
            </a:r>
          </a:p>
        </p:txBody>
      </p:sp>
      <p:pic>
        <p:nvPicPr>
          <p:cNvPr id="65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8559" y="945360"/>
            <a:ext cx="7812001" cy="4280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The World Will See Our Greatness!</a:t>
            </a:r>
          </a:p>
        </p:txBody>
      </p:sp>
      <p:sp>
        <p:nvSpPr>
          <p:cNvPr id="661" name="CustomShape 2"/>
          <p:cNvSpPr txBox="1"/>
          <p:nvPr/>
        </p:nvSpPr>
        <p:spPr>
          <a:xfrm>
            <a:off x="409319" y="5233680"/>
            <a:ext cx="8610122" cy="1050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000"/>
            </a:pPr>
            <a:r>
              <a:t>GitHub provides hosting for static websites – </a:t>
            </a:r>
            <a:r>
              <a:rPr b="0"/>
              <a:t>which means we can </a:t>
            </a:r>
            <a:r>
              <a:rPr b="0" u="sng"/>
              <a:t>deploy</a:t>
            </a:r>
            <a:r>
              <a:rPr b="0"/>
              <a:t> our websites and applications onto their servers for the world to see. </a:t>
            </a:r>
          </a:p>
        </p:txBody>
      </p:sp>
      <p:pic>
        <p:nvPicPr>
          <p:cNvPr id="66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9379" y="988859"/>
            <a:ext cx="6350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Together Now…</a:t>
            </a:r>
          </a:p>
        </p:txBody>
      </p:sp>
      <p:grpSp>
        <p:nvGrpSpPr>
          <p:cNvPr id="667" name="CustomShape 2"/>
          <p:cNvGrpSpPr/>
          <p:nvPr/>
        </p:nvGrpSpPr>
        <p:grpSpPr>
          <a:xfrm>
            <a:off x="304920" y="2590919"/>
            <a:ext cx="8534160" cy="1857791"/>
            <a:chOff x="0" y="0"/>
            <a:chExt cx="8534159" cy="1857790"/>
          </a:xfrm>
        </p:grpSpPr>
        <p:sp>
          <p:nvSpPr>
            <p:cNvPr id="665" name="Rectangle"/>
            <p:cNvSpPr/>
            <p:nvPr/>
          </p:nvSpPr>
          <p:spPr>
            <a:xfrm>
              <a:off x="0" y="-1"/>
              <a:ext cx="8534160" cy="1857792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66" name="Let’s all login to GitHub"/>
            <p:cNvSpPr txBox="1"/>
            <p:nvPr/>
          </p:nvSpPr>
          <p:spPr>
            <a:xfrm>
              <a:off x="0" y="19339"/>
              <a:ext cx="8534160" cy="1819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i="1" sz="6000"/>
              </a:lvl1pPr>
            </a:lstStyle>
            <a:p>
              <a:pPr/>
              <a:r>
                <a:t>Let’s all login to GitHub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DEMO!</a:t>
            </a:r>
          </a:p>
        </p:txBody>
      </p:sp>
      <p:grpSp>
        <p:nvGrpSpPr>
          <p:cNvPr id="672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670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71" name="Instructor: Demo…"/>
            <p:cNvSpPr txBox="1"/>
            <p:nvPr/>
          </p:nvSpPr>
          <p:spPr>
            <a:xfrm>
              <a:off x="0" y="1142678"/>
              <a:ext cx="8534160" cy="1143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/>
              </a:pPr>
              <a:r>
                <a:t>Instructor: Demo </a:t>
              </a:r>
            </a:p>
            <a:p>
              <a:pPr algn="ctr">
                <a:defRPr i="1" sz="3600"/>
              </a:pPr>
              <a:r>
                <a:t>(GitHub Pages Deployment - Personal)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 txBox="1"/>
          <p:nvPr/>
        </p:nvSpPr>
        <p:spPr>
          <a:xfrm>
            <a:off x="304919" y="97919"/>
            <a:ext cx="72568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Deploying Static Personal Site </a:t>
            </a:r>
            <a:r>
              <a:t>–</a:t>
            </a:r>
            <a:r>
              <a:t> GitHub Pages</a:t>
            </a:r>
          </a:p>
        </p:txBody>
      </p:sp>
      <p:sp>
        <p:nvSpPr>
          <p:cNvPr id="675" name="CustomShape 2"/>
          <p:cNvSpPr txBox="1"/>
          <p:nvPr/>
        </p:nvSpPr>
        <p:spPr>
          <a:xfrm>
            <a:off x="409319" y="783719"/>
            <a:ext cx="8610122" cy="4313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000"/>
            </a:pPr>
            <a:r>
              <a:t>Basic Steps:</a:t>
            </a:r>
          </a:p>
          <a:p>
            <a:pPr>
              <a:defRPr b="1" sz="2000"/>
            </a:pPr>
          </a:p>
          <a:p>
            <a:pPr marL="381000" indent="-381000">
              <a:buSzPct val="100000"/>
              <a:buAutoNum type="arabicPeriod" startAt="1"/>
              <a:defRPr sz="2400"/>
            </a:pPr>
            <a:r>
              <a:rPr b="1" sz="2000"/>
              <a:t>On github: </a:t>
            </a:r>
            <a:r>
              <a:t>Create a new repo that is named `&lt;username&gt;.github.io`  </a:t>
            </a:r>
          </a:p>
          <a:p>
            <a:pPr marL="457200" indent="-457200">
              <a:buSzPct val="100000"/>
              <a:buAutoNum type="arabicPeriod" startAt="1"/>
              <a:defRPr sz="2400"/>
            </a:pPr>
          </a:p>
          <a:p>
            <a:pPr marL="457200" indent="-457200">
              <a:buSzPct val="100000"/>
              <a:buAutoNum type="arabicPeriod" startAt="2"/>
              <a:defRPr sz="2400"/>
            </a:pPr>
            <a:r>
              <a:t>Navigate into a folder and clone the repo into it  </a:t>
            </a:r>
          </a:p>
          <a:p>
            <a:pPr marL="457200" indent="-457200">
              <a:buSzPct val="100000"/>
              <a:buAutoNum type="arabicPeriod" startAt="2"/>
              <a:defRPr sz="2400"/>
            </a:pPr>
          </a:p>
          <a:p>
            <a:pPr marL="457200" indent="-457200">
              <a:buSzPct val="100000"/>
              <a:buAutoNum type="arabicPeriod" startAt="3"/>
              <a:defRPr sz="2400"/>
            </a:pPr>
            <a:r>
              <a:t>Build your files</a:t>
            </a:r>
          </a:p>
          <a:p>
            <a:pPr marL="457200" indent="-457200">
              <a:buSzPct val="100000"/>
              <a:buAutoNum type="arabicPeriod" startAt="3"/>
              <a:defRPr sz="2400"/>
            </a:pPr>
          </a:p>
          <a:p>
            <a:pPr marL="457200" indent="-457200">
              <a:buSzPct val="100000"/>
              <a:buAutoNum type="arabicPeriod" startAt="4"/>
              <a:defRPr sz="2400"/>
            </a:pPr>
            <a:r>
              <a:t>Add, commit, and push your changes into the repository</a:t>
            </a:r>
          </a:p>
          <a:p>
            <a:pPr/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CustomShape 1"/>
          <p:cNvSpPr txBox="1"/>
          <p:nvPr/>
        </p:nvSpPr>
        <p:spPr>
          <a:xfrm>
            <a:off x="304919" y="97919"/>
            <a:ext cx="72568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Step one: Create a repo with this name pattern</a:t>
            </a:r>
          </a:p>
        </p:txBody>
      </p:sp>
      <p:pic>
        <p:nvPicPr>
          <p:cNvPr id="678" name="Screen Shot 2017-10-24 at 12.49.04 PM.png" descr="Screen Shot 2017-10-24 at 12.49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8674" y="842516"/>
            <a:ext cx="6726306" cy="5529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Feedback</a:t>
            </a:r>
          </a:p>
        </p:txBody>
      </p:sp>
      <p:pic>
        <p:nvPicPr>
          <p:cNvPr id="46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7480" y="783719"/>
            <a:ext cx="7425001" cy="4942801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CustomShape 2"/>
          <p:cNvSpPr txBox="1"/>
          <p:nvPr/>
        </p:nvSpPr>
        <p:spPr>
          <a:xfrm>
            <a:off x="304919" y="5821200"/>
            <a:ext cx="8610122" cy="503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b="1" sz="2200"/>
            </a:lvl1pPr>
          </a:lstStyle>
          <a:p>
            <a:pPr/>
            <a:r>
              <a:t>Seriously, mind-blown.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ustomShape 1"/>
          <p:cNvSpPr txBox="1"/>
          <p:nvPr/>
        </p:nvSpPr>
        <p:spPr>
          <a:xfrm>
            <a:off x="304919" y="97919"/>
            <a:ext cx="72568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Step two: Go to your new repo’s settings</a:t>
            </a:r>
          </a:p>
        </p:txBody>
      </p:sp>
      <p:pic>
        <p:nvPicPr>
          <p:cNvPr id="681" name="Screen Shot 2017-10-24 at 12.49.04 PM.png" descr="Screen Shot 2017-10-24 at 12.49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8674" y="842516"/>
            <a:ext cx="6726306" cy="5529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 txBox="1"/>
          <p:nvPr/>
        </p:nvSpPr>
        <p:spPr>
          <a:xfrm>
            <a:off x="304919" y="97919"/>
            <a:ext cx="7256862" cy="79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Step three: Scroll down to GitHub Pages</a:t>
            </a:r>
          </a:p>
        </p:txBody>
      </p:sp>
      <p:pic>
        <p:nvPicPr>
          <p:cNvPr id="684" name="Screen Shot 2017-10-03 at 3.04.18 PM.png" descr="Screen Shot 2017-10-03 at 3.04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1309915"/>
            <a:ext cx="9144002" cy="45947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CustomShape 1"/>
          <p:cNvSpPr txBox="1"/>
          <p:nvPr/>
        </p:nvSpPr>
        <p:spPr>
          <a:xfrm>
            <a:off x="304919" y="97919"/>
            <a:ext cx="7256862" cy="79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Step four: Select “Master” branch</a:t>
            </a:r>
          </a:p>
        </p:txBody>
      </p:sp>
      <p:pic>
        <p:nvPicPr>
          <p:cNvPr id="687" name="Screen Shot 2017-10-03 at 3.04.18 PM.png" descr="Screen Shot 2017-10-03 at 3.04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1309915"/>
            <a:ext cx="9144002" cy="4594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88" name="Screen Shot 2017-10-03 at 3.04.31 PM.png" descr="Screen Shot 2017-10-03 at 3.04.3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773971"/>
            <a:ext cx="9144001" cy="5226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 txBox="1"/>
          <p:nvPr/>
        </p:nvSpPr>
        <p:spPr>
          <a:xfrm>
            <a:off x="304919" y="97919"/>
            <a:ext cx="7256862" cy="79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Step five: Clone Your Repo</a:t>
            </a:r>
          </a:p>
        </p:txBody>
      </p:sp>
      <p:sp>
        <p:nvSpPr>
          <p:cNvPr id="691" name="CustomShape 2"/>
          <p:cNvSpPr txBox="1"/>
          <p:nvPr/>
        </p:nvSpPr>
        <p:spPr>
          <a:xfrm>
            <a:off x="409319" y="783719"/>
            <a:ext cx="8610122" cy="3373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200526" indent="-200526">
              <a:buSzPct val="100000"/>
              <a:buChar char="•"/>
              <a:defRPr sz="2400"/>
            </a:pPr>
            <a:r>
              <a:rPr b="1" sz="2000"/>
              <a:t>Clone your repo</a:t>
            </a:r>
            <a:r>
              <a:t> </a:t>
            </a:r>
          </a:p>
          <a:p>
            <a:pPr marL="240631" indent="-240631">
              <a:buSzPct val="100000"/>
              <a:buChar char="•"/>
              <a:defRPr sz="2400"/>
            </a:pPr>
          </a:p>
          <a:p>
            <a:pPr marL="240631" indent="-240631">
              <a:buSzPct val="100000"/>
              <a:buChar char="•"/>
              <a:defRPr sz="2400"/>
            </a:pPr>
            <a:r>
              <a:t>Use your standard location - Adapt a standard location </a:t>
            </a:r>
          </a:p>
          <a:p>
            <a:pPr marL="240631" indent="-240631">
              <a:buSzPct val="100000"/>
              <a:buChar char="•"/>
              <a:defRPr sz="2400"/>
            </a:pPr>
          </a:p>
          <a:p>
            <a:pPr marL="240631" indent="-240631">
              <a:buSzPct val="100000"/>
              <a:buChar char="•"/>
              <a:defRPr sz="2400"/>
            </a:pPr>
            <a:r>
              <a:t>Mine is ~/Documents/GitHubRepos</a:t>
            </a:r>
          </a:p>
          <a:p>
            <a:pPr marL="240631" indent="-240631">
              <a:buSzPct val="100000"/>
              <a:buChar char="•"/>
              <a:defRPr sz="2400"/>
            </a:pPr>
          </a:p>
          <a:p>
            <a:pPr marL="240631" indent="-240631">
              <a:buSzPct val="100000"/>
              <a:buChar char="•"/>
              <a:defRPr sz="2400"/>
            </a:pPr>
            <a:r>
              <a:t>`git clone &lt;myrepo&gt;`</a:t>
            </a:r>
          </a:p>
          <a:p>
            <a:pPr/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CustomShape 1"/>
          <p:cNvSpPr txBox="1"/>
          <p:nvPr/>
        </p:nvSpPr>
        <p:spPr>
          <a:xfrm>
            <a:off x="304919" y="97919"/>
            <a:ext cx="7256862" cy="79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Step six: Git Repo Location</a:t>
            </a:r>
          </a:p>
        </p:txBody>
      </p:sp>
      <p:sp>
        <p:nvSpPr>
          <p:cNvPr id="694" name="CustomShape 2"/>
          <p:cNvSpPr txBox="1"/>
          <p:nvPr/>
        </p:nvSpPr>
        <p:spPr>
          <a:xfrm>
            <a:off x="266939" y="1034344"/>
            <a:ext cx="8610122" cy="3373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200526" indent="-200526">
              <a:buSzPct val="100000"/>
              <a:buChar char="•"/>
              <a:defRPr sz="2400"/>
            </a:pPr>
            <a:r>
              <a:rPr sz="2000"/>
              <a:t>Try `git pull`.  Did you get a “</a:t>
            </a:r>
            <a:r>
              <a:rPr sz="2000">
                <a:solidFill>
                  <a:srgbClr val="FF042C"/>
                </a:solidFill>
              </a:rPr>
              <a:t>Fatal: Not a git repository…</a:t>
            </a:r>
            <a:r>
              <a:rPr sz="2000"/>
              <a:t> “ error?</a:t>
            </a:r>
            <a:r>
              <a:t> </a:t>
            </a:r>
          </a:p>
          <a:p>
            <a:pPr marL="240631" indent="-240631">
              <a:buSzPct val="100000"/>
              <a:buChar char="•"/>
              <a:defRPr sz="2400"/>
            </a:pPr>
          </a:p>
          <a:p>
            <a:pPr marL="240631" indent="-240631">
              <a:buSzPct val="100000"/>
              <a:buChar char="•"/>
              <a:defRPr sz="2400"/>
            </a:pPr>
            <a:r>
              <a:t>Got into your repo:  cd &lt;myRepo&gt; (Easy to forget! )</a:t>
            </a:r>
          </a:p>
          <a:p>
            <a:pPr marL="240631" indent="-240631">
              <a:buSzPct val="100000"/>
              <a:buChar char="•"/>
              <a:defRPr sz="2400"/>
            </a:pPr>
          </a:p>
          <a:p>
            <a:pPr marL="240631" indent="-240631">
              <a:buSzPct val="100000"/>
              <a:buChar char="•"/>
              <a:defRPr sz="2400"/>
            </a:pPr>
            <a:r>
              <a:t>Yes, this is a folder name with periods in it.</a:t>
            </a:r>
          </a:p>
          <a:p>
            <a:pPr marL="240631" indent="-240631">
              <a:buSzPct val="100000"/>
              <a:buChar char="•"/>
              <a:defRPr sz="2400"/>
            </a:pPr>
          </a:p>
          <a:p>
            <a:pPr marL="240631" indent="-240631">
              <a:buSzPct val="100000"/>
              <a:buChar char="•"/>
              <a:defRPr sz="2400"/>
            </a:pPr>
            <a:r>
              <a:t>`git clone &lt;myrepo&gt;`</a:t>
            </a:r>
          </a:p>
          <a:p>
            <a:pPr/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 txBox="1"/>
          <p:nvPr/>
        </p:nvSpPr>
        <p:spPr>
          <a:xfrm>
            <a:off x="304919" y="97919"/>
            <a:ext cx="7256862" cy="79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Step seven: Make an HTML file in your repo</a:t>
            </a:r>
          </a:p>
        </p:txBody>
      </p:sp>
      <p:sp>
        <p:nvSpPr>
          <p:cNvPr id="697" name="CustomShape 2"/>
          <p:cNvSpPr txBox="1"/>
          <p:nvPr/>
        </p:nvSpPr>
        <p:spPr>
          <a:xfrm>
            <a:off x="266939" y="1034344"/>
            <a:ext cx="8610122" cy="3035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330868" indent="-330868">
              <a:lnSpc>
                <a:spcPct val="150000"/>
              </a:lnSpc>
              <a:buSzPct val="100000"/>
              <a:buChar char="•"/>
              <a:defRPr sz="3300"/>
            </a:pPr>
            <a:r>
              <a:t>open Sublime text to that location</a:t>
            </a:r>
          </a:p>
          <a:p>
            <a:pPr marL="330868" indent="-330868">
              <a:lnSpc>
                <a:spcPct val="150000"/>
              </a:lnSpc>
              <a:buSzPct val="100000"/>
              <a:buChar char="•"/>
              <a:defRPr sz="3300"/>
            </a:pPr>
            <a:r>
              <a:t>Create an index.html file</a:t>
            </a:r>
          </a:p>
          <a:p>
            <a:pPr marL="330868" indent="-330868">
              <a:lnSpc>
                <a:spcPct val="150000"/>
              </a:lnSpc>
              <a:buSzPct val="100000"/>
              <a:buChar char="•"/>
              <a:defRPr sz="3300"/>
            </a:pPr>
            <a:r>
              <a:t>put ‘Hello World’ in it for now</a:t>
            </a:r>
            <a:endParaRPr sz="2400"/>
          </a:p>
          <a:p>
            <a:pPr/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CustomShape 1"/>
          <p:cNvSpPr txBox="1"/>
          <p:nvPr/>
        </p:nvSpPr>
        <p:spPr>
          <a:xfrm>
            <a:off x="304919" y="97919"/>
            <a:ext cx="7256862" cy="79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Step eight: Get your content up on GitHub</a:t>
            </a:r>
          </a:p>
        </p:txBody>
      </p:sp>
      <p:sp>
        <p:nvSpPr>
          <p:cNvPr id="700" name="CustomShape 2"/>
          <p:cNvSpPr txBox="1"/>
          <p:nvPr/>
        </p:nvSpPr>
        <p:spPr>
          <a:xfrm>
            <a:off x="266939" y="1034344"/>
            <a:ext cx="8610122" cy="4954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330868" indent="-330868">
              <a:lnSpc>
                <a:spcPct val="150000"/>
              </a:lnSpc>
              <a:buSzPct val="100000"/>
              <a:buChar char="•"/>
              <a:defRPr sz="3300"/>
            </a:pPr>
            <a:r>
              <a:t>git add .</a:t>
            </a:r>
          </a:p>
          <a:p>
            <a:pPr marL="330868" indent="-330868">
              <a:lnSpc>
                <a:spcPct val="150000"/>
              </a:lnSpc>
              <a:buSzPct val="100000"/>
              <a:buChar char="•"/>
              <a:defRPr sz="3300"/>
            </a:pPr>
            <a:r>
              <a:t>git commit -m </a:t>
            </a:r>
          </a:p>
          <a:p>
            <a:pPr marL="330868" indent="-330868">
              <a:lnSpc>
                <a:spcPct val="150000"/>
              </a:lnSpc>
              <a:buSzPct val="100000"/>
              <a:buChar char="•"/>
              <a:defRPr sz="3300"/>
            </a:pPr>
            <a:r>
              <a:t>git pull</a:t>
            </a:r>
          </a:p>
          <a:p>
            <a:pPr marL="330868" indent="-330868">
              <a:lnSpc>
                <a:spcPct val="150000"/>
              </a:lnSpc>
              <a:buSzPct val="100000"/>
              <a:buChar char="•"/>
              <a:defRPr sz="3300"/>
            </a:pPr>
            <a:r>
              <a:t>(git pull is meaningless for now, but it should be a habit.)</a:t>
            </a:r>
          </a:p>
          <a:p>
            <a:pPr marL="330868" indent="-330868">
              <a:lnSpc>
                <a:spcPct val="150000"/>
              </a:lnSpc>
              <a:buSzPct val="100000"/>
              <a:buChar char="•"/>
              <a:defRPr sz="3300"/>
            </a:pPr>
            <a:r>
              <a:t>Now visit:</a:t>
            </a:r>
            <a:br/>
            <a:r>
              <a:t>http://&lt;myGitAccount&gt;.github.io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3" name="CustomShape 2"/>
          <p:cNvSpPr txBox="1"/>
          <p:nvPr/>
        </p:nvSpPr>
        <p:spPr>
          <a:xfrm>
            <a:off x="304919" y="914399"/>
            <a:ext cx="8686442" cy="2393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Assignment</a:t>
            </a:r>
          </a:p>
          <a:p>
            <a:pPr/>
          </a:p>
          <a:p>
            <a:pPr>
              <a:defRPr sz="2400"/>
            </a:pPr>
            <a:r>
              <a:t>Time to take your newfangled website and deploy it to the cloud (in this case, GitHub Pages).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Additional instructions to be sent via Slack.</a:t>
            </a:r>
          </a:p>
        </p:txBody>
      </p:sp>
      <p:sp>
        <p:nvSpPr>
          <p:cNvPr id="704" name="CustomShape 3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  <p:sp>
        <p:nvSpPr>
          <p:cNvPr id="705" name="CustomShape 4"/>
          <p:cNvSpPr txBox="1"/>
          <p:nvPr/>
        </p:nvSpPr>
        <p:spPr>
          <a:xfrm>
            <a:off x="2971800" y="124919"/>
            <a:ext cx="6019561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Suggested Time: </a:t>
            </a:r>
            <a:r>
              <a:rPr b="0"/>
              <a:t>15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DEMO!</a:t>
            </a:r>
          </a:p>
        </p:txBody>
      </p:sp>
      <p:grpSp>
        <p:nvGrpSpPr>
          <p:cNvPr id="710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708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09" name="Instructor: Demo…"/>
            <p:cNvSpPr txBox="1"/>
            <p:nvPr/>
          </p:nvSpPr>
          <p:spPr>
            <a:xfrm>
              <a:off x="0" y="1142678"/>
              <a:ext cx="8534160" cy="1143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/>
              </a:pPr>
              <a:r>
                <a:t>Instructor: Demo </a:t>
              </a:r>
            </a:p>
            <a:p>
              <a:pPr algn="ctr">
                <a:defRPr i="1" sz="3600"/>
              </a:pPr>
              <a:r>
                <a:t>(GitHub Pages Deployment - Project)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 txBox="1"/>
          <p:nvPr/>
        </p:nvSpPr>
        <p:spPr>
          <a:xfrm>
            <a:off x="304919" y="97919"/>
            <a:ext cx="72568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Deploying a Static Project Site </a:t>
            </a:r>
            <a:r>
              <a:t>–</a:t>
            </a:r>
            <a:r>
              <a:t> GitHub Pages</a:t>
            </a:r>
          </a:p>
        </p:txBody>
      </p:sp>
      <p:sp>
        <p:nvSpPr>
          <p:cNvPr id="713" name="CustomShape 2"/>
          <p:cNvSpPr txBox="1"/>
          <p:nvPr/>
        </p:nvSpPr>
        <p:spPr>
          <a:xfrm>
            <a:off x="409319" y="783719"/>
            <a:ext cx="8610122" cy="4493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000"/>
            </a:pPr>
            <a:r>
              <a:t>Basic Steps:</a:t>
            </a:r>
          </a:p>
          <a:p>
            <a:pPr>
              <a:defRPr b="1" sz="2000"/>
            </a:pPr>
          </a:p>
          <a:p>
            <a:pPr/>
            <a:r>
              <a:t> 1. Create a new repository on your GitHub account. You can name this repository whatever you would like.  </a:t>
            </a:r>
          </a:p>
          <a:p>
            <a:pPr/>
          </a:p>
          <a:p>
            <a:pPr/>
            <a:r>
              <a:t>2. Once inside of the repository, create a new file and name it `index.html`  </a:t>
            </a:r>
          </a:p>
          <a:p>
            <a:pPr/>
          </a:p>
          <a:p>
            <a:pPr/>
            <a:r>
              <a:t>3. Add some very basic HTML into this file, save it, and then navigate into your repository's Settings tab. </a:t>
            </a:r>
          </a:p>
          <a:p>
            <a:pPr/>
          </a:p>
          <a:p>
            <a:pPr/>
            <a:r>
              <a:t>4. Scroll down to the GitHub Pages section and then, in the section labeled "Source", select that you would like to use the master branch as your source.  </a:t>
            </a:r>
          </a:p>
          <a:p>
            <a:pPr/>
          </a:p>
          <a:p>
            <a:pPr/>
            <a:r>
              <a:t>5. Navigate to `&lt;username&gt;.github.io/&lt;repositoryname&gt;` and you will find that your new web page has gone live!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Feedback</a:t>
            </a:r>
          </a:p>
        </p:txBody>
      </p:sp>
      <p:sp>
        <p:nvSpPr>
          <p:cNvPr id="465" name="CustomShape 2"/>
          <p:cNvSpPr txBox="1"/>
          <p:nvPr/>
        </p:nvSpPr>
        <p:spPr>
          <a:xfrm>
            <a:off x="304919" y="762119"/>
            <a:ext cx="8740442" cy="3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200"/>
            </a:pPr>
            <a:r>
              <a:t>Things I’ve noticed people doing </a:t>
            </a:r>
            <a:r>
              <a:rPr i="1" u="sng"/>
              <a:t>incredibly</a:t>
            </a:r>
            <a:r>
              <a:t> well: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/>
            </a:pPr>
            <a:r>
              <a:t> All of you are handling an enormous volume of information. </a:t>
            </a:r>
          </a:p>
          <a:p>
            <a:pPr/>
            <a:r>
              <a:t> 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All of you are asking the right questions.</a:t>
            </a:r>
          </a:p>
          <a:p>
            <a:pPr/>
            <a:r>
              <a:t> 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You notice the right details.</a:t>
            </a:r>
          </a:p>
          <a:p>
            <a:pPr/>
            <a:r>
              <a:t> 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You all help each other out.</a:t>
            </a:r>
          </a:p>
          <a:p>
            <a:pPr/>
            <a:r>
              <a:t> 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And, most importantly, you are </a:t>
            </a:r>
            <a:r>
              <a:rPr b="1" u="sng"/>
              <a:t>figuring out things on your own.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6" name="CustomShape 2"/>
          <p:cNvSpPr txBox="1"/>
          <p:nvPr/>
        </p:nvSpPr>
        <p:spPr>
          <a:xfrm>
            <a:off x="304919" y="914399"/>
            <a:ext cx="8686442" cy="2393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Assignment</a:t>
            </a:r>
          </a:p>
          <a:p>
            <a:pPr/>
          </a:p>
          <a:p>
            <a:pPr>
              <a:defRPr sz="2400"/>
            </a:pPr>
            <a:r>
              <a:t>Build a newfangled website, and deploy it to GitHub Pages as a project instead of a personal site.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Additional instructions to be sent via Slack.</a:t>
            </a:r>
          </a:p>
        </p:txBody>
      </p:sp>
      <p:sp>
        <p:nvSpPr>
          <p:cNvPr id="717" name="CustomShape 3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  <p:sp>
        <p:nvSpPr>
          <p:cNvPr id="718" name="CustomShape 4"/>
          <p:cNvSpPr txBox="1"/>
          <p:nvPr/>
        </p:nvSpPr>
        <p:spPr>
          <a:xfrm>
            <a:off x="2971800" y="124919"/>
            <a:ext cx="6019561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Suggested Time: </a:t>
            </a:r>
            <a:r>
              <a:rPr b="0"/>
              <a:t>15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Practice Through Frustration</a:t>
            </a:r>
          </a:p>
        </p:txBody>
      </p:sp>
      <p:sp>
        <p:nvSpPr>
          <p:cNvPr id="721" name="CustomShape 2"/>
          <p:cNvSpPr txBox="1"/>
          <p:nvPr/>
        </p:nvSpPr>
        <p:spPr>
          <a:xfrm>
            <a:off x="304920" y="2622080"/>
            <a:ext cx="8534160" cy="1461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i="1" sz="6000"/>
            </a:pPr>
            <a:r>
              <a:t>Keep Practicing! </a:t>
            </a:r>
          </a:p>
          <a:p>
            <a:pPr algn="ctr">
              <a:defRPr i="1" sz="3500"/>
            </a:pPr>
            <a:r>
              <a:t>It gets better.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TextShape 1"/>
          <p:cNvSpPr txBox="1"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TextShape 1"/>
          <p:cNvSpPr txBox="1"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Homework 1 - Help?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TextShape 1"/>
          <p:cNvSpPr txBox="1"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EXTRA MATERIAL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TextShape 1"/>
          <p:cNvSpPr txBox="1"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And Back to Git…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The Group Project</a:t>
            </a:r>
          </a:p>
        </p:txBody>
      </p:sp>
      <p:sp>
        <p:nvSpPr>
          <p:cNvPr id="732" name="CustomShape 2"/>
          <p:cNvSpPr txBox="1"/>
          <p:nvPr/>
        </p:nvSpPr>
        <p:spPr>
          <a:xfrm>
            <a:off x="2553840" y="1152720"/>
            <a:ext cx="4869033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/>
            </a:lvl1pPr>
          </a:lstStyle>
          <a:p>
            <a:pPr/>
            <a:r>
              <a:t>OMG. I HAZ THE GREATEST HTML IDEA!!!!!</a:t>
            </a:r>
          </a:p>
        </p:txBody>
      </p:sp>
      <p:sp>
        <p:nvSpPr>
          <p:cNvPr id="733" name="Line 3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sp>
        <p:nvSpPr>
          <p:cNvPr id="735" name="CustomShape 4"/>
          <p:cNvSpPr txBox="1"/>
          <p:nvPr/>
        </p:nvSpPr>
        <p:spPr>
          <a:xfrm>
            <a:off x="2534399" y="1642319"/>
            <a:ext cx="3684622" cy="6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i="1" sz="3600"/>
            </a:lvl1pPr>
          </a:lstStyle>
          <a:p>
            <a:pPr/>
            <a:r>
              <a:t>SpongeSite.com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The Group Project</a:t>
            </a:r>
          </a:p>
        </p:txBody>
      </p:sp>
      <p:pic>
        <p:nvPicPr>
          <p:cNvPr id="73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sp>
        <p:nvSpPr>
          <p:cNvPr id="739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4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200" y="897120"/>
            <a:ext cx="2514241" cy="2514240"/>
          </a:xfrm>
          <a:prstGeom prst="rect">
            <a:avLst/>
          </a:prstGeom>
          <a:ln w="12700">
            <a:miter lim="400000"/>
          </a:ln>
        </p:spPr>
      </p:pic>
      <p:sp>
        <p:nvSpPr>
          <p:cNvPr id="741" name="CustomShape 3"/>
          <p:cNvSpPr txBox="1"/>
          <p:nvPr/>
        </p:nvSpPr>
        <p:spPr>
          <a:xfrm>
            <a:off x="2550599" y="1222200"/>
            <a:ext cx="1573644" cy="26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200"/>
            </a:lvl1pPr>
          </a:lstStyle>
          <a:p>
            <a:pPr/>
            <a:r>
              <a:t>Programming Away…</a:t>
            </a:r>
          </a:p>
        </p:txBody>
      </p:sp>
      <p:pic>
        <p:nvPicPr>
          <p:cNvPr id="74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743" name="CustomShape 4"/>
          <p:cNvSpPr txBox="1"/>
          <p:nvPr/>
        </p:nvSpPr>
        <p:spPr>
          <a:xfrm>
            <a:off x="2564639" y="4516920"/>
            <a:ext cx="5157798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/>
            </a:lvl1pPr>
          </a:lstStyle>
          <a:p>
            <a:pPr/>
            <a:r>
              <a:t>Spongebob’s idea is dumb. We should call it…</a:t>
            </a:r>
          </a:p>
        </p:txBody>
      </p:sp>
      <p:sp>
        <p:nvSpPr>
          <p:cNvPr id="744" name="CustomShape 5"/>
          <p:cNvSpPr txBox="1"/>
          <p:nvPr/>
        </p:nvSpPr>
        <p:spPr>
          <a:xfrm>
            <a:off x="2563559" y="5074920"/>
            <a:ext cx="4091816" cy="60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i="1" sz="3600"/>
            </a:lvl1pPr>
          </a:lstStyle>
          <a:p>
            <a:pPr/>
            <a:r>
              <a:t>PrincezzzSite.com</a:t>
            </a:r>
          </a:p>
        </p:txBody>
      </p:sp>
      <p:sp>
        <p:nvSpPr>
          <p:cNvPr id="745" name="Line 6"/>
          <p:cNvSpPr/>
          <p:nvPr/>
        </p:nvSpPr>
        <p:spPr>
          <a:xfrm flipV="1">
            <a:off x="2085839" y="4746959"/>
            <a:ext cx="457201" cy="32796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The Group Project</a:t>
            </a:r>
          </a:p>
        </p:txBody>
      </p:sp>
      <p:pic>
        <p:nvPicPr>
          <p:cNvPr id="74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sp>
        <p:nvSpPr>
          <p:cNvPr id="749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5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200" y="897120"/>
            <a:ext cx="2514241" cy="2514240"/>
          </a:xfrm>
          <a:prstGeom prst="rect">
            <a:avLst/>
          </a:prstGeom>
          <a:ln w="12700">
            <a:miter lim="400000"/>
          </a:ln>
        </p:spPr>
      </p:pic>
      <p:sp>
        <p:nvSpPr>
          <p:cNvPr id="751" name="CustomShape 3"/>
          <p:cNvSpPr txBox="1"/>
          <p:nvPr/>
        </p:nvSpPr>
        <p:spPr>
          <a:xfrm>
            <a:off x="2550599" y="1222200"/>
            <a:ext cx="1573644" cy="26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200"/>
            </a:lvl1pPr>
          </a:lstStyle>
          <a:p>
            <a:pPr/>
            <a:r>
              <a:t>Programming Away…</a:t>
            </a:r>
          </a:p>
        </p:txBody>
      </p:sp>
      <p:pic>
        <p:nvPicPr>
          <p:cNvPr id="75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753" name="Line 4"/>
          <p:cNvSpPr/>
          <p:nvPr/>
        </p:nvSpPr>
        <p:spPr>
          <a:xfrm flipV="1">
            <a:off x="2085839" y="4746959"/>
            <a:ext cx="457201" cy="32796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4" name="CustomShape 5"/>
          <p:cNvSpPr txBox="1"/>
          <p:nvPr/>
        </p:nvSpPr>
        <p:spPr>
          <a:xfrm>
            <a:off x="2674440" y="4441680"/>
            <a:ext cx="1573643" cy="26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200"/>
            </a:lvl1pPr>
          </a:lstStyle>
          <a:p>
            <a:pPr/>
            <a:r>
              <a:t>Programming Away…</a:t>
            </a:r>
          </a:p>
        </p:txBody>
      </p:sp>
      <p:pic>
        <p:nvPicPr>
          <p:cNvPr id="75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200" y="3700079"/>
            <a:ext cx="2514241" cy="2514241"/>
          </a:xfrm>
          <a:prstGeom prst="rect">
            <a:avLst/>
          </a:prstGeom>
          <a:ln w="12700">
            <a:miter lim="400000"/>
          </a:ln>
        </p:spPr>
      </p:pic>
      <p:sp>
        <p:nvSpPr>
          <p:cNvPr id="756" name="CustomShape 6"/>
          <p:cNvSpPr/>
          <p:nvPr/>
        </p:nvSpPr>
        <p:spPr>
          <a:xfrm flipV="1">
            <a:off x="4209119" y="2154239"/>
            <a:ext cx="2124721" cy="1115282"/>
          </a:xfrm>
          <a:prstGeom prst="line">
            <a:avLst/>
          </a:prstGeom>
          <a:ln w="666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7" name="CustomShape 7"/>
          <p:cNvSpPr/>
          <p:nvPr/>
        </p:nvSpPr>
        <p:spPr>
          <a:xfrm>
            <a:off x="4209119" y="3315599"/>
            <a:ext cx="2124721" cy="1641601"/>
          </a:xfrm>
          <a:prstGeom prst="line">
            <a:avLst/>
          </a:prstGeom>
          <a:ln w="666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8" name="CustomShape 8"/>
          <p:cNvSpPr/>
          <p:nvPr/>
        </p:nvSpPr>
        <p:spPr>
          <a:xfrm>
            <a:off x="2057400" y="2925720"/>
            <a:ext cx="3962161" cy="774361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9" name="CustomShape 9"/>
          <p:cNvSpPr txBox="1"/>
          <p:nvPr/>
        </p:nvSpPr>
        <p:spPr>
          <a:xfrm>
            <a:off x="2286000" y="2925720"/>
            <a:ext cx="3733561" cy="61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Now they have two completely </a:t>
            </a:r>
            <a:r>
              <a:rPr i="1" u="sng"/>
              <a:t>different</a:t>
            </a:r>
            <a:r>
              <a:t> versions.</a:t>
            </a:r>
          </a:p>
        </p:txBody>
      </p:sp>
      <p:sp>
        <p:nvSpPr>
          <p:cNvPr id="760" name="CustomShape 10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The Group Project – Tragedy #1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6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764" name="CustomShape 1"/>
          <p:cNvSpPr txBox="1"/>
          <p:nvPr/>
        </p:nvSpPr>
        <p:spPr>
          <a:xfrm>
            <a:off x="2477520" y="1061640"/>
            <a:ext cx="312953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/>
            </a:lvl1pPr>
          </a:lstStyle>
          <a:p>
            <a:pPr/>
            <a:r>
              <a:t>Main Branch (Spongebob’s)</a:t>
            </a:r>
          </a:p>
        </p:txBody>
      </p:sp>
      <p:sp>
        <p:nvSpPr>
          <p:cNvPr id="765" name="CustomShape 2"/>
          <p:cNvSpPr txBox="1"/>
          <p:nvPr/>
        </p:nvSpPr>
        <p:spPr>
          <a:xfrm>
            <a:off x="4182840" y="5845319"/>
            <a:ext cx="1834837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/>
            </a:lvl1pPr>
          </a:lstStyle>
          <a:p>
            <a:pPr/>
            <a:r>
              <a:t>Prince’s Branch</a:t>
            </a:r>
          </a:p>
        </p:txBody>
      </p:sp>
      <p:pic>
        <p:nvPicPr>
          <p:cNvPr id="76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59" y="151236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159" y="15048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5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3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7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18200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771" name="CustomShape 3"/>
          <p:cNvSpPr txBox="1"/>
          <p:nvPr/>
        </p:nvSpPr>
        <p:spPr>
          <a:xfrm>
            <a:off x="2695680" y="2422799"/>
            <a:ext cx="21571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1</a:t>
            </a:r>
          </a:p>
        </p:txBody>
      </p:sp>
      <p:sp>
        <p:nvSpPr>
          <p:cNvPr id="772" name="CustomShape 4"/>
          <p:cNvSpPr txBox="1"/>
          <p:nvPr/>
        </p:nvSpPr>
        <p:spPr>
          <a:xfrm>
            <a:off x="3815279" y="2419919"/>
            <a:ext cx="21571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2</a:t>
            </a:r>
          </a:p>
        </p:txBody>
      </p:sp>
      <p:sp>
        <p:nvSpPr>
          <p:cNvPr id="773" name="CustomShape 5"/>
          <p:cNvSpPr txBox="1"/>
          <p:nvPr/>
        </p:nvSpPr>
        <p:spPr>
          <a:xfrm>
            <a:off x="489599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3</a:t>
            </a:r>
          </a:p>
        </p:txBody>
      </p:sp>
      <p:sp>
        <p:nvSpPr>
          <p:cNvPr id="774" name="CustomShape 6"/>
          <p:cNvSpPr txBox="1"/>
          <p:nvPr/>
        </p:nvSpPr>
        <p:spPr>
          <a:xfrm>
            <a:off x="615131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4</a:t>
            </a:r>
          </a:p>
        </p:txBody>
      </p:sp>
      <p:sp>
        <p:nvSpPr>
          <p:cNvPr id="775" name="CustomShape 7"/>
          <p:cNvSpPr txBox="1"/>
          <p:nvPr/>
        </p:nvSpPr>
        <p:spPr>
          <a:xfrm>
            <a:off x="726155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5</a:t>
            </a:r>
          </a:p>
        </p:txBody>
      </p:sp>
      <p:pic>
        <p:nvPicPr>
          <p:cNvPr id="77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0159" y="495648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777" name="CustomShape 8"/>
          <p:cNvSpPr/>
          <p:nvPr/>
        </p:nvSpPr>
        <p:spPr>
          <a:xfrm flipH="1" flipV="1" rot="5400000">
            <a:off x="3964680" y="3663310"/>
            <a:ext cx="257256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8" name="CustomShape 9"/>
          <p:cNvSpPr/>
          <p:nvPr/>
        </p:nvSpPr>
        <p:spPr>
          <a:xfrm flipV="1">
            <a:off x="3356280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9" name="CustomShape 10"/>
          <p:cNvSpPr/>
          <p:nvPr/>
        </p:nvSpPr>
        <p:spPr>
          <a:xfrm flipV="1">
            <a:off x="4492080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80" name="CustomShape 11"/>
          <p:cNvSpPr/>
          <p:nvPr/>
        </p:nvSpPr>
        <p:spPr>
          <a:xfrm flipV="1">
            <a:off x="5630760" y="193571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81" name="CustomShape 12"/>
          <p:cNvSpPr/>
          <p:nvPr/>
        </p:nvSpPr>
        <p:spPr>
          <a:xfrm flipV="1">
            <a:off x="6763319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82" name="CustomShape 13"/>
          <p:cNvSpPr txBox="1"/>
          <p:nvPr/>
        </p:nvSpPr>
        <p:spPr>
          <a:xfrm>
            <a:off x="5311080" y="3231359"/>
            <a:ext cx="3832560" cy="1366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400"/>
            </a:pPr>
            <a:r>
              <a:t>Prince </a:t>
            </a:r>
            <a:r>
              <a:rPr b="1" u="sng"/>
              <a:t>pushes </a:t>
            </a:r>
            <a:r>
              <a:t>his code changes into the main branch.</a:t>
            </a:r>
          </a:p>
          <a:p>
            <a:pPr/>
          </a:p>
          <a:p>
            <a:pPr>
              <a:defRPr sz="1400"/>
            </a:pPr>
            <a:r>
              <a:t>If Prince is allowed to push his code, it could seriously ruin Spongebob’s vision and working code.</a:t>
            </a:r>
          </a:p>
        </p:txBody>
      </p:sp>
      <p:sp>
        <p:nvSpPr>
          <p:cNvPr id="783" name="CustomShape 14"/>
          <p:cNvSpPr txBox="1"/>
          <p:nvPr/>
        </p:nvSpPr>
        <p:spPr>
          <a:xfrm>
            <a:off x="5939999" y="1122480"/>
            <a:ext cx="291972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pPr/>
            <a:r>
              <a:t>Spongebob continues programming</a:t>
            </a:r>
          </a:p>
        </p:txBody>
      </p:sp>
      <p:grpSp>
        <p:nvGrpSpPr>
          <p:cNvPr id="786" name="CustomShape 15"/>
          <p:cNvGrpSpPr/>
          <p:nvPr/>
        </p:nvGrpSpPr>
        <p:grpSpPr>
          <a:xfrm>
            <a:off x="5411880" y="2895480"/>
            <a:ext cx="3623041" cy="303481"/>
            <a:chOff x="0" y="0"/>
            <a:chExt cx="3623040" cy="303480"/>
          </a:xfrm>
        </p:grpSpPr>
        <p:sp>
          <p:nvSpPr>
            <p:cNvPr id="784" name="Rectangle"/>
            <p:cNvSpPr/>
            <p:nvPr/>
          </p:nvSpPr>
          <p:spPr>
            <a:xfrm>
              <a:off x="-1" y="0"/>
              <a:ext cx="3623042" cy="30348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5" name="This is NON-IDEAL"/>
            <p:cNvSpPr txBox="1"/>
            <p:nvPr/>
          </p:nvSpPr>
          <p:spPr>
            <a:xfrm>
              <a:off x="-1" y="0"/>
              <a:ext cx="3623042" cy="287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sz="1400"/>
              </a:lvl1pPr>
            </a:lstStyle>
            <a:p>
              <a:pPr/>
              <a:r>
                <a:t>This is NON-IDEAL</a:t>
              </a:r>
            </a:p>
          </p:txBody>
        </p:sp>
      </p:grpSp>
      <p:sp>
        <p:nvSpPr>
          <p:cNvPr id="787" name="TextShape 16"/>
          <p:cNvSpPr txBox="1"/>
          <p:nvPr/>
        </p:nvSpPr>
        <p:spPr>
          <a:xfrm>
            <a:off x="304920" y="108165"/>
            <a:ext cx="645804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The Group Project – Push vs Pull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A Few Admin Things…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The Group Project – Push vs Pull</a:t>
            </a:r>
          </a:p>
        </p:txBody>
      </p:sp>
      <p:pic>
        <p:nvPicPr>
          <p:cNvPr id="79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9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792" name="CustomShape 2"/>
          <p:cNvSpPr txBox="1"/>
          <p:nvPr/>
        </p:nvSpPr>
        <p:spPr>
          <a:xfrm>
            <a:off x="2477520" y="1061640"/>
            <a:ext cx="312953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/>
            </a:lvl1pPr>
          </a:lstStyle>
          <a:p>
            <a:pPr/>
            <a:r>
              <a:t>Main Branch (Spongebob’s)</a:t>
            </a:r>
          </a:p>
        </p:txBody>
      </p:sp>
      <p:pic>
        <p:nvPicPr>
          <p:cNvPr id="79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59" y="151236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159" y="15048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5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3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18200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798" name="CustomShape 3"/>
          <p:cNvSpPr txBox="1"/>
          <p:nvPr/>
        </p:nvSpPr>
        <p:spPr>
          <a:xfrm>
            <a:off x="2695680" y="2422799"/>
            <a:ext cx="21571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1</a:t>
            </a:r>
          </a:p>
        </p:txBody>
      </p:sp>
      <p:sp>
        <p:nvSpPr>
          <p:cNvPr id="799" name="CustomShape 4"/>
          <p:cNvSpPr txBox="1"/>
          <p:nvPr/>
        </p:nvSpPr>
        <p:spPr>
          <a:xfrm>
            <a:off x="3815279" y="2419919"/>
            <a:ext cx="21571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2</a:t>
            </a:r>
          </a:p>
        </p:txBody>
      </p:sp>
      <p:sp>
        <p:nvSpPr>
          <p:cNvPr id="800" name="CustomShape 5"/>
          <p:cNvSpPr txBox="1"/>
          <p:nvPr/>
        </p:nvSpPr>
        <p:spPr>
          <a:xfrm>
            <a:off x="489599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3</a:t>
            </a:r>
          </a:p>
        </p:txBody>
      </p:sp>
      <p:sp>
        <p:nvSpPr>
          <p:cNvPr id="801" name="CustomShape 6"/>
          <p:cNvSpPr txBox="1"/>
          <p:nvPr/>
        </p:nvSpPr>
        <p:spPr>
          <a:xfrm>
            <a:off x="615131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4</a:t>
            </a:r>
          </a:p>
        </p:txBody>
      </p:sp>
      <p:sp>
        <p:nvSpPr>
          <p:cNvPr id="802" name="CustomShape 7"/>
          <p:cNvSpPr txBox="1"/>
          <p:nvPr/>
        </p:nvSpPr>
        <p:spPr>
          <a:xfrm>
            <a:off x="726155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5</a:t>
            </a:r>
          </a:p>
        </p:txBody>
      </p:sp>
      <p:sp>
        <p:nvSpPr>
          <p:cNvPr id="803" name="CustomShape 8"/>
          <p:cNvSpPr/>
          <p:nvPr/>
        </p:nvSpPr>
        <p:spPr>
          <a:xfrm flipV="1">
            <a:off x="3356280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4" name="CustomShape 9"/>
          <p:cNvSpPr/>
          <p:nvPr/>
        </p:nvSpPr>
        <p:spPr>
          <a:xfrm flipV="1">
            <a:off x="4492080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5" name="CustomShape 10"/>
          <p:cNvSpPr/>
          <p:nvPr/>
        </p:nvSpPr>
        <p:spPr>
          <a:xfrm flipV="1">
            <a:off x="5630760" y="193571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6" name="CustomShape 11"/>
          <p:cNvSpPr/>
          <p:nvPr/>
        </p:nvSpPr>
        <p:spPr>
          <a:xfrm flipV="1">
            <a:off x="6763319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7" name="CustomShape 12"/>
          <p:cNvSpPr txBox="1"/>
          <p:nvPr/>
        </p:nvSpPr>
        <p:spPr>
          <a:xfrm>
            <a:off x="5939999" y="1122480"/>
            <a:ext cx="291972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pPr/>
            <a:r>
              <a:t>Spongebob continues programming</a:t>
            </a:r>
          </a:p>
        </p:txBody>
      </p:sp>
      <p:sp>
        <p:nvSpPr>
          <p:cNvPr id="808" name="CustomShape 13"/>
          <p:cNvSpPr txBox="1"/>
          <p:nvPr/>
        </p:nvSpPr>
        <p:spPr>
          <a:xfrm>
            <a:off x="4182840" y="5845319"/>
            <a:ext cx="1834837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/>
            </a:lvl1pPr>
          </a:lstStyle>
          <a:p>
            <a:pPr/>
            <a:r>
              <a:t>Prince’s Branch</a:t>
            </a:r>
          </a:p>
        </p:txBody>
      </p:sp>
      <p:pic>
        <p:nvPicPr>
          <p:cNvPr id="80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0159" y="4956480"/>
            <a:ext cx="880561" cy="880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The Group Project – Push vs Pull</a:t>
            </a:r>
          </a:p>
        </p:txBody>
      </p:sp>
      <p:pic>
        <p:nvPicPr>
          <p:cNvPr id="81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81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814" name="CustomShape 2"/>
          <p:cNvSpPr txBox="1"/>
          <p:nvPr/>
        </p:nvSpPr>
        <p:spPr>
          <a:xfrm>
            <a:off x="2477520" y="1061640"/>
            <a:ext cx="312953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/>
            </a:lvl1pPr>
          </a:lstStyle>
          <a:p>
            <a:pPr/>
            <a:r>
              <a:t>Main Branch (Spongebob’s)</a:t>
            </a:r>
          </a:p>
        </p:txBody>
      </p:sp>
      <p:pic>
        <p:nvPicPr>
          <p:cNvPr id="81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59" y="151236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159" y="15048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5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3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18200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CustomShape 3"/>
          <p:cNvSpPr txBox="1"/>
          <p:nvPr/>
        </p:nvSpPr>
        <p:spPr>
          <a:xfrm>
            <a:off x="2695680" y="2422799"/>
            <a:ext cx="21571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1</a:t>
            </a:r>
          </a:p>
        </p:txBody>
      </p:sp>
      <p:sp>
        <p:nvSpPr>
          <p:cNvPr id="821" name="CustomShape 4"/>
          <p:cNvSpPr txBox="1"/>
          <p:nvPr/>
        </p:nvSpPr>
        <p:spPr>
          <a:xfrm>
            <a:off x="3815279" y="2419919"/>
            <a:ext cx="21571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2</a:t>
            </a:r>
          </a:p>
        </p:txBody>
      </p:sp>
      <p:sp>
        <p:nvSpPr>
          <p:cNvPr id="822" name="CustomShape 5"/>
          <p:cNvSpPr txBox="1"/>
          <p:nvPr/>
        </p:nvSpPr>
        <p:spPr>
          <a:xfrm>
            <a:off x="489599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3</a:t>
            </a:r>
          </a:p>
        </p:txBody>
      </p:sp>
      <p:sp>
        <p:nvSpPr>
          <p:cNvPr id="823" name="CustomShape 6"/>
          <p:cNvSpPr txBox="1"/>
          <p:nvPr/>
        </p:nvSpPr>
        <p:spPr>
          <a:xfrm>
            <a:off x="615131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4</a:t>
            </a:r>
          </a:p>
        </p:txBody>
      </p:sp>
      <p:sp>
        <p:nvSpPr>
          <p:cNvPr id="824" name="CustomShape 7"/>
          <p:cNvSpPr txBox="1"/>
          <p:nvPr/>
        </p:nvSpPr>
        <p:spPr>
          <a:xfrm>
            <a:off x="726155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5</a:t>
            </a:r>
          </a:p>
        </p:txBody>
      </p:sp>
      <p:sp>
        <p:nvSpPr>
          <p:cNvPr id="825" name="CustomShape 8"/>
          <p:cNvSpPr/>
          <p:nvPr/>
        </p:nvSpPr>
        <p:spPr>
          <a:xfrm flipV="1">
            <a:off x="3356280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26" name="CustomShape 9"/>
          <p:cNvSpPr/>
          <p:nvPr/>
        </p:nvSpPr>
        <p:spPr>
          <a:xfrm flipV="1">
            <a:off x="4492080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27" name="CustomShape 10"/>
          <p:cNvSpPr/>
          <p:nvPr/>
        </p:nvSpPr>
        <p:spPr>
          <a:xfrm flipV="1">
            <a:off x="5630760" y="193571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28" name="CustomShape 11"/>
          <p:cNvSpPr/>
          <p:nvPr/>
        </p:nvSpPr>
        <p:spPr>
          <a:xfrm flipV="1">
            <a:off x="6763319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29" name="CustomShape 12"/>
          <p:cNvSpPr txBox="1"/>
          <p:nvPr/>
        </p:nvSpPr>
        <p:spPr>
          <a:xfrm>
            <a:off x="5939999" y="1122480"/>
            <a:ext cx="291972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pPr/>
            <a:r>
              <a:t>Spongebob continues programming</a:t>
            </a:r>
          </a:p>
        </p:txBody>
      </p:sp>
      <p:sp>
        <p:nvSpPr>
          <p:cNvPr id="830" name="CustomShape 13"/>
          <p:cNvSpPr txBox="1"/>
          <p:nvPr/>
        </p:nvSpPr>
        <p:spPr>
          <a:xfrm>
            <a:off x="4182840" y="5845319"/>
            <a:ext cx="1834837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/>
            </a:lvl1pPr>
          </a:lstStyle>
          <a:p>
            <a:pPr/>
            <a:r>
              <a:t>Prince’s Branch</a:t>
            </a:r>
          </a:p>
        </p:txBody>
      </p:sp>
      <p:pic>
        <p:nvPicPr>
          <p:cNvPr id="83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0159" y="495648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832" name="CustomShape 14"/>
          <p:cNvSpPr txBox="1"/>
          <p:nvPr/>
        </p:nvSpPr>
        <p:spPr>
          <a:xfrm>
            <a:off x="5340960" y="3380399"/>
            <a:ext cx="475069" cy="76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4800"/>
            </a:lvl1pPr>
          </a:lstStyle>
          <a:p>
            <a:pPr/>
            <a:r>
              <a:t>?</a:t>
            </a:r>
          </a:p>
        </p:txBody>
      </p:sp>
      <p:sp>
        <p:nvSpPr>
          <p:cNvPr id="833" name="CustomShape 15"/>
          <p:cNvSpPr txBox="1"/>
          <p:nvPr/>
        </p:nvSpPr>
        <p:spPr>
          <a:xfrm>
            <a:off x="152279" y="3444840"/>
            <a:ext cx="5039642" cy="1163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400"/>
            </a:pPr>
            <a:r>
              <a:t>Because Spongebob controls the “master branch” he must elect to </a:t>
            </a:r>
            <a:r>
              <a:rPr b="1" u="sng"/>
              <a:t>pull</a:t>
            </a:r>
            <a:r>
              <a:t> Prince’s Code. All Prince can do is submit a </a:t>
            </a:r>
            <a:r>
              <a:rPr b="1"/>
              <a:t>“pull request”</a:t>
            </a:r>
            <a:endParaRPr b="1"/>
          </a:p>
          <a:p>
            <a:pPr/>
            <a:endParaRPr b="1"/>
          </a:p>
          <a:p>
            <a:pPr>
              <a:defRPr b="1" sz="1400"/>
            </a:pPr>
            <a:r>
              <a:t>This is the ideal way to maintain code in version control.</a:t>
            </a:r>
          </a:p>
        </p:txBody>
      </p:sp>
      <p:grpSp>
        <p:nvGrpSpPr>
          <p:cNvPr id="836" name="CustomShape 16"/>
          <p:cNvGrpSpPr/>
          <p:nvPr/>
        </p:nvGrpSpPr>
        <p:grpSpPr>
          <a:xfrm>
            <a:off x="221040" y="3107880"/>
            <a:ext cx="4807800" cy="303481"/>
            <a:chOff x="0" y="0"/>
            <a:chExt cx="4807799" cy="303480"/>
          </a:xfrm>
        </p:grpSpPr>
        <p:sp>
          <p:nvSpPr>
            <p:cNvPr id="834" name="Rectangle"/>
            <p:cNvSpPr/>
            <p:nvPr/>
          </p:nvSpPr>
          <p:spPr>
            <a:xfrm>
              <a:off x="0" y="0"/>
              <a:ext cx="4807800" cy="30348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5" name="Ideal Approach – Using Pull Requests"/>
            <p:cNvSpPr txBox="1"/>
            <p:nvPr/>
          </p:nvSpPr>
          <p:spPr>
            <a:xfrm>
              <a:off x="0" y="0"/>
              <a:ext cx="4807800" cy="287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sz="1400"/>
              </a:lvl1pPr>
            </a:lstStyle>
            <a:p>
              <a:pPr/>
              <a:r>
                <a:t>Ideal Approach – Using Pull Requests</a:t>
              </a:r>
            </a:p>
          </p:txBody>
        </p:sp>
      </p:grpSp>
      <p:sp>
        <p:nvSpPr>
          <p:cNvPr id="837" name="CustomShape 17"/>
          <p:cNvSpPr/>
          <p:nvPr/>
        </p:nvSpPr>
        <p:spPr>
          <a:xfrm flipH="1" flipV="1" rot="5400000">
            <a:off x="3964680" y="3663310"/>
            <a:ext cx="257256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CustomShape 1"/>
          <p:cNvSpPr txBox="1"/>
          <p:nvPr/>
        </p:nvSpPr>
        <p:spPr>
          <a:xfrm>
            <a:off x="304919" y="97919"/>
            <a:ext cx="609552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General Steps for Git Pull Requests</a:t>
            </a:r>
          </a:p>
        </p:txBody>
      </p:sp>
      <p:sp>
        <p:nvSpPr>
          <p:cNvPr id="840" name="CustomShape 2"/>
          <p:cNvSpPr txBox="1"/>
          <p:nvPr/>
        </p:nvSpPr>
        <p:spPr>
          <a:xfrm>
            <a:off x="409319" y="783719"/>
            <a:ext cx="8610122" cy="6169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AutoNum type="arabicPeriod" startAt="1"/>
              <a:defRPr sz="2000"/>
            </a:pPr>
            <a:r>
              <a:t>Create a new branch of on your local computer </a:t>
            </a:r>
          </a:p>
          <a:p>
            <a:pPr>
              <a:defRPr sz="2000"/>
            </a:pPr>
            <a:r>
              <a:t>	</a:t>
            </a:r>
            <a:r>
              <a:rPr i="1" sz="1700"/>
              <a:t>git branch &lt;BRANCH NAME&gt;</a:t>
            </a:r>
            <a:endParaRPr i="1" sz="1700"/>
          </a:p>
          <a:p>
            <a:pPr>
              <a:buSzPct val="100000"/>
              <a:buAutoNum type="arabicPeriod" startAt="2"/>
            </a:pPr>
            <a:endParaRPr i="1" sz="1700"/>
          </a:p>
          <a:p>
            <a:pPr>
              <a:defRPr sz="2000"/>
            </a:pPr>
            <a:r>
              <a:t>Checkout that branch (locally) on your machine</a:t>
            </a:r>
          </a:p>
          <a:p>
            <a:pPr>
              <a:buSzPct val="100000"/>
              <a:buAutoNum type="arabicPeriod" startAt="1"/>
              <a:defRPr sz="2000"/>
            </a:pPr>
            <a:r>
              <a:t>	</a:t>
            </a:r>
            <a:r>
              <a:rPr i="1" sz="1700"/>
              <a:t>git checkout &lt;BRANCH NAME&gt;</a:t>
            </a:r>
            <a:endParaRPr i="1" sz="1700"/>
          </a:p>
          <a:p>
            <a:pPr/>
            <a:endParaRPr i="1" sz="1700"/>
          </a:p>
          <a:p>
            <a:pPr>
              <a:buSzPct val="100000"/>
              <a:buAutoNum type="arabicPeriod" startAt="1"/>
              <a:defRPr sz="2000"/>
            </a:pPr>
            <a:r>
              <a:t>Add / Commit your changes (will automatically save to this branch)</a:t>
            </a:r>
          </a:p>
          <a:p>
            <a:pPr>
              <a:defRPr sz="2000"/>
            </a:pPr>
            <a:r>
              <a:t>	</a:t>
            </a:r>
            <a:r>
              <a:rPr i="1" sz="1700"/>
              <a:t>git add –A</a:t>
            </a:r>
            <a:endParaRPr i="1" sz="1700"/>
          </a:p>
          <a:p>
            <a:pPr>
              <a:defRPr sz="2000"/>
            </a:pPr>
            <a:r>
              <a:rPr i="1" sz="1700"/>
              <a:t>	git commit –m “Comment”</a:t>
            </a:r>
            <a:endParaRPr i="1" sz="1700"/>
          </a:p>
          <a:p>
            <a:pPr>
              <a:buSzPct val="100000"/>
              <a:buAutoNum type="arabicPeriod" startAt="2"/>
            </a:pPr>
            <a:endParaRPr i="1" sz="1700"/>
          </a:p>
          <a:p>
            <a:pPr>
              <a:defRPr sz="2000"/>
            </a:pPr>
            <a:r>
              <a:t>Push your branch to GitHub</a:t>
            </a:r>
          </a:p>
          <a:p>
            <a:pPr>
              <a:buSzPct val="100000"/>
              <a:buAutoNum type="arabicPeriod" startAt="3"/>
              <a:defRPr sz="1700"/>
            </a:pPr>
            <a:r>
              <a:t>	</a:t>
            </a:r>
            <a:r>
              <a:rPr i="1"/>
              <a:t>git push origin &lt;BRANCH NAME&gt;</a:t>
            </a:r>
            <a:endParaRPr i="1"/>
          </a:p>
          <a:p>
            <a:pPr/>
            <a:endParaRPr i="1"/>
          </a:p>
          <a:p>
            <a:pPr>
              <a:defRPr sz="2000"/>
            </a:pPr>
            <a:r>
              <a:t>Submit a Pull Request on GitHub</a:t>
            </a:r>
          </a:p>
          <a:p>
            <a:pPr/>
          </a:p>
          <a:p>
            <a:pPr>
              <a:defRPr sz="2000"/>
            </a:pPr>
            <a:r>
              <a:t>Other user must accept these changes on GitHub</a:t>
            </a:r>
          </a:p>
          <a:p>
            <a:pPr/>
          </a:p>
          <a:p>
            <a:pPr>
              <a:defRPr i="1" sz="1700"/>
            </a:pPr>
            <a:r>
              <a:t>	</a:t>
            </a:r>
          </a:p>
          <a:p>
            <a:pPr/>
          </a:p>
          <a:p>
            <a:pPr>
              <a:defRPr sz="1700"/>
            </a:pPr>
          </a:p>
          <a:p>
            <a:pPr>
              <a:defRPr sz="1700"/>
            </a:pPr>
            <a: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DEMO!</a:t>
            </a:r>
          </a:p>
        </p:txBody>
      </p:sp>
      <p:sp>
        <p:nvSpPr>
          <p:cNvPr id="843" name="CustomShape 2"/>
          <p:cNvSpPr txBox="1"/>
          <p:nvPr/>
        </p:nvSpPr>
        <p:spPr>
          <a:xfrm>
            <a:off x="304920" y="2881274"/>
            <a:ext cx="8534160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i="1" sz="6000"/>
            </a:lvl1pPr>
          </a:lstStyle>
          <a:p>
            <a:pPr/>
            <a:r>
              <a:t>Git Pull Request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6" name="CustomShape 2"/>
          <p:cNvSpPr txBox="1"/>
          <p:nvPr/>
        </p:nvSpPr>
        <p:spPr>
          <a:xfrm>
            <a:off x="304919" y="914400"/>
            <a:ext cx="8686442" cy="3902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Assignment</a:t>
            </a:r>
          </a:p>
          <a:p>
            <a:pPr/>
          </a:p>
          <a:p>
            <a:pPr>
              <a:defRPr sz="2400"/>
            </a:pPr>
            <a:r>
              <a:t>Time to take your newfound collaborative git skills to the real-world. Find a partner and follow the steps sent via slack to 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/>
            </a:pPr>
            <a:r>
              <a:t>Share each other’s code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/>
            </a:pPr>
            <a:r>
              <a:t>Make modifications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/>
            </a:pPr>
            <a:r>
              <a:t>Submit a Pull Request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/>
            </a:pPr>
            <a:r>
              <a:t>Accept the Pull Changes</a:t>
            </a:r>
          </a:p>
        </p:txBody>
      </p:sp>
      <p:sp>
        <p:nvSpPr>
          <p:cNvPr id="847" name="CustomShape 3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Follow our Guide!</a:t>
            </a:r>
          </a:p>
        </p:txBody>
      </p:sp>
      <p:pic>
        <p:nvPicPr>
          <p:cNvPr id="8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838080"/>
            <a:ext cx="3805921" cy="5060880"/>
          </a:xfrm>
          <a:prstGeom prst="rect">
            <a:avLst/>
          </a:prstGeom>
          <a:ln w="12700">
            <a:miter lim="400000"/>
          </a:ln>
        </p:spPr>
      </p:pic>
      <p:sp>
        <p:nvSpPr>
          <p:cNvPr id="851" name="CustomShape 2"/>
          <p:cNvSpPr txBox="1"/>
          <p:nvPr/>
        </p:nvSpPr>
        <p:spPr>
          <a:xfrm>
            <a:off x="4343400" y="2819519"/>
            <a:ext cx="4676041" cy="758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b="1" sz="2000"/>
            </a:pPr>
            <a:r>
              <a:t>Step-by-step guide </a:t>
            </a:r>
          </a:p>
          <a:p>
            <a:pPr algn="ctr">
              <a:defRPr b="1" sz="2000"/>
            </a:pPr>
            <a:r>
              <a:t>on creating Git Pull Requests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Don’t Worry!</a:t>
            </a:r>
          </a:p>
        </p:txBody>
      </p:sp>
      <p:sp>
        <p:nvSpPr>
          <p:cNvPr id="854" name="CustomShape 2"/>
          <p:cNvSpPr txBox="1"/>
          <p:nvPr/>
        </p:nvSpPr>
        <p:spPr>
          <a:xfrm>
            <a:off x="304920" y="2495999"/>
            <a:ext cx="8534160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i="1" sz="4000"/>
            </a:lvl1pPr>
          </a:lstStyle>
          <a:p>
            <a:pPr/>
            <a:r>
              <a:t>We’ll be coming back to this.</a:t>
            </a:r>
          </a:p>
        </p:txBody>
      </p:sp>
      <p:sp>
        <p:nvSpPr>
          <p:cNvPr id="855" name="CustomShape 3"/>
          <p:cNvSpPr txBox="1"/>
          <p:nvPr/>
        </p:nvSpPr>
        <p:spPr>
          <a:xfrm>
            <a:off x="287280" y="3248265"/>
            <a:ext cx="853416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i="1" sz="2400"/>
            </a:lvl1pPr>
          </a:lstStyle>
          <a:p>
            <a:pPr/>
            <a:r>
              <a:t>You won’t need this fully until Week 8.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Practice At Home</a:t>
            </a:r>
          </a:p>
        </p:txBody>
      </p:sp>
      <p:sp>
        <p:nvSpPr>
          <p:cNvPr id="858" name="CustomShape 2"/>
          <p:cNvSpPr txBox="1"/>
          <p:nvPr/>
        </p:nvSpPr>
        <p:spPr>
          <a:xfrm>
            <a:off x="304920" y="2495999"/>
            <a:ext cx="8534160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i="1" sz="4000"/>
            </a:lvl1pPr>
          </a:lstStyle>
          <a:p>
            <a:pPr/>
            <a:r>
              <a:t>But practice when you can!</a:t>
            </a:r>
          </a:p>
        </p:txBody>
      </p:sp>
      <p:sp>
        <p:nvSpPr>
          <p:cNvPr id="859" name="CustomShape 3"/>
          <p:cNvSpPr txBox="1"/>
          <p:nvPr/>
        </p:nvSpPr>
        <p:spPr>
          <a:xfrm>
            <a:off x="287280" y="3248265"/>
            <a:ext cx="853416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i="1" sz="2400"/>
            </a:lvl1pPr>
          </a:lstStyle>
          <a:p>
            <a:pPr/>
            <a:r>
              <a:t>You don’t need a partner to submit pull requests!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Feedback</a:t>
            </a:r>
          </a:p>
        </p:txBody>
      </p:sp>
      <p:sp>
        <p:nvSpPr>
          <p:cNvPr id="470" name="CustomShape 2"/>
          <p:cNvSpPr txBox="1"/>
          <p:nvPr/>
        </p:nvSpPr>
        <p:spPr>
          <a:xfrm>
            <a:off x="304919" y="762119"/>
            <a:ext cx="8740442" cy="3286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b="1" sz="2200"/>
            </a:pPr>
            <a:r>
              <a:t> Remember, Homework #1 is due on </a:t>
            </a:r>
            <a:r>
              <a:rPr u="sng"/>
              <a:t>Saturday.</a:t>
            </a:r>
            <a:endParaRPr u="sng"/>
          </a:p>
          <a:p>
            <a:pPr/>
            <a:endParaRPr u="sng"/>
          </a:p>
          <a:p>
            <a:pPr>
              <a:buSzPct val="100000"/>
              <a:buFont typeface="Arial"/>
              <a:buChar char="•"/>
              <a:defRPr b="1" sz="2200" u="sng"/>
            </a:pPr>
            <a:r>
              <a:t> Homework Link: </a:t>
            </a:r>
          </a:p>
          <a:p>
            <a:pPr>
              <a:defRPr b="1" sz="2200" u="sng"/>
            </a:pPr>
            <a:r>
              <a:rPr b="0" u="none"/>
              <a:t>http://ucb.bootcampcontent.com/UCB-Coding-Bootcamp/10-16-2017-UCB-Class-Repository-FSF/tree/master/01-Class-Content/01-html-git-css/02-Homework/Instructions</a:t>
            </a:r>
            <a:endParaRPr b="0" u="none"/>
          </a:p>
          <a:p>
            <a:pPr>
              <a:buSzPct val="100000"/>
              <a:buFont typeface="Arial"/>
              <a:buChar char="•"/>
            </a:pPr>
          </a:p>
          <a:p>
            <a:pPr>
              <a:defRPr b="1" sz="2200"/>
            </a:pPr>
            <a:r>
              <a:t> Remember to submit Homework via GitHub (&amp; GitHub Pages):</a:t>
            </a:r>
          </a:p>
          <a:p>
            <a:pPr>
              <a:defRPr b="1" sz="2200"/>
            </a:pPr>
            <a:r>
              <a:rPr b="0"/>
              <a:t>https://bootcampspot-v2.com/</a:t>
            </a:r>
            <a:endParaRPr b="0"/>
          </a:p>
        </p:txBody>
      </p:sp>
      <p:grpSp>
        <p:nvGrpSpPr>
          <p:cNvPr id="473" name="CustomShape 3"/>
          <p:cNvGrpSpPr/>
          <p:nvPr/>
        </p:nvGrpSpPr>
        <p:grpSpPr>
          <a:xfrm>
            <a:off x="603960" y="4191120"/>
            <a:ext cx="8141999" cy="1431001"/>
            <a:chOff x="0" y="0"/>
            <a:chExt cx="8141998" cy="1431000"/>
          </a:xfrm>
        </p:grpSpPr>
        <p:sp>
          <p:nvSpPr>
            <p:cNvPr id="471" name="Rectangle"/>
            <p:cNvSpPr/>
            <p:nvPr/>
          </p:nvSpPr>
          <p:spPr>
            <a:xfrm>
              <a:off x="18119" y="0"/>
              <a:ext cx="8105761" cy="1431001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</a:p>
          </p:txBody>
        </p:sp>
        <p:sp>
          <p:nvSpPr>
            <p:cNvPr id="472" name="And seriously!…"/>
            <p:cNvSpPr txBox="1"/>
            <p:nvPr/>
          </p:nvSpPr>
          <p:spPr>
            <a:xfrm>
              <a:off x="-1" y="0"/>
              <a:ext cx="8142000" cy="1375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t">
              <a:spAutoFit/>
            </a:bodyPr>
            <a:lstStyle/>
            <a:p>
              <a:pPr algn="ctr">
                <a:defRPr b="1" sz="3200"/>
              </a:pPr>
              <a:r>
                <a:t>And </a:t>
              </a:r>
              <a:r>
                <a:rPr u="sng"/>
                <a:t>seriously</a:t>
              </a:r>
              <a:r>
                <a:t>! </a:t>
              </a:r>
            </a:p>
            <a:p>
              <a:pPr algn="ctr">
                <a:defRPr b="1" sz="3200"/>
              </a:pPr>
              <a:r>
                <a:t>Submit whatever you have! Don’t get a 0.</a:t>
              </a:r>
            </a:p>
            <a:p>
              <a:pPr algn="ctr">
                <a:defRPr sz="2400"/>
              </a:pPr>
              <a:r>
                <a:t>(Even if you don’t like what you’ve made.)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 txBox="1"/>
          <p:nvPr/>
        </p:nvSpPr>
        <p:spPr>
          <a:xfrm>
            <a:off x="304919" y="762119"/>
            <a:ext cx="8740442" cy="5344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200" u="sng"/>
            </a:pPr>
            <a:r>
              <a:t>Also, remember….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200"/>
            </a:pPr>
            <a:r>
              <a:t> In Class Office Hours: </a:t>
            </a:r>
            <a:r>
              <a:rPr b="0"/>
              <a:t>45 minutes before class, 30 minutes after.</a:t>
            </a:r>
            <a:endParaRPr b="0"/>
          </a:p>
          <a:p>
            <a:pPr/>
          </a:p>
          <a:p>
            <a:pPr>
              <a:buSzPct val="100000"/>
              <a:buFont typeface="Arial"/>
              <a:buChar char="•"/>
              <a:defRPr b="1" sz="2200"/>
            </a:pPr>
            <a:r>
              <a:t> Review In Class Material (Exercises and Slides):</a:t>
            </a:r>
          </a:p>
          <a:p>
            <a:pPr>
              <a:defRPr b="1" sz="2200"/>
            </a:pPr>
            <a:r>
              <a:rPr b="0"/>
              <a:t>http://ucb.bootcampcontent.com/UCB-Coding-Bootcamp/10-16-2017-UCB-Class-Repository-FSF/tree/master/01-Class-Content/01-html-git-css/01-Activities</a:t>
            </a:r>
            <a:endParaRPr b="0"/>
          </a:p>
          <a:p>
            <a:pPr>
              <a:buSzPct val="100000"/>
              <a:buFont typeface="Arial"/>
              <a:buChar char="•"/>
            </a:pPr>
          </a:p>
          <a:p>
            <a:pPr>
              <a:defRPr b="1" sz="2200"/>
            </a:pPr>
            <a:r>
              <a:t> Re-Watch Class Videos: </a:t>
            </a:r>
          </a:p>
          <a:p>
            <a:pPr>
              <a:defRPr sz="2200"/>
            </a:pPr>
            <a:r>
              <a:t>https://codingbootcamp.hosted.panopto.com/Panopto/Pages/Sessions/List.aspx#folderID=%2215c5ef57-dff5-4057-babc-7c23c9e4919e%22&amp;folderSets=3</a:t>
            </a:r>
          </a:p>
          <a:p>
            <a:pPr/>
          </a:p>
          <a:p>
            <a:pPr/>
          </a:p>
          <a:p>
            <a:pPr/>
          </a:p>
        </p:txBody>
      </p:sp>
      <p:sp>
        <p:nvSpPr>
          <p:cNvPr id="476" name="CustomShape 2"/>
          <p:cNvSpPr txBox="1"/>
          <p:nvPr/>
        </p:nvSpPr>
        <p:spPr>
          <a:xfrm>
            <a:off x="304919" y="97919"/>
            <a:ext cx="55623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Office Hours + Additional Help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