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Nunito"/>
      <p:regular r:id="rId28"/>
      <p:bold r:id="rId29"/>
      <p:italic r:id="rId30"/>
      <p:boldItalic r:id="rId31"/>
    </p:embeddedFont>
    <p:embeddedFont>
      <p:font typeface="Maven Pro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Nunito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boldItalic.fntdata"/><Relationship Id="rId30" Type="http://schemas.openxmlformats.org/officeDocument/2006/relationships/font" Target="fonts/Nunito-italic.fntdata"/><Relationship Id="rId11" Type="http://schemas.openxmlformats.org/officeDocument/2006/relationships/slide" Target="slides/slide6.xml"/><Relationship Id="rId33" Type="http://schemas.openxmlformats.org/officeDocument/2006/relationships/font" Target="fonts/MavenPro-bold.fntdata"/><Relationship Id="rId10" Type="http://schemas.openxmlformats.org/officeDocument/2006/relationships/slide" Target="slides/slide5.xml"/><Relationship Id="rId32" Type="http://schemas.openxmlformats.org/officeDocument/2006/relationships/font" Target="fonts/MavenPro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57647a9d30_0_2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57647a9d30_0_2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57647a9d30_0_2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57647a9d30_0_2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7647a9d30_0_2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7647a9d30_0_2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7647a9d30_0_2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7647a9d30_0_2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57647a9d30_0_2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57647a9d30_0_2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7647a9d30_0_2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7647a9d30_0_2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57647a9d30_0_2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57647a9d30_0_2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7647a9d30_0_2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7647a9d30_0_2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57647a9d30_0_2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57647a9d30_0_2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57647a9d30_0_2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57647a9d30_0_2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576f565d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576f565d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57647a9d30_0_2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57647a9d30_0_2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57647a9d30_0_2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57647a9d30_0_2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576f565de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576f565de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7647a9d30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7647a9d30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76f565de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76f565de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7713575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7713575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7647a9d30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7647a9d3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57713575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57713575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añlokdsñsakdlfjañsdkjl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7647a9d30_0_2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7647a9d30_0_2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57647a9d30_0_2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57647a9d30_0_2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ipss.go.jp/webj-ad/WebJournal.files/Population/2003_4/Kaa.pdf" TargetMode="External"/><Relationship Id="rId4" Type="http://schemas.openxmlformats.org/officeDocument/2006/relationships/hyperlink" Target="https://es.wikipedia.org/w/index.php?title=Paper_(ciencia)&amp;action=edit&amp;redlink=1" TargetMode="External"/><Relationship Id="rId5" Type="http://schemas.openxmlformats.org/officeDocument/2006/relationships/hyperlink" Target="http://apuntesdedemografia.wordpress.com/2011/08/26/la-segunda-transicion-demografica-en-van-de-kaa-y-lestahege/#more-3405" TargetMode="External"/><Relationship Id="rId6" Type="http://schemas.openxmlformats.org/officeDocument/2006/relationships/hyperlink" Target="https://ourworldindata.org/" TargetMode="External"/><Relationship Id="rId7" Type="http://schemas.openxmlformats.org/officeDocument/2006/relationships/hyperlink" Target="http://www.esrl.noaa.gov/gmd/ccgg/trends/index.html" TargetMode="External"/><Relationship Id="rId8" Type="http://schemas.openxmlformats.org/officeDocument/2006/relationships/hyperlink" Target="https://www.madrid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Alcober Clemente, Eduardo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Jofré Millet, Agustín </a:t>
            </a:r>
            <a:endParaRPr/>
          </a:p>
        </p:txBody>
      </p:sp>
      <p:pic>
        <p:nvPicPr>
          <p:cNvPr descr="Resultado de imagen de versus vs" id="278" name="Google Shape;27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9832" y="2224050"/>
            <a:ext cx="1085489" cy="6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3"/>
          <p:cNvSpPr txBox="1"/>
          <p:nvPr/>
        </p:nvSpPr>
        <p:spPr>
          <a:xfrm>
            <a:off x="2627800" y="1941675"/>
            <a:ext cx="5005800" cy="14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Años de escolarización p/c.</a:t>
            </a:r>
            <a:endParaRPr b="1" sz="36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>
            <p:ph type="ctrTitle"/>
          </p:nvPr>
        </p:nvSpPr>
        <p:spPr>
          <a:xfrm>
            <a:off x="696150" y="748375"/>
            <a:ext cx="4016700" cy="115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Producción de plástico mundial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Preparación de los datos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700" y="1471750"/>
            <a:ext cx="3196050" cy="359665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22"/>
          <p:cNvSpPr txBox="1"/>
          <p:nvPr/>
        </p:nvSpPr>
        <p:spPr>
          <a:xfrm>
            <a:off x="4859375" y="1489175"/>
            <a:ext cx="39189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Juntamos los datos para tratarlos como uno y renombramos las columnas , la media de </a:t>
            </a: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escolarización</a:t>
            </a: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pasará</a:t>
            </a: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a ser la variable independiente (x) y la producción de </a:t>
            </a: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plástico</a:t>
            </a: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la variable dependiente (y).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>
            <p:ph type="title"/>
          </p:nvPr>
        </p:nvSpPr>
        <p:spPr>
          <a:xfrm>
            <a:off x="1303800" y="326575"/>
            <a:ext cx="7030500" cy="7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Preparación de los datos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9" name="Google Shape;349;p23"/>
          <p:cNvSpPr txBox="1"/>
          <p:nvPr/>
        </p:nvSpPr>
        <p:spPr>
          <a:xfrm>
            <a:off x="6178725" y="992775"/>
            <a:ext cx="2521200" cy="3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Nunito"/>
              <a:buChar char="●"/>
            </a:pPr>
            <a:r>
              <a:rPr lang="es" sz="1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Ambas variables enfrentadas</a:t>
            </a:r>
            <a:endParaRPr sz="1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0" name="Google Shape;3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250" y="1176450"/>
            <a:ext cx="3540100" cy="35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3350" y="2230525"/>
            <a:ext cx="31908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Modelos aplicados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57" name="Google Shape;357;p24"/>
          <p:cNvSpPr txBox="1"/>
          <p:nvPr>
            <p:ph idx="1" type="body"/>
          </p:nvPr>
        </p:nvSpPr>
        <p:spPr>
          <a:xfrm>
            <a:off x="1303800" y="14499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</a:rPr>
              <a:t>Antes de aplicar los modelo , procedemos a dividir  los datos en entrenamiento y validación.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58" name="Google Shape;3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675" y="2571747"/>
            <a:ext cx="6509649" cy="16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5"/>
          <p:cNvSpPr txBox="1"/>
          <p:nvPr>
            <p:ph type="title"/>
          </p:nvPr>
        </p:nvSpPr>
        <p:spPr>
          <a:xfrm>
            <a:off x="1303800" y="598575"/>
            <a:ext cx="70305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Regresión lineal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64" name="Google Shape;36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4875" y="130625"/>
            <a:ext cx="4083033" cy="383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875" y="4130438"/>
            <a:ext cx="8658225" cy="752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5"/>
          <p:cNvSpPr txBox="1"/>
          <p:nvPr/>
        </p:nvSpPr>
        <p:spPr>
          <a:xfrm>
            <a:off x="914400" y="1567550"/>
            <a:ext cx="3540000" cy="22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Aplicando regresión lineal obtenemos esta recta tras hacer la predicción. Más adelante enseñamos los resultados </a:t>
            </a: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numéricos.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1343000" y="285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Regresión lineal multivariable ( polinomial)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72" name="Google Shape;37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875" y="2899825"/>
            <a:ext cx="7672251" cy="17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7500" y="1724414"/>
            <a:ext cx="56578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7"/>
          <p:cNvSpPr txBox="1"/>
          <p:nvPr>
            <p:ph type="title"/>
          </p:nvPr>
        </p:nvSpPr>
        <p:spPr>
          <a:xfrm>
            <a:off x="1343000" y="285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Regresión lineal multivariable ( polinomial)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79" name="Google Shape;37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50" y="1397550"/>
            <a:ext cx="3701998" cy="355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1548" y="1436750"/>
            <a:ext cx="3719836" cy="35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1303800" y="598575"/>
            <a:ext cx="7030500" cy="7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Resultado de los tres modelos aplicados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86" name="Google Shape;38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75" y="1693825"/>
            <a:ext cx="7502426" cy="28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9"/>
          <p:cNvSpPr txBox="1"/>
          <p:nvPr>
            <p:ph type="title"/>
          </p:nvPr>
        </p:nvSpPr>
        <p:spPr>
          <a:xfrm>
            <a:off x="1303800" y="441825"/>
            <a:ext cx="70305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Elección del mejor modelo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2" name="Google Shape;3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4675" y="1685025"/>
            <a:ext cx="7513899" cy="29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"/>
          <p:cNvSpPr txBox="1"/>
          <p:nvPr>
            <p:ph type="title"/>
          </p:nvPr>
        </p:nvSpPr>
        <p:spPr>
          <a:xfrm>
            <a:off x="1303800" y="441825"/>
            <a:ext cx="70305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Elección del mejor modelo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98" name="Google Shape;3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5899" y="1672050"/>
            <a:ext cx="7562225" cy="29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1303800" y="441825"/>
            <a:ext cx="70305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Elección del mejor modelo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04" name="Google Shape;404;p31"/>
          <p:cNvSpPr txBox="1"/>
          <p:nvPr/>
        </p:nvSpPr>
        <p:spPr>
          <a:xfrm>
            <a:off x="509450" y="1528350"/>
            <a:ext cx="3853500" cy="30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Aparte de los las evaluaciones anteriores en donde se ve claramente que este es el mejor modelo , también hemos decido contrarrestarlo con el criterio de la información de Akaike (AIC) que nos indica que modelo es el más adecuado. </a:t>
            </a:r>
            <a:endParaRPr sz="1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05" name="Google Shape;4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750" y="1981250"/>
            <a:ext cx="4088674" cy="16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idx="1" type="subTitle"/>
          </p:nvPr>
        </p:nvSpPr>
        <p:spPr>
          <a:xfrm>
            <a:off x="435425" y="602900"/>
            <a:ext cx="5141400" cy="42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Hipótesis: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¿Existe una relación entre los años de escolarización de una persona y la producción de </a:t>
            </a:r>
            <a:r>
              <a:rPr lang="es" sz="3000"/>
              <a:t>plástico</a:t>
            </a:r>
            <a:r>
              <a:rPr lang="es" sz="3000"/>
              <a:t> global?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2"/>
          <p:cNvSpPr txBox="1"/>
          <p:nvPr>
            <p:ph type="title"/>
          </p:nvPr>
        </p:nvSpPr>
        <p:spPr>
          <a:xfrm>
            <a:off x="774400" y="104950"/>
            <a:ext cx="70305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Comprobación con datos de test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1407825" y="934800"/>
            <a:ext cx="3461700" cy="18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Como comprobación final evaluamos los datos de validación y la conclusión es que se hacen buenas </a:t>
            </a:r>
            <a:r>
              <a:rPr lang="es" sz="1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predicciones</a:t>
            </a:r>
            <a:r>
              <a:rPr lang="es" sz="1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872" y="1097325"/>
            <a:ext cx="3542753" cy="305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2736675"/>
            <a:ext cx="5031199" cy="2160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837875" y="150600"/>
            <a:ext cx="70305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Conclusión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837875" y="1351825"/>
            <a:ext cx="75375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La otra conclusión obtenida  y esta es respecto a los resultados del modelo elegido es que predice de forma acertada.</a:t>
            </a:r>
            <a:endParaRPr sz="1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Se podría decir que a mayor escolarización más plástico se produce. Mirando los datos más a fondo, llegamos a la conclusión de que este aumento en la escolarización se debe a una aumento poblacional .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Desde 1950 la población mundial ha seguido creciendo , incluso con una baja natalidad en algunos países, por que a esto se ha unido el aumento de la esperanza de vida.  </a:t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1303800" y="441825"/>
            <a:ext cx="7030500" cy="6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Gracias!!!</a:t>
            </a:r>
            <a:r>
              <a:rPr lang="es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25" name="Google Shape;425;p34"/>
          <p:cNvSpPr txBox="1"/>
          <p:nvPr/>
        </p:nvSpPr>
        <p:spPr>
          <a:xfrm>
            <a:off x="1303800" y="1344550"/>
            <a:ext cx="70305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¿Preguntas?</a:t>
            </a:r>
            <a:endParaRPr sz="96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353750" y="3269550"/>
            <a:ext cx="85650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Bibliografía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D. J. Van de Kaa: </a:t>
            </a:r>
            <a:r>
              <a:rPr lang="es" sz="11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«The idea of a second demographic transition in industrialized countries»,</a:t>
            </a:r>
            <a:r>
              <a:rPr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1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paper</a:t>
            </a:r>
            <a:r>
              <a:rPr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 presentado en el Sixth Welfare Policy Seminar of the National Institute of Population and Social Security. Tokio (Japón), 29 de enero de 2002.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s" sz="11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/>
              </a:rPr>
              <a:t>«La segunda transición demográfica en Van de Kaa y Lestahege»</a:t>
            </a:r>
            <a:r>
              <a:rPr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, síntesis de Borja Domingo Fernández, en Apuntes de demografía, de Julio Pérez Díaz, consultado el 27 de agosto de 2011.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Our World in Data is focussing on the powerful changes that reshape our world (</a:t>
            </a:r>
            <a:r>
              <a:rPr lang="es" sz="11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6"/>
              </a:rPr>
              <a:t>https://ourworldindata.org/</a:t>
            </a:r>
            <a:r>
              <a:rPr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Trends in Atmospheric Carbon Dioxide, Mauna Loa, Hawaii (</a:t>
            </a:r>
            <a:r>
              <a:rPr lang="es" sz="11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7"/>
              </a:rPr>
              <a:t>http://www.esrl.noaa.gov/gmd/ccgg/trends/index.html</a:t>
            </a:r>
            <a:r>
              <a:rPr lang="es" sz="11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sz="11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Nunito"/>
              <a:buChar char="-"/>
            </a:pPr>
            <a:r>
              <a:rPr lang="es" sz="1100">
                <a:solidFill>
                  <a:srgbClr val="FFFFFF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8"/>
              </a:rPr>
              <a:t>https://www.madrid.org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Desarrollo con Jupyter (Anaconda)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733075" y="1502825"/>
            <a:ext cx="46332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ven Pro"/>
              <a:buChar char="●"/>
            </a:pPr>
            <a:r>
              <a:rPr b="1" lang="es" sz="2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Orientado a la presentación visual de código / resultados</a:t>
            </a:r>
            <a:endParaRPr b="1" sz="2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Maven Pro"/>
              <a:buChar char="●"/>
            </a:pPr>
            <a:r>
              <a:rPr b="1" lang="es" sz="280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Integración perfecta con R, con gestor de paquetes propio.</a:t>
            </a:r>
            <a:endParaRPr b="1" sz="280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descr="Resultado de imagen de jupyter anaconda"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000" y="1597875"/>
            <a:ext cx="3040401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1" type="subTitle"/>
          </p:nvPr>
        </p:nvSpPr>
        <p:spPr>
          <a:xfrm>
            <a:off x="253175" y="152675"/>
            <a:ext cx="51414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Metodología</a:t>
            </a:r>
            <a:r>
              <a:rPr lang="es" sz="3000"/>
              <a:t> aplicada: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175" y="810275"/>
            <a:ext cx="5743499" cy="4202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16"/>
          <p:cNvSpPr txBox="1"/>
          <p:nvPr/>
        </p:nvSpPr>
        <p:spPr>
          <a:xfrm>
            <a:off x="6445025" y="1030100"/>
            <a:ext cx="2449800" cy="3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Flexibilidad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Evita la parte relativa al conocimiento de negocio y ámbito empresarial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Nunito"/>
              <a:buChar char="●"/>
            </a:pPr>
            <a:r>
              <a:rPr lang="es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Enfocada en las tareas de modelado</a:t>
            </a:r>
            <a:endParaRPr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Sampling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Resultado de imagen de fuentes de información digital" id="305" name="Google Shape;3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6300" y="1450287"/>
            <a:ext cx="3080925" cy="22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7"/>
          <p:cNvSpPr txBox="1"/>
          <p:nvPr>
            <p:ph idx="1" type="body"/>
          </p:nvPr>
        </p:nvSpPr>
        <p:spPr>
          <a:xfrm>
            <a:off x="733075" y="1502825"/>
            <a:ext cx="4633200" cy="31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Char char="●"/>
            </a:pPr>
            <a:r>
              <a:rPr b="1" lang="es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ourworldindata.org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Char char="○"/>
            </a:pPr>
            <a:r>
              <a:rPr b="1" lang="es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Creative Commons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Char char="○"/>
            </a:pPr>
            <a:r>
              <a:rPr b="1" lang="es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Oxford University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4064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Char char="○"/>
            </a:pPr>
            <a:r>
              <a:rPr b="1" lang="es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Formato CSV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title"/>
          </p:nvPr>
        </p:nvSpPr>
        <p:spPr>
          <a:xfrm>
            <a:off x="678300" y="612225"/>
            <a:ext cx="35127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Media de años que una persona adulta pasa escolarizada (por país, y año)</a:t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312" name="Google Shape;3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2336613"/>
            <a:ext cx="4400550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8500" y="552450"/>
            <a:ext cx="4114800" cy="217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8"/>
          <p:cNvSpPr txBox="1"/>
          <p:nvPr>
            <p:ph type="title"/>
          </p:nvPr>
        </p:nvSpPr>
        <p:spPr>
          <a:xfrm>
            <a:off x="5195750" y="3098250"/>
            <a:ext cx="3512700" cy="13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" sz="1800">
                <a:solidFill>
                  <a:schemeClr val="lt1"/>
                </a:solidFill>
              </a:rPr>
              <a:t>Millones de toneladas producidas a nivel mundial, por año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"/>
          <p:cNvSpPr txBox="1"/>
          <p:nvPr>
            <p:ph type="title"/>
          </p:nvPr>
        </p:nvSpPr>
        <p:spPr>
          <a:xfrm>
            <a:off x="174625" y="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Explore &amp; Modify · </a:t>
            </a:r>
            <a:r>
              <a:rPr lang="es" sz="1400">
                <a:solidFill>
                  <a:schemeClr val="lt1"/>
                </a:solidFill>
              </a:rPr>
              <a:t>exploración &amp; modificación</a:t>
            </a:r>
            <a:endParaRPr sz="1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>
                <a:solidFill>
                  <a:schemeClr val="lt1"/>
                </a:solidFill>
              </a:rPr>
            </a:br>
            <a:endParaRPr sz="1400">
              <a:solidFill>
                <a:schemeClr val="lt1"/>
              </a:solidFill>
            </a:endParaRPr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225" y="441850"/>
            <a:ext cx="8269218" cy="46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Los datos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326" name="Google Shape;3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597875"/>
            <a:ext cx="1952625" cy="306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5875" y="1597875"/>
            <a:ext cx="207645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0"/>
          <p:cNvSpPr txBox="1"/>
          <p:nvPr/>
        </p:nvSpPr>
        <p:spPr>
          <a:xfrm>
            <a:off x="5643150" y="1240975"/>
            <a:ext cx="3330900" cy="34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EFEFEF"/>
                </a:solidFill>
                <a:latin typeface="Nunito"/>
                <a:ea typeface="Nunito"/>
                <a:cs typeface="Nunito"/>
                <a:sym typeface="Nunito"/>
              </a:rPr>
              <a:t>DataFrame utilizados:</a:t>
            </a:r>
            <a:endParaRPr sz="1800">
              <a:solidFill>
                <a:srgbClr val="EFEFE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F3F3F3"/>
                </a:solidFill>
                <a:latin typeface="Nunito"/>
                <a:ea typeface="Nunito"/>
                <a:cs typeface="Nunito"/>
                <a:sym typeface="Nunito"/>
              </a:rPr>
              <a:t>Número de escolarizados por año, es decir el tiempo que pasa una población escolarizada, ordenada por países y por otro la producción de plástico global , en millones de toneladas generadas por año </a:t>
            </a:r>
            <a:endParaRPr sz="1800">
              <a:solidFill>
                <a:srgbClr val="F3F3F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accent3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>
            <p:ph type="title"/>
          </p:nvPr>
        </p:nvSpPr>
        <p:spPr>
          <a:xfrm>
            <a:off x="1271725" y="962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Relación de variables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34" name="Google Shape;334;p21"/>
          <p:cNvSpPr txBox="1"/>
          <p:nvPr>
            <p:ph idx="1" type="body"/>
          </p:nvPr>
        </p:nvSpPr>
        <p:spPr>
          <a:xfrm>
            <a:off x="5420975" y="208450"/>
            <a:ext cx="23646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s" sz="1800">
                <a:solidFill>
                  <a:srgbClr val="F3F3F3"/>
                </a:solidFill>
              </a:rPr>
              <a:t>Veámoslas las dos a la vez…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s" sz="1800">
                <a:solidFill>
                  <a:srgbClr val="F3F3F3"/>
                </a:solidFill>
              </a:rPr>
              <a:t>Diferente forma, pero.. ¿Tendencia? 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335" name="Google Shape;3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425" y="1167759"/>
            <a:ext cx="4106400" cy="3667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3775" y="2197925"/>
            <a:ext cx="2172675" cy="263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