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278" r:id="rId2"/>
    <p:sldId id="306" r:id="rId3"/>
    <p:sldId id="307" r:id="rId4"/>
    <p:sldId id="309" r:id="rId5"/>
  </p:sldIdLst>
  <p:sldSz cx="12192000" cy="6858000"/>
  <p:notesSz cx="6797675" cy="9926638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vchenko, Eduard A" initials="LEA" lastIdx="1" clrIdx="0">
    <p:extLst>
      <p:ext uri="{19B8F6BF-5375-455C-9EA6-DF929625EA0E}">
        <p15:presenceInfo xmlns:p15="http://schemas.microsoft.com/office/powerpoint/2012/main" userId="S::eduard.levchenko@arcelormittal.com::4f20db7b-d9f9-4a6a-b507-a433dccf9de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A3A3"/>
    <a:srgbClr val="FEBEBE"/>
    <a:srgbClr val="A91717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1E4AEA4-8DFA-4A89-87EB-49C32662AFE0}" styleName="Средний стиль 2 — акцент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Средний стиль 2 -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Светлый стиль 2 - акцент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654" y="10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46189" cy="4982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49899" y="0"/>
            <a:ext cx="2946189" cy="498236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08301-65BA-4708-BBF4-5146EF76B1C4}" type="datetimeFigureOut">
              <a:rPr lang="ru-RU" smtClean="0"/>
              <a:t>20.07.2020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420688" y="1241425"/>
            <a:ext cx="5956300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79768" y="4777671"/>
            <a:ext cx="5438140" cy="39081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1" y="9428403"/>
            <a:ext cx="2946189" cy="4982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49899" y="9428403"/>
            <a:ext cx="2946189" cy="498236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3DF0D8-BC64-4257-9171-9707E2D371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3970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1pPr>
            <a:lvl2pPr marL="759900" indent="-292268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2pPr>
            <a:lvl3pPr marL="1169075" indent="-233814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3pPr>
            <a:lvl4pPr marL="1636705" indent="-233814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4pPr>
            <a:lvl5pPr marL="2104334" indent="-233814" eaLnBrk="0" hangingPunct="0">
              <a:spcBef>
                <a:spcPct val="30000"/>
              </a:spcBef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5pPr>
            <a:lvl6pPr marL="2571965" indent="-23381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6pPr>
            <a:lvl7pPr marL="3039594" indent="-23381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7pPr>
            <a:lvl8pPr marL="3507224" indent="-23381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8pPr>
            <a:lvl9pPr marL="3974854" indent="-233814" eaLnBrk="0" fontAlgn="base" hangingPunct="0">
              <a:spcBef>
                <a:spcPct val="30000"/>
              </a:spcBef>
              <a:spcAft>
                <a:spcPct val="0"/>
              </a:spcAft>
              <a:defRPr sz="1300">
                <a:solidFill>
                  <a:schemeClr val="tx1"/>
                </a:solidFill>
                <a:latin typeface="Arial" pitchFamily="34" charset="0"/>
                <a:ea typeface="MS PGothic" pitchFamily="34" charset="-128"/>
              </a:defRPr>
            </a:lvl9pPr>
          </a:lstStyle>
          <a:p>
            <a:pPr marL="0" marR="0" lvl="0" indent="0" algn="r" defTabSz="921404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2D3DBA-259A-4A2E-95CC-A25FFFB6C79F}" type="slidenum">
              <a:rPr kumimoji="0" lang="en-US" altLang="en-US" sz="13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MS PGothic" pitchFamily="34" charset="-128"/>
                <a:cs typeface="+mn-cs"/>
              </a:rPr>
              <a:pPr marL="0" marR="0" lvl="0" indent="0" algn="r" defTabSz="921404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altLang="en-US" sz="13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5250" y="742950"/>
            <a:ext cx="6610350" cy="3717925"/>
          </a:xfrm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defTabSz="928257" eaLnBrk="1" hangingPunct="1">
              <a:defRPr/>
            </a:pPr>
            <a:r>
              <a:rPr lang="en-US" altLang="en-US" sz="1400" b="0" dirty="0">
                <a:solidFill>
                  <a:srgbClr val="171717"/>
                </a:solidFill>
                <a:latin typeface="Arial" pitchFamily="34" charset="0"/>
              </a:rPr>
              <a:t>(photo is of a tensile test at </a:t>
            </a:r>
            <a:r>
              <a:rPr lang="en-US" altLang="en-US" sz="1400" b="0" dirty="0" err="1">
                <a:solidFill>
                  <a:srgbClr val="171717"/>
                </a:solidFill>
                <a:latin typeface="Arial" pitchFamily="34" charset="0"/>
              </a:rPr>
              <a:t>Industeel</a:t>
            </a:r>
            <a:r>
              <a:rPr lang="en-US" altLang="en-US" sz="1400" b="0" dirty="0">
                <a:solidFill>
                  <a:srgbClr val="171717"/>
                </a:solidFill>
                <a:latin typeface="Arial" pitchFamily="34" charset="0"/>
              </a:rPr>
              <a:t>, Le </a:t>
            </a:r>
            <a:r>
              <a:rPr lang="en-US" altLang="en-US" sz="1400" b="0" dirty="0" err="1">
                <a:solidFill>
                  <a:srgbClr val="171717"/>
                </a:solidFill>
                <a:latin typeface="Arial" pitchFamily="34" charset="0"/>
              </a:rPr>
              <a:t>Creusot</a:t>
            </a:r>
            <a:r>
              <a:rPr lang="en-US" altLang="en-US" sz="1400" b="0" dirty="0">
                <a:solidFill>
                  <a:srgbClr val="171717"/>
                </a:solidFill>
                <a:latin typeface="Arial" pitchFamily="34" charset="0"/>
              </a:rPr>
              <a:t>, France)</a:t>
            </a:r>
          </a:p>
          <a:p>
            <a:pPr defTabSz="928257" eaLnBrk="1" hangingPunct="1">
              <a:defRPr/>
            </a:pPr>
            <a:endParaRPr lang="en-US" altLang="en-US" sz="1400" b="0" dirty="0">
              <a:solidFill>
                <a:srgbClr val="171717"/>
              </a:solidFill>
              <a:latin typeface="Arial" pitchFamily="34" charset="0"/>
            </a:endParaRPr>
          </a:p>
          <a:p>
            <a:pPr defTabSz="928257" eaLnBrk="1" hangingPunct="1">
              <a:defRPr/>
            </a:pPr>
            <a:r>
              <a:rPr lang="en-US" altLang="en-US" sz="1400" b="0" dirty="0">
                <a:solidFill>
                  <a:srgbClr val="171717"/>
                </a:solidFill>
                <a:latin typeface="Arial" pitchFamily="34" charset="0"/>
              </a:rPr>
              <a:t>Good afternoon and good morning everyone and welcome</a:t>
            </a:r>
            <a:r>
              <a:rPr lang="en-US" altLang="en-US" sz="1400" b="0" baseline="0" dirty="0">
                <a:solidFill>
                  <a:srgbClr val="171717"/>
                </a:solidFill>
                <a:latin typeface="Arial" pitchFamily="34" charset="0"/>
              </a:rPr>
              <a:t> to the Q1 results presentation. </a:t>
            </a:r>
          </a:p>
          <a:p>
            <a:pPr defTabSz="928257" eaLnBrk="1" hangingPunct="1">
              <a:defRPr/>
            </a:pPr>
            <a:endParaRPr lang="en-US" altLang="en-US" sz="1400" b="0" baseline="0" dirty="0">
              <a:solidFill>
                <a:srgbClr val="171717"/>
              </a:solidFill>
              <a:latin typeface="Arial" pitchFamily="34" charset="0"/>
            </a:endParaRPr>
          </a:p>
          <a:p>
            <a:pPr defTabSz="928257" eaLnBrk="1" hangingPunct="1">
              <a:defRPr/>
            </a:pPr>
            <a:r>
              <a:rPr lang="en-US" altLang="en-US" sz="1400" b="0" baseline="0" dirty="0">
                <a:solidFill>
                  <a:srgbClr val="171717"/>
                </a:solidFill>
                <a:latin typeface="Arial" pitchFamily="34" charset="0"/>
              </a:rPr>
              <a:t>Today I am joined by… </a:t>
            </a:r>
          </a:p>
          <a:p>
            <a:pPr defTabSz="928257" eaLnBrk="1" hangingPunct="1">
              <a:defRPr/>
            </a:pPr>
            <a:endParaRPr lang="en-US" altLang="en-US" sz="1400" b="0" baseline="0" dirty="0">
              <a:solidFill>
                <a:srgbClr val="171717"/>
              </a:solidFill>
              <a:latin typeface="Arial" pitchFamily="34" charset="0"/>
            </a:endParaRPr>
          </a:p>
          <a:p>
            <a:pPr defTabSz="928257" eaLnBrk="1" hangingPunct="1">
              <a:defRPr/>
            </a:pPr>
            <a:endParaRPr lang="en-US" altLang="en-US" b="0" dirty="0">
              <a:solidFill>
                <a:srgbClr val="171717"/>
              </a:solidFill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1265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DF0D8-BC64-4257-9171-9707E2D371B8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61085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3DF0D8-BC64-4257-9171-9707E2D371B8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23291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20.07.2020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652811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20.07.2020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41358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20.07.2020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41572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Slide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B5D7BA-B5BA-428F-BBA5-87C97F21E22D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79388" y="1727387"/>
            <a:ext cx="11832613" cy="4951226"/>
          </a:xfrm>
        </p:spPr>
        <p:txBody>
          <a:bodyPr lIns="72000" tIns="72000" rIns="72000" bIns="72000"/>
          <a:lstStyle>
            <a:lvl1pPr marL="750" indent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ubTitle" idx="1"/>
          </p:nvPr>
        </p:nvSpPr>
        <p:spPr>
          <a:xfrm>
            <a:off x="700800" y="5421600"/>
            <a:ext cx="7680000" cy="648000"/>
          </a:xfrm>
        </p:spPr>
        <p:txBody>
          <a:bodyPr/>
          <a:lstStyle>
            <a:lvl1pPr marL="0" indent="0">
              <a:spcBef>
                <a:spcPts val="0"/>
              </a:spcBef>
              <a:buFontTx/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5142" name="Rectangle 22"/>
          <p:cNvSpPr>
            <a:spLocks noGrp="1" noChangeArrowheads="1"/>
          </p:cNvSpPr>
          <p:nvPr>
            <p:ph type="ctrTitle"/>
          </p:nvPr>
        </p:nvSpPr>
        <p:spPr>
          <a:xfrm>
            <a:off x="700800" y="4564800"/>
            <a:ext cx="7680000" cy="831600"/>
          </a:xfrm>
        </p:spPr>
        <p:txBody>
          <a:bodyPr anchor="t"/>
          <a:lstStyle>
            <a:lvl1pPr>
              <a:defRPr sz="22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71AC12B1-0300-415B-BD1A-5ED8BF35DE4C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493" t="13913" r="7527" b="26520"/>
          <a:stretch/>
        </p:blipFill>
        <p:spPr>
          <a:xfrm>
            <a:off x="9652647" y="353692"/>
            <a:ext cx="2067635" cy="898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47141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Пользовательский макет">
    <p:bg>
      <p:bgPr>
        <a:blipFill dpi="0" rotWithShape="0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323851" y="260350"/>
            <a:ext cx="9516565" cy="360338"/>
          </a:xfrm>
          <a:prstGeom prst="rect">
            <a:avLst/>
          </a:prstGeom>
        </p:spPr>
        <p:txBody>
          <a:bodyPr/>
          <a:lstStyle>
            <a:lvl1pPr>
              <a:defRPr sz="1600"/>
            </a:lvl1pPr>
          </a:lstStyle>
          <a:p>
            <a:r>
              <a:rPr lang="ru-RU" dirty="0"/>
              <a:t>Образец заголовка</a:t>
            </a:r>
          </a:p>
        </p:txBody>
      </p:sp>
      <p:sp>
        <p:nvSpPr>
          <p:cNvPr id="3" name="Номер слайда 2"/>
          <p:cNvSpPr>
            <a:spLocks noGrp="1"/>
          </p:cNvSpPr>
          <p:nvPr>
            <p:ph type="sldNum" sz="quarter" idx="10"/>
          </p:nvPr>
        </p:nvSpPr>
        <p:spPr>
          <a:xfrm>
            <a:off x="11568608" y="6552327"/>
            <a:ext cx="525296" cy="269875"/>
          </a:xfrm>
          <a:prstGeom prst="rect">
            <a:avLst/>
          </a:prstGeom>
        </p:spPr>
        <p:txBody>
          <a:bodyPr/>
          <a:lstStyle>
            <a:lvl1pPr>
              <a:defRPr sz="1200"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8779988D-84AD-4121-8A67-18CD5F70A28A}" type="slidenum">
              <a:rPr lang="ru-RU" smtClean="0"/>
              <a:pPr>
                <a:defRPr/>
              </a:pPr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3285497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20.07.2020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36609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20.07.2020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6959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20.07.2020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40065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20.07.2020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07928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20.07.2020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264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20.07.2020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184457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20.07.2020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042680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537D03-DFB1-4394-A06E-BA93329ABC9F}" type="datetimeFigureOut">
              <a:rPr lang="ru-RU" smtClean="0"/>
              <a:t>20.07.2020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74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537D03-DFB1-4394-A06E-BA93329ABC9F}" type="datetimeFigureOut">
              <a:rPr lang="ru-RU" smtClean="0"/>
              <a:t>20.07.2020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08843F-C14A-4897-BF65-1BFBF2B2176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215660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Placeholder 14" descr="A wheel of a bicycle&#10;&#10;Description automatically generated">
            <a:extLst>
              <a:ext uri="{FF2B5EF4-FFF2-40B4-BE49-F238E27FC236}">
                <a16:creationId xmlns:a16="http://schemas.microsoft.com/office/drawing/2014/main" id="{034EB1F5-8683-40E9-ACDB-0115F36F8143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" t="5636" r="-8" b="66468"/>
          <a:stretch/>
        </p:blipFill>
        <p:spPr>
          <a:xfrm>
            <a:off x="179693" y="1728000"/>
            <a:ext cx="11832613" cy="4951226"/>
          </a:xfr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885239-2790-4D1F-B045-3FA3F05A8B11}"/>
              </a:ext>
            </a:extLst>
          </p:cNvPr>
          <p:cNvSpPr>
            <a:spLocks/>
          </p:cNvSpPr>
          <p:nvPr/>
        </p:nvSpPr>
        <p:spPr bwMode="auto">
          <a:xfrm>
            <a:off x="179693" y="1728000"/>
            <a:ext cx="11833200" cy="4950000"/>
          </a:xfrm>
          <a:prstGeom prst="rect">
            <a:avLst/>
          </a:prstGeom>
          <a:gradFill flip="none" rotWithShape="1">
            <a:gsLst>
              <a:gs pos="35000">
                <a:schemeClr val="tx1">
                  <a:lumMod val="50000"/>
                  <a:alpha val="0"/>
                </a:schemeClr>
              </a:gs>
              <a:gs pos="95000">
                <a:schemeClr val="tx1">
                  <a:lumMod val="50000"/>
                </a:schemeClr>
              </a:gs>
            </a:gsLst>
            <a:lin ang="810000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GB" sz="2400" b="0" i="0" u="none" strike="noStrike" kern="1200" cap="none" spc="0" normalizeH="0" baseline="-25000" noProof="0">
              <a:ln>
                <a:noFill/>
              </a:ln>
              <a:solidFill>
                <a:srgbClr val="FAFFFF"/>
              </a:solidFill>
              <a:effectLst/>
              <a:uLnTx/>
              <a:uFillTx/>
              <a:latin typeface="Arial" pitchFamily="34" charset="0"/>
              <a:ea typeface="MS PGothic" pitchFamily="34" charset="-128"/>
              <a:cs typeface="+mn-cs"/>
            </a:endParaRP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2FF3DBBC-3584-4B63-9A3A-E43C1AA1286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Отчетная </a:t>
            </a:r>
            <a:r>
              <a:rPr lang="ru-RU" sz="2000">
                <a:latin typeface="Times New Roman" panose="02020603050405020304" pitchFamily="18" charset="0"/>
                <a:cs typeface="Times New Roman" panose="02020603050405020304" pitchFamily="18" charset="0"/>
              </a:rPr>
              <a:t>презентация июль  </a:t>
            </a:r>
            <a:r>
              <a:rPr lang="ru-RU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(2020)</a:t>
            </a:r>
            <a:endParaRPr lang="en-GB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A1A586D-A8AC-41BD-9C3D-32DB9A5B151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Реализация проекта по созданию ИДС ЖД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9177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5410" y="0"/>
            <a:ext cx="7423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План-график по внедрению внутренней диспетчерской системы ЖД ПАО " АРСЕЛОРМИТТАЛ КРИВОЙ РОГ» на 2020г. 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96870982"/>
              </p:ext>
            </p:extLst>
          </p:nvPr>
        </p:nvGraphicFramePr>
        <p:xfrm>
          <a:off x="340988" y="848760"/>
          <a:ext cx="8752908" cy="301752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4966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4626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507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1315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13151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632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567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13151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1315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57167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245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6351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  <a:gridCol w="402465">
                  <a:extLst>
                    <a:ext uri="{9D8B030D-6E8A-4147-A177-3AD203B41FA5}">
                      <a16:colId xmlns:a16="http://schemas.microsoft.com/office/drawing/2014/main" val="20012"/>
                    </a:ext>
                  </a:extLst>
                </a:gridCol>
                <a:gridCol w="350534">
                  <a:extLst>
                    <a:ext uri="{9D8B030D-6E8A-4147-A177-3AD203B41FA5}">
                      <a16:colId xmlns:a16="http://schemas.microsoft.com/office/drawing/2014/main" val="20013"/>
                    </a:ext>
                  </a:extLst>
                </a:gridCol>
                <a:gridCol w="389482">
                  <a:extLst>
                    <a:ext uri="{9D8B030D-6E8A-4147-A177-3AD203B41FA5}">
                      <a16:colId xmlns:a16="http://schemas.microsoft.com/office/drawing/2014/main" val="20014"/>
                    </a:ext>
                  </a:extLst>
                </a:gridCol>
                <a:gridCol w="330000">
                  <a:extLst>
                    <a:ext uri="{9D8B030D-6E8A-4147-A177-3AD203B41FA5}">
                      <a16:colId xmlns:a16="http://schemas.microsoft.com/office/drawing/2014/main" val="20015"/>
                    </a:ext>
                  </a:extLst>
                </a:gridCol>
              </a:tblGrid>
              <a:tr h="506178">
                <a:tc>
                  <a:txBody>
                    <a:bodyPr/>
                    <a:lstStyle/>
                    <a:p>
                      <a:r>
                        <a:rPr lang="ru-RU" sz="1400" dirty="0"/>
                        <a:t>№ п\п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Наименование задачи</a:t>
                      </a:r>
                    </a:p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1119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12 19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01</a:t>
                      </a:r>
                    </a:p>
                    <a:p>
                      <a:r>
                        <a:rPr lang="ru-RU" sz="1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02</a:t>
                      </a:r>
                    </a:p>
                    <a:p>
                      <a:r>
                        <a:rPr lang="ru-RU" sz="1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03</a:t>
                      </a:r>
                    </a:p>
                    <a:p>
                      <a:r>
                        <a:rPr lang="ru-RU" sz="1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04</a:t>
                      </a:r>
                    </a:p>
                    <a:p>
                      <a:r>
                        <a:rPr lang="ru-RU" sz="1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05</a:t>
                      </a:r>
                    </a:p>
                    <a:p>
                      <a:r>
                        <a:rPr lang="ru-RU" sz="1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06</a:t>
                      </a:r>
                    </a:p>
                    <a:p>
                      <a:r>
                        <a:rPr lang="ru-RU" sz="1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07</a:t>
                      </a:r>
                    </a:p>
                    <a:p>
                      <a:r>
                        <a:rPr lang="ru-RU" sz="1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08</a:t>
                      </a:r>
                    </a:p>
                    <a:p>
                      <a:r>
                        <a:rPr lang="ru-RU" sz="1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09</a:t>
                      </a:r>
                    </a:p>
                    <a:p>
                      <a:r>
                        <a:rPr lang="ru-RU" sz="1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10</a:t>
                      </a:r>
                    </a:p>
                    <a:p>
                      <a:r>
                        <a:rPr lang="ru-RU" sz="1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11</a:t>
                      </a:r>
                    </a:p>
                    <a:p>
                      <a:r>
                        <a:rPr lang="ru-RU" sz="1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12</a:t>
                      </a:r>
                    </a:p>
                    <a:p>
                      <a:r>
                        <a:rPr lang="ru-RU" sz="1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302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Прием вагонов от железной дороги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302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Сдача вагонов на железную дорогу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178">
                <a:tc>
                  <a:txBody>
                    <a:bodyPr/>
                    <a:lstStyle/>
                    <a:p>
                      <a:r>
                        <a:rPr lang="ru-RU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Процесс перевозок на внутренних </a:t>
                      </a:r>
                      <a:r>
                        <a:rPr lang="ru-RU" sz="1400" dirty="0" err="1"/>
                        <a:t>ж.д</a:t>
                      </a:r>
                      <a:r>
                        <a:rPr lang="ru-RU" sz="1400" dirty="0"/>
                        <a:t>. станциях предприятия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605">
                <a:tc>
                  <a:txBody>
                    <a:bodyPr/>
                    <a:lstStyle/>
                    <a:p>
                      <a:r>
                        <a:rPr lang="ru-RU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Расчет платы за пользование и времени нахождения вагонов на подъездном пути предприятия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302">
                <a:tc>
                  <a:txBody>
                    <a:bodyPr/>
                    <a:lstStyle/>
                    <a:p>
                      <a:r>
                        <a:rPr lang="ru-RU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Внедрение ИДС ЖД на </a:t>
                      </a:r>
                      <a:r>
                        <a:rPr lang="ru-RU" sz="1400" dirty="0" err="1"/>
                        <a:t>ж.д</a:t>
                      </a:r>
                      <a:r>
                        <a:rPr lang="ru-RU" sz="1400" dirty="0"/>
                        <a:t>. станциях предприятия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14" name="Прямоугольник 13"/>
          <p:cNvSpPr/>
          <p:nvPr/>
        </p:nvSpPr>
        <p:spPr>
          <a:xfrm>
            <a:off x="4957590" y="1444669"/>
            <a:ext cx="2307506" cy="16003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5601810" y="1801660"/>
            <a:ext cx="2418470" cy="2004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8" name="Прямоугольник 17"/>
          <p:cNvSpPr/>
          <p:nvPr/>
        </p:nvSpPr>
        <p:spPr>
          <a:xfrm>
            <a:off x="5933159" y="2254685"/>
            <a:ext cx="2847586" cy="2004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7265096" y="2858022"/>
            <a:ext cx="1828796" cy="2004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0" name="Прямоугольник 19"/>
          <p:cNvSpPr/>
          <p:nvPr/>
        </p:nvSpPr>
        <p:spPr>
          <a:xfrm>
            <a:off x="8780745" y="3413343"/>
            <a:ext cx="313147" cy="21120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163745" y="4068709"/>
            <a:ext cx="7669247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/>
              <a:t>График по  внедрению внутренней диспетчерской системы ЖД ( по запланированным   задачам на 2020г.)  по состоянию на </a:t>
            </a:r>
            <a:r>
              <a:rPr lang="en-US" dirty="0"/>
              <a:t>20</a:t>
            </a:r>
            <a:r>
              <a:rPr lang="ru-RU" dirty="0"/>
              <a:t>.0</a:t>
            </a:r>
            <a:r>
              <a:rPr lang="en-US" dirty="0"/>
              <a:t>7</a:t>
            </a:r>
            <a:r>
              <a:rPr lang="ru-RU" dirty="0"/>
              <a:t>.2020г. реализован  на </a:t>
            </a:r>
            <a:r>
              <a:rPr lang="en-US" dirty="0"/>
              <a:t>22</a:t>
            </a:r>
            <a:r>
              <a:rPr lang="ru-RU" dirty="0"/>
              <a:t>  %.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16" name="Прямоугольник 15"/>
          <p:cNvSpPr/>
          <p:nvPr/>
        </p:nvSpPr>
        <p:spPr>
          <a:xfrm>
            <a:off x="4957590" y="1807134"/>
            <a:ext cx="644220" cy="19494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TextBox 20"/>
          <p:cNvSpPr txBox="1"/>
          <p:nvPr/>
        </p:nvSpPr>
        <p:spPr>
          <a:xfrm>
            <a:off x="5102181" y="1747979"/>
            <a:ext cx="6909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3</a:t>
            </a:r>
            <a:r>
              <a:rPr lang="ru-RU" sz="1400" dirty="0"/>
              <a:t>0%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4318611" y="1444668"/>
            <a:ext cx="1922391" cy="1545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TextBox 23"/>
          <p:cNvSpPr txBox="1"/>
          <p:nvPr/>
        </p:nvSpPr>
        <p:spPr>
          <a:xfrm>
            <a:off x="4495102" y="1373823"/>
            <a:ext cx="53572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60 </a:t>
            </a:r>
            <a:r>
              <a:rPr lang="ru-RU" sz="1400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90732799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Прямоугольник 24"/>
          <p:cNvSpPr/>
          <p:nvPr/>
        </p:nvSpPr>
        <p:spPr>
          <a:xfrm>
            <a:off x="7946816" y="2552665"/>
            <a:ext cx="249733" cy="215589"/>
          </a:xfrm>
          <a:prstGeom prst="rect">
            <a:avLst/>
          </a:prstGeom>
          <a:solidFill>
            <a:srgbClr val="92D05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" name="Прямоугольник 1"/>
          <p:cNvSpPr/>
          <p:nvPr/>
        </p:nvSpPr>
        <p:spPr>
          <a:xfrm>
            <a:off x="1445410" y="0"/>
            <a:ext cx="74230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План-график по внедрению модуля 1 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 Прием вагонов от железной дороги»</a:t>
            </a: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7113567"/>
              </p:ext>
            </p:extLst>
          </p:nvPr>
        </p:nvGraphicFramePr>
        <p:xfrm>
          <a:off x="352846" y="746972"/>
          <a:ext cx="9761480" cy="5235199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161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6978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0577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5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515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75701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8722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00136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74321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87228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70967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  <a:gridCol w="370967">
                  <a:extLst>
                    <a:ext uri="{9D8B030D-6E8A-4147-A177-3AD203B41FA5}">
                      <a16:colId xmlns:a16="http://schemas.microsoft.com/office/drawing/2014/main" val="20011"/>
                    </a:ext>
                  </a:extLst>
                </a:gridCol>
              </a:tblGrid>
              <a:tr h="485373">
                <a:tc>
                  <a:txBody>
                    <a:bodyPr/>
                    <a:lstStyle/>
                    <a:p>
                      <a:r>
                        <a:rPr lang="ru-RU" sz="1400" dirty="0"/>
                        <a:t>№ п\п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Наименование задачи и подзадач </a:t>
                      </a:r>
                    </a:p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100" dirty="0"/>
                        <a:t>11</a:t>
                      </a:r>
                    </a:p>
                    <a:p>
                      <a:r>
                        <a:rPr lang="ru-RU" sz="1100" dirty="0"/>
                        <a:t>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12 19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01</a:t>
                      </a:r>
                    </a:p>
                    <a:p>
                      <a:r>
                        <a:rPr lang="ru-RU" sz="1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02</a:t>
                      </a:r>
                    </a:p>
                    <a:p>
                      <a:r>
                        <a:rPr lang="ru-RU" sz="1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03</a:t>
                      </a:r>
                    </a:p>
                    <a:p>
                      <a:r>
                        <a:rPr lang="ru-RU" sz="1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04</a:t>
                      </a:r>
                    </a:p>
                    <a:p>
                      <a:r>
                        <a:rPr lang="ru-RU" sz="1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05</a:t>
                      </a:r>
                    </a:p>
                    <a:p>
                      <a:r>
                        <a:rPr lang="ru-RU" sz="1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06</a:t>
                      </a:r>
                    </a:p>
                    <a:p>
                      <a:r>
                        <a:rPr lang="ru-RU" sz="1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07</a:t>
                      </a:r>
                    </a:p>
                    <a:p>
                      <a:r>
                        <a:rPr lang="ru-RU" sz="1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08 20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42617">
                <a:tc>
                  <a:txBody>
                    <a:bodyPr/>
                    <a:lstStyle/>
                    <a:p>
                      <a:r>
                        <a:rPr lang="ru-RU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Прием вагонов от железной дороги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5232">
                <a:tc>
                  <a:txBody>
                    <a:bodyPr/>
                    <a:lstStyle/>
                    <a:p>
                      <a:r>
                        <a:rPr lang="ru-RU" dirty="0"/>
                        <a:t>1.1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Разработка ТЗ по загрузке ЭПД,  </a:t>
                      </a:r>
                      <a:r>
                        <a:rPr lang="ru-RU" sz="1400" dirty="0" err="1"/>
                        <a:t>раскредитации</a:t>
                      </a:r>
                      <a:r>
                        <a:rPr lang="ru-RU" sz="1400" dirty="0"/>
                        <a:t> вагонов, автоматического расчета </a:t>
                      </a:r>
                      <a:r>
                        <a:rPr lang="ru-RU" sz="1400" dirty="0" err="1"/>
                        <a:t>ж.д</a:t>
                      </a:r>
                      <a:r>
                        <a:rPr lang="ru-RU" sz="1400" dirty="0"/>
                        <a:t>. тарифа по прибытию грузов  и других процессов  при приеме вагонов 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79771">
                <a:tc>
                  <a:txBody>
                    <a:bodyPr/>
                    <a:lstStyle/>
                    <a:p>
                      <a:r>
                        <a:rPr lang="ru-RU" dirty="0"/>
                        <a:t>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Разработка ФС  по взаимодействии с системой ПО SAP для получения данных по входящей поставки и </a:t>
                      </a:r>
                      <a:r>
                        <a:rPr lang="ru-RU" sz="1400" dirty="0" err="1"/>
                        <a:t>заадресовки</a:t>
                      </a:r>
                      <a:r>
                        <a:rPr lang="ru-RU" sz="1400" dirty="0"/>
                        <a:t> груза на АМКР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85373">
                <a:tc>
                  <a:txBody>
                    <a:bodyPr/>
                    <a:lstStyle/>
                    <a:p>
                      <a:r>
                        <a:rPr lang="ru-RU" dirty="0"/>
                        <a:t>1.3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Разработка WEB сервиса SAP для формирования данных по входящей поставке и </a:t>
                      </a:r>
                      <a:r>
                        <a:rPr lang="ru-RU" sz="1400" dirty="0" err="1"/>
                        <a:t>заадресовке</a:t>
                      </a:r>
                      <a:r>
                        <a:rPr lang="ru-RU" sz="1400" dirty="0"/>
                        <a:t> по запросам системы ИДС.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5373">
                <a:tc>
                  <a:txBody>
                    <a:bodyPr/>
                    <a:lstStyle/>
                    <a:p>
                      <a:r>
                        <a:rPr lang="ru-RU" dirty="0"/>
                        <a:t>1.4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Разработка ПО сервисов и структуры базы данных для автоматического формирования справочников ИДС.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85373">
                <a:tc>
                  <a:txBody>
                    <a:bodyPr/>
                    <a:lstStyle/>
                    <a:p>
                      <a:r>
                        <a:rPr lang="ru-RU" dirty="0"/>
                        <a:t>1.5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Разработка ПО, подсистема "Номерного учета прибывших вагонов на АМКР".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42617">
                <a:tc>
                  <a:txBody>
                    <a:bodyPr/>
                    <a:lstStyle/>
                    <a:p>
                      <a:r>
                        <a:rPr lang="ru-RU" dirty="0"/>
                        <a:t>1.6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Разработка ПО, подсистема "Прием груза (</a:t>
                      </a:r>
                      <a:r>
                        <a:rPr lang="ru-RU" sz="1400" dirty="0" err="1"/>
                        <a:t>раскредитация</a:t>
                      </a:r>
                      <a:r>
                        <a:rPr lang="ru-RU" sz="1400" dirty="0"/>
                        <a:t>)".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b="1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85373">
                <a:tc>
                  <a:txBody>
                    <a:bodyPr/>
                    <a:lstStyle/>
                    <a:p>
                      <a:r>
                        <a:rPr lang="ru-RU" dirty="0"/>
                        <a:t>1.7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Разработка ПО, подсистема "Учет недостач по прибывшим грузам".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49839">
                <a:tc>
                  <a:txBody>
                    <a:bodyPr/>
                    <a:lstStyle/>
                    <a:p>
                      <a:r>
                        <a:rPr lang="ru-RU" dirty="0"/>
                        <a:t>1.</a:t>
                      </a:r>
                      <a:r>
                        <a:rPr lang="en-US" dirty="0"/>
                        <a:t>8</a:t>
                      </a:r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Тестирование программного обеспечения.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9" name="Прямоугольник 8"/>
          <p:cNvSpPr/>
          <p:nvPr/>
        </p:nvSpPr>
        <p:spPr>
          <a:xfrm>
            <a:off x="8373649" y="5173152"/>
            <a:ext cx="407098" cy="200416"/>
          </a:xfrm>
          <a:prstGeom prst="rect">
            <a:avLst/>
          </a:prstGeom>
          <a:solidFill>
            <a:srgbClr val="FFA3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10" name="Прямоугольник 9"/>
          <p:cNvSpPr/>
          <p:nvPr/>
        </p:nvSpPr>
        <p:spPr>
          <a:xfrm>
            <a:off x="8001001" y="4745262"/>
            <a:ext cx="576197" cy="200416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/>
          <p:cNvSpPr/>
          <p:nvPr/>
        </p:nvSpPr>
        <p:spPr>
          <a:xfrm>
            <a:off x="8045966" y="4145075"/>
            <a:ext cx="150583" cy="22910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7991132" y="3716249"/>
            <a:ext cx="2123194" cy="2485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 12"/>
          <p:cNvSpPr/>
          <p:nvPr/>
        </p:nvSpPr>
        <p:spPr>
          <a:xfrm>
            <a:off x="8196549" y="2559483"/>
            <a:ext cx="177100" cy="208771"/>
          </a:xfrm>
          <a:prstGeom prst="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040204" y="1338693"/>
            <a:ext cx="3589227" cy="2004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6040204" y="1916400"/>
            <a:ext cx="1572451" cy="2827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8978747" y="3223040"/>
            <a:ext cx="782198" cy="20014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" name="Прямоугольник 15"/>
          <p:cNvSpPr/>
          <p:nvPr/>
        </p:nvSpPr>
        <p:spPr>
          <a:xfrm>
            <a:off x="8399661" y="5642094"/>
            <a:ext cx="1714979" cy="20041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6739641" y="3716249"/>
            <a:ext cx="3021304" cy="2477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3" name="Прямоугольник 22"/>
          <p:cNvSpPr/>
          <p:nvPr/>
        </p:nvSpPr>
        <p:spPr>
          <a:xfrm>
            <a:off x="7518452" y="4145075"/>
            <a:ext cx="516994" cy="22910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10114326" y="983365"/>
            <a:ext cx="2433971" cy="8925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300" dirty="0"/>
              <a:t>График по  внедрению</a:t>
            </a:r>
          </a:p>
          <a:p>
            <a:r>
              <a:rPr lang="ru-RU" sz="1300" dirty="0"/>
              <a:t> модуля 1 по состоянию на </a:t>
            </a:r>
          </a:p>
          <a:p>
            <a:r>
              <a:rPr lang="ru-RU" sz="1300" dirty="0"/>
              <a:t>20.07.2020г. реализован </a:t>
            </a:r>
          </a:p>
          <a:p>
            <a:r>
              <a:rPr lang="ru-RU" sz="1300" dirty="0"/>
              <a:t> на  </a:t>
            </a:r>
            <a:r>
              <a:rPr lang="en-US" sz="1300" dirty="0"/>
              <a:t>60</a:t>
            </a:r>
            <a:r>
              <a:rPr lang="ru-RU" sz="1300" dirty="0">
                <a:solidFill>
                  <a:srgbClr val="FF0000"/>
                </a:solidFill>
              </a:rPr>
              <a:t>  </a:t>
            </a:r>
            <a:r>
              <a:rPr lang="ru-RU" sz="1300" dirty="0"/>
              <a:t>%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532919" y="1912456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100%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460468" y="3670866"/>
            <a:ext cx="54053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90</a:t>
            </a:r>
            <a:r>
              <a:rPr lang="ru-RU" sz="1600" dirty="0"/>
              <a:t>%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7509435" y="4097746"/>
            <a:ext cx="576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95</a:t>
            </a:r>
            <a:r>
              <a:rPr lang="ru-RU" sz="1400" dirty="0"/>
              <a:t>%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904012" y="2504586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80%</a:t>
            </a:r>
          </a:p>
        </p:txBody>
      </p:sp>
      <p:sp>
        <p:nvSpPr>
          <p:cNvPr id="27" name="Прямоугольник 26">
            <a:extLst>
              <a:ext uri="{FF2B5EF4-FFF2-40B4-BE49-F238E27FC236}">
                <a16:creationId xmlns:a16="http://schemas.microsoft.com/office/drawing/2014/main" id="{73AA1B4E-D380-4AFA-986B-46BC5E3853D9}"/>
              </a:ext>
            </a:extLst>
          </p:cNvPr>
          <p:cNvSpPr/>
          <p:nvPr/>
        </p:nvSpPr>
        <p:spPr>
          <a:xfrm>
            <a:off x="8196549" y="5642094"/>
            <a:ext cx="1410395" cy="20041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41B3A25-B447-4511-82B8-2672F863F9F4}"/>
              </a:ext>
            </a:extLst>
          </p:cNvPr>
          <p:cNvSpPr txBox="1"/>
          <p:nvPr/>
        </p:nvSpPr>
        <p:spPr>
          <a:xfrm>
            <a:off x="8399661" y="5590857"/>
            <a:ext cx="57619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80</a:t>
            </a:r>
            <a:r>
              <a:rPr lang="ru-RU" sz="1400" dirty="0"/>
              <a:t>%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ABE5FB-E1A3-42A9-BDBF-315E1EF86416}"/>
              </a:ext>
            </a:extLst>
          </p:cNvPr>
          <p:cNvSpPr txBox="1"/>
          <p:nvPr/>
        </p:nvSpPr>
        <p:spPr>
          <a:xfrm>
            <a:off x="10182686" y="5115110"/>
            <a:ext cx="1908699" cy="9002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>
                <a:solidFill>
                  <a:srgbClr val="FF0000"/>
                </a:solidFill>
              </a:rPr>
              <a:t>Будет реализовано после введения весов 10 км и весов на ст. Промышленная в ЕБДВ(Единую Базу Данных Весов)</a:t>
            </a:r>
            <a:endParaRPr lang="ru-RU" sz="1600" dirty="0">
              <a:solidFill>
                <a:srgbClr val="FF0000"/>
              </a:solidFill>
            </a:endParaRPr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C4C0CBB8-23A3-43D0-802D-7967C0361444}"/>
              </a:ext>
            </a:extLst>
          </p:cNvPr>
          <p:cNvSpPr/>
          <p:nvPr/>
        </p:nvSpPr>
        <p:spPr>
          <a:xfrm>
            <a:off x="8903453" y="5173152"/>
            <a:ext cx="1279233" cy="175878"/>
          </a:xfrm>
          <a:prstGeom prst="rightArrow">
            <a:avLst/>
          </a:prstGeom>
          <a:solidFill>
            <a:srgbClr val="FFA3A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8" name="Стрелка: вправо 27">
            <a:extLst>
              <a:ext uri="{FF2B5EF4-FFF2-40B4-BE49-F238E27FC236}">
                <a16:creationId xmlns:a16="http://schemas.microsoft.com/office/drawing/2014/main" id="{4D4C82F5-B037-4849-BF8D-411008C1F8DF}"/>
              </a:ext>
            </a:extLst>
          </p:cNvPr>
          <p:cNvSpPr/>
          <p:nvPr/>
        </p:nvSpPr>
        <p:spPr>
          <a:xfrm>
            <a:off x="8645559" y="4729582"/>
            <a:ext cx="1537128" cy="183220"/>
          </a:xfrm>
          <a:prstGeom prst="rightArrow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78359924-EF6F-4D1C-BCFC-E1442C268C8B}"/>
              </a:ext>
            </a:extLst>
          </p:cNvPr>
          <p:cNvSpPr txBox="1"/>
          <p:nvPr/>
        </p:nvSpPr>
        <p:spPr>
          <a:xfrm>
            <a:off x="10182686" y="4259625"/>
            <a:ext cx="200931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050" dirty="0"/>
              <a:t>Будет реализовано после наполнения данными с ЭПД в БД ИДС (После окончания тестирования ПО п.1.4.)</a:t>
            </a:r>
            <a:endParaRPr lang="ru-RU" sz="16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01F0C0FF-08C7-4E74-93A9-08F3B9BA4286}"/>
              </a:ext>
            </a:extLst>
          </p:cNvPr>
          <p:cNvSpPr/>
          <p:nvPr/>
        </p:nvSpPr>
        <p:spPr>
          <a:xfrm>
            <a:off x="6035482" y="1348869"/>
            <a:ext cx="2832945" cy="19024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BD5A68C-ABB4-4C0C-BD22-C11150EFA8CC}"/>
              </a:ext>
            </a:extLst>
          </p:cNvPr>
          <p:cNvSpPr txBox="1"/>
          <p:nvPr/>
        </p:nvSpPr>
        <p:spPr>
          <a:xfrm>
            <a:off x="6922415" y="1285012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6</a:t>
            </a:r>
            <a:r>
              <a:rPr lang="ru-RU" sz="1400" dirty="0"/>
              <a:t>0%</a:t>
            </a:r>
          </a:p>
        </p:txBody>
      </p:sp>
    </p:spTree>
    <p:extLst>
      <p:ext uri="{BB962C8B-B14F-4D97-AF65-F5344CB8AC3E}">
        <p14:creationId xmlns:p14="http://schemas.microsoft.com/office/powerpoint/2010/main" val="1047119121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1445410" y="0"/>
            <a:ext cx="742301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План-график по внедрению модуля 2 </a:t>
            </a:r>
          </a:p>
          <a:p>
            <a:pPr algn="ctr"/>
            <a:r>
              <a:rPr lang="ru-R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« Отправление вагонов  на внешнюю сеть с подъездного пути предприятия»</a:t>
            </a:r>
          </a:p>
          <a:p>
            <a:pPr algn="ctr"/>
            <a:endParaRPr lang="ru-R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5" name="Таблица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19357100"/>
              </p:ext>
            </p:extLst>
          </p:nvPr>
        </p:nvGraphicFramePr>
        <p:xfrm>
          <a:off x="344325" y="883157"/>
          <a:ext cx="9102202" cy="4632960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7105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3030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8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727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8415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9695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7134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84152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68020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368020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  <a:gridCol w="368020">
                  <a:extLst>
                    <a:ext uri="{9D8B030D-6E8A-4147-A177-3AD203B41FA5}">
                      <a16:colId xmlns:a16="http://schemas.microsoft.com/office/drawing/2014/main" val="20010"/>
                    </a:ext>
                  </a:extLst>
                </a:gridCol>
              </a:tblGrid>
              <a:tr h="506178">
                <a:tc>
                  <a:txBody>
                    <a:bodyPr/>
                    <a:lstStyle/>
                    <a:p>
                      <a:r>
                        <a:rPr lang="ru-RU" sz="1400" dirty="0"/>
                        <a:t>№ п\п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Наименование задачи и подзадач </a:t>
                      </a:r>
                    </a:p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01</a:t>
                      </a:r>
                    </a:p>
                    <a:p>
                      <a:r>
                        <a:rPr lang="ru-RU" sz="1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02</a:t>
                      </a:r>
                    </a:p>
                    <a:p>
                      <a:r>
                        <a:rPr lang="ru-RU" sz="1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03</a:t>
                      </a:r>
                    </a:p>
                    <a:p>
                      <a:r>
                        <a:rPr lang="ru-RU" sz="1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04</a:t>
                      </a:r>
                    </a:p>
                    <a:p>
                      <a:r>
                        <a:rPr lang="ru-RU" sz="1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05</a:t>
                      </a:r>
                    </a:p>
                    <a:p>
                      <a:r>
                        <a:rPr lang="ru-RU" sz="1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06</a:t>
                      </a:r>
                    </a:p>
                    <a:p>
                      <a:r>
                        <a:rPr lang="ru-RU" sz="1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07</a:t>
                      </a:r>
                    </a:p>
                    <a:p>
                      <a:r>
                        <a:rPr lang="ru-RU" sz="1000" dirty="0"/>
                        <a:t>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08 20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000" dirty="0"/>
                        <a:t>09 20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7302">
                <a:tc>
                  <a:txBody>
                    <a:bodyPr/>
                    <a:lstStyle/>
                    <a:p>
                      <a:r>
                        <a:rPr lang="ru-RU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Сдача вагонов  железной дороге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7302">
                <a:tc>
                  <a:txBody>
                    <a:bodyPr/>
                    <a:lstStyle/>
                    <a:p>
                      <a:r>
                        <a:rPr lang="ru-RU" dirty="0"/>
                        <a:t>2.1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Разработка ТЗ по отправлению вагонов на внешнюю сеть с подъездного пути предприятия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06178">
                <a:tc>
                  <a:txBody>
                    <a:bodyPr/>
                    <a:lstStyle/>
                    <a:p>
                      <a:r>
                        <a:rPr lang="ru-RU" dirty="0"/>
                        <a:t>2.2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Разработка ФС  по взаимодействии с системой ПО SAP для получения данных по  исходящей поставки на груженые вагоны ГП с АМКР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91993">
                <a:tc>
                  <a:txBody>
                    <a:bodyPr/>
                    <a:lstStyle/>
                    <a:p>
                      <a:r>
                        <a:rPr lang="ru-RU" dirty="0"/>
                        <a:t>2.3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Разработка WEB сервиса SAP для формирования данных по исходящей  поставке на груженые вагоны ГП  по запросам системы ИДС.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7302">
                <a:tc>
                  <a:txBody>
                    <a:bodyPr/>
                    <a:lstStyle/>
                    <a:p>
                      <a:r>
                        <a:rPr lang="ru-RU" dirty="0"/>
                        <a:t>2.4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ru-RU" sz="1400" dirty="0"/>
                        <a:t>Разработка ПО сервисов и структуры базы данных для автоматического формирования справочников ИДС по отправлению.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06178">
                <a:tc>
                  <a:txBody>
                    <a:bodyPr/>
                    <a:lstStyle/>
                    <a:p>
                      <a:r>
                        <a:rPr lang="ru-RU" dirty="0"/>
                        <a:t>2.5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u="none" strike="noStrike" dirty="0">
                          <a:effectLst/>
                        </a:rPr>
                        <a:t>Разработка ПО,  подсистема "Отправление вагонов на внешнюю сеть с подъездного пути предприятия"</a:t>
                      </a:r>
                      <a:endParaRPr lang="ru-RU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506178">
                <a:tc>
                  <a:txBody>
                    <a:bodyPr/>
                    <a:lstStyle/>
                    <a:p>
                      <a:r>
                        <a:rPr lang="ru-RU" dirty="0"/>
                        <a:t>2.6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ru-RU" sz="1400" dirty="0"/>
                        <a:t>Тестирование программного обеспечения.</a:t>
                      </a:r>
                    </a:p>
                    <a:p>
                      <a:endParaRPr lang="ru-RU" sz="1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ru-RU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Прямоугольник 10"/>
          <p:cNvSpPr/>
          <p:nvPr/>
        </p:nvSpPr>
        <p:spPr>
          <a:xfrm>
            <a:off x="8713926" y="4593225"/>
            <a:ext cx="712430" cy="1880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Прямоугольник 11"/>
          <p:cNvSpPr/>
          <p:nvPr/>
        </p:nvSpPr>
        <p:spPr>
          <a:xfrm>
            <a:off x="7946817" y="3878895"/>
            <a:ext cx="1479540" cy="2496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" name="Прямоугольник 13"/>
          <p:cNvSpPr/>
          <p:nvPr/>
        </p:nvSpPr>
        <p:spPr>
          <a:xfrm>
            <a:off x="6235547" y="1444669"/>
            <a:ext cx="3190809" cy="19357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" name="Прямоугольник 16"/>
          <p:cNvSpPr/>
          <p:nvPr/>
        </p:nvSpPr>
        <p:spPr>
          <a:xfrm>
            <a:off x="6232193" y="1890286"/>
            <a:ext cx="1265194" cy="23596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Прямоугольник 18"/>
          <p:cNvSpPr/>
          <p:nvPr/>
        </p:nvSpPr>
        <p:spPr>
          <a:xfrm>
            <a:off x="8868428" y="3182091"/>
            <a:ext cx="488636" cy="19357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1" name="Прямоугольник 20"/>
          <p:cNvSpPr/>
          <p:nvPr/>
        </p:nvSpPr>
        <p:spPr>
          <a:xfrm>
            <a:off x="6758918" y="3880750"/>
            <a:ext cx="1479540" cy="24778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24" name="Прямоугольник 23"/>
          <p:cNvSpPr/>
          <p:nvPr/>
        </p:nvSpPr>
        <p:spPr>
          <a:xfrm>
            <a:off x="9754357" y="982345"/>
            <a:ext cx="2433971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sz="1600" dirty="0"/>
              <a:t>График по  </a:t>
            </a:r>
          </a:p>
          <a:p>
            <a:r>
              <a:rPr lang="ru-RU" sz="1600" dirty="0"/>
              <a:t>внедрению модуля 2 по </a:t>
            </a:r>
          </a:p>
          <a:p>
            <a:r>
              <a:rPr lang="ru-RU" sz="1600" dirty="0"/>
              <a:t>состоянию на 20.07.2020г. </a:t>
            </a:r>
          </a:p>
          <a:p>
            <a:r>
              <a:rPr lang="ru-RU" sz="1600" dirty="0"/>
              <a:t>реализован  на  </a:t>
            </a:r>
            <a:r>
              <a:rPr lang="en-US" sz="1600" dirty="0"/>
              <a:t>30</a:t>
            </a:r>
            <a:r>
              <a:rPr lang="ru-RU" sz="1600" dirty="0">
                <a:solidFill>
                  <a:srgbClr val="FF0000"/>
                </a:solidFill>
              </a:rPr>
              <a:t>  </a:t>
            </a:r>
            <a:r>
              <a:rPr lang="ru-RU" sz="1600" dirty="0"/>
              <a:t>%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663344" y="1846166"/>
            <a:ext cx="58702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400" dirty="0"/>
              <a:t>100%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7227120" y="3829580"/>
            <a:ext cx="49564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50</a:t>
            </a:r>
            <a:r>
              <a:rPr lang="ru-RU" sz="1400" dirty="0"/>
              <a:t>%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8328752" y="2469613"/>
            <a:ext cx="656792" cy="2294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Прямоугольник 29"/>
          <p:cNvSpPr/>
          <p:nvPr/>
        </p:nvSpPr>
        <p:spPr>
          <a:xfrm>
            <a:off x="9064404" y="5157089"/>
            <a:ext cx="401938" cy="18809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Прямоугольник 30"/>
          <p:cNvSpPr/>
          <p:nvPr/>
        </p:nvSpPr>
        <p:spPr>
          <a:xfrm>
            <a:off x="8328751" y="2469611"/>
            <a:ext cx="158991" cy="22942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2" name="TextBox 31"/>
          <p:cNvSpPr txBox="1"/>
          <p:nvPr/>
        </p:nvSpPr>
        <p:spPr>
          <a:xfrm>
            <a:off x="8261558" y="2443947"/>
            <a:ext cx="45236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200" dirty="0"/>
              <a:t>2</a:t>
            </a:r>
            <a:r>
              <a:rPr lang="en-US" sz="1200" dirty="0"/>
              <a:t>0</a:t>
            </a:r>
            <a:r>
              <a:rPr lang="ru-RU" sz="1200" dirty="0"/>
              <a:t>%</a:t>
            </a:r>
          </a:p>
        </p:txBody>
      </p:sp>
    </p:spTree>
    <p:extLst>
      <p:ext uri="{BB962C8B-B14F-4D97-AF65-F5344CB8AC3E}">
        <p14:creationId xmlns:p14="http://schemas.microsoft.com/office/powerpoint/2010/main" val="245968275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4702</TotalTime>
  <Words>571</Words>
  <Application>Microsoft Office PowerPoint</Application>
  <PresentationFormat>Широкоэкранный</PresentationFormat>
  <Paragraphs>145</Paragraphs>
  <Slides>4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Тема Office</vt:lpstr>
      <vt:lpstr>Реализация проекта по созданию ИДС ЖД</vt:lpstr>
      <vt:lpstr>Презентация PowerPoint</vt:lpstr>
      <vt:lpstr>Презентация PowerPoint</vt:lpstr>
      <vt:lpstr>Презентация PowerPoint</vt:lpstr>
    </vt:vector>
  </TitlesOfParts>
  <Company>ArcelorMittal Kryvyi Rih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Shulga, Aleksandr S</dc:creator>
  <cp:lastModifiedBy>Levchenko, Eduard A</cp:lastModifiedBy>
  <cp:revision>344</cp:revision>
  <cp:lastPrinted>2020-02-17T12:12:18Z</cp:lastPrinted>
  <dcterms:created xsi:type="dcterms:W3CDTF">2019-06-21T09:40:47Z</dcterms:created>
  <dcterms:modified xsi:type="dcterms:W3CDTF">2020-07-20T12:31:52Z</dcterms:modified>
</cp:coreProperties>
</file>