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306" r:id="rId3"/>
    <p:sldId id="307" r:id="rId4"/>
    <p:sldId id="308" r:id="rId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BE"/>
    <a:srgbClr val="A917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119639985121622"/>
          <c:y val="0.20447346391356716"/>
          <c:w val="0.67416620826588292"/>
          <c:h val="0.756879198437065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Начало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Часть №1 - Поэтапное написание Технического Задания</c:v>
                </c:pt>
                <c:pt idx="1">
                  <c:v>Часть №2 - Реализация программного продукта:</c:v>
                </c:pt>
                <c:pt idx="2">
                  <c:v>Этап 1: Создание электронной карточки вагона</c:v>
                </c:pt>
                <c:pt idx="3">
                  <c:v>Этап 2: Создание парков подвижного состава</c:v>
                </c:pt>
                <c:pt idx="4">
                  <c:v>Этап 3: Построение сигналов движения вагона на внешней сети </c:v>
                </c:pt>
                <c:pt idx="5">
                  <c:v>Этап 4: Построение управленческих отчетных форм</c:v>
                </c:pt>
                <c:pt idx="6">
                  <c:v>Часть №3 - Презентация программы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 formatCode="m/d/yyyy">
                  <c:v>43712</c:v>
                </c:pt>
                <c:pt idx="2" formatCode="m/d/yyyy">
                  <c:v>43784</c:v>
                </c:pt>
                <c:pt idx="3" formatCode="m/d/yyyy">
                  <c:v>43815</c:v>
                </c:pt>
                <c:pt idx="4" formatCode="m/d/yyyy">
                  <c:v>43861</c:v>
                </c:pt>
                <c:pt idx="5" formatCode="m/d/yyyy">
                  <c:v>43922</c:v>
                </c:pt>
                <c:pt idx="6" formatCode="m/d/yyyy">
                  <c:v>43983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Длительноть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ysClr val="windowText" lastClr="000000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ysClr val="windowText" lastClr="000000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ysClr val="windowText" lastClr="00000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ysClr val="windowText" lastClr="000000"/>
                </a:solidFill>
              </a:ln>
              <a:effectLst/>
            </c:spPr>
          </c:dPt>
          <c:cat>
            <c:strRef>
              <c:f>Лист1!$A$2:$A$8</c:f>
              <c:strCache>
                <c:ptCount val="7"/>
                <c:pt idx="0">
                  <c:v>Часть №1 - Поэтапное написание Технического Задания</c:v>
                </c:pt>
                <c:pt idx="1">
                  <c:v>Часть №2 - Реализация программного продукта:</c:v>
                </c:pt>
                <c:pt idx="2">
                  <c:v>Этап 1: Создание электронной карточки вагона</c:v>
                </c:pt>
                <c:pt idx="3">
                  <c:v>Этап 2: Создание парков подвижного состава</c:v>
                </c:pt>
                <c:pt idx="4">
                  <c:v>Этап 3: Построение сигналов движения вагона на внешней сети </c:v>
                </c:pt>
                <c:pt idx="5">
                  <c:v>Этап 4: Построение управленческих отчетных форм</c:v>
                </c:pt>
                <c:pt idx="6">
                  <c:v>Часть №3 - Презентация программы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182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60</c:v>
                </c:pt>
                <c:pt idx="6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5851296"/>
        <c:axId val="236279760"/>
      </c:barChart>
      <c:catAx>
        <c:axId val="235851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6279760"/>
        <c:crosses val="autoZero"/>
        <c:auto val="1"/>
        <c:lblAlgn val="ctr"/>
        <c:lblOffset val="100"/>
        <c:noMultiLvlLbl val="0"/>
      </c:catAx>
      <c:valAx>
        <c:axId val="236279760"/>
        <c:scaling>
          <c:orientation val="minMax"/>
          <c:max val="43997"/>
          <c:min val="4371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5851296"/>
        <c:crosses val="autoZero"/>
        <c:crossBetween val="between"/>
        <c:majorUnit val="7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0.46707</cdr:x>
      <cdr:y>0.17523</cdr:y>
    </cdr:from>
    <cdr:to>
      <cdr:x>0.68962</cdr:x>
      <cdr:y>0.23584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457699" y="633413"/>
          <a:ext cx="2124075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100"/>
            <a:t>реализовано</a:t>
          </a:r>
        </a:p>
      </cdr:txBody>
    </cdr:sp>
  </cdr:relSizeAnchor>
  <cdr:relSizeAnchor xmlns:cdr="http://schemas.openxmlformats.org/drawingml/2006/chartDrawing">
    <cdr:from>
      <cdr:x>0.68064</cdr:x>
      <cdr:y>0.6043</cdr:y>
    </cdr:from>
    <cdr:to>
      <cdr:x>0.90319</cdr:x>
      <cdr:y>0.66491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496050" y="2184400"/>
          <a:ext cx="2124075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/>
            <a:t>реализовано</a:t>
          </a:r>
        </a:p>
      </cdr:txBody>
    </cdr:sp>
  </cdr:relSizeAnchor>
  <cdr:relSizeAnchor xmlns:cdr="http://schemas.openxmlformats.org/drawingml/2006/chartDrawing">
    <cdr:from>
      <cdr:x>0.46939</cdr:x>
      <cdr:y>0.39087</cdr:y>
    </cdr:from>
    <cdr:to>
      <cdr:x>0.69195</cdr:x>
      <cdr:y>0.45147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479925" y="1412875"/>
          <a:ext cx="2124075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/>
            <a:t>реализовано</a:t>
          </a:r>
        </a:p>
      </cdr:txBody>
    </cdr:sp>
  </cdr:relSizeAnchor>
  <cdr:relSizeAnchor xmlns:cdr="http://schemas.openxmlformats.org/drawingml/2006/chartDrawing">
    <cdr:from>
      <cdr:x>0.55323</cdr:x>
      <cdr:y>0.4989</cdr:y>
    </cdr:from>
    <cdr:to>
      <cdr:x>0.77578</cdr:x>
      <cdr:y>0.55951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280025" y="1803400"/>
          <a:ext cx="2124075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/>
            <a:t>реализовано</a:t>
          </a:r>
        </a:p>
      </cdr:txBody>
    </cdr:sp>
  </cdr:relSizeAnchor>
  <cdr:relSizeAnchor xmlns:cdr="http://schemas.openxmlformats.org/drawingml/2006/chartDrawing">
    <cdr:from>
      <cdr:x>0.86527</cdr:x>
      <cdr:y>0.709</cdr:y>
    </cdr:from>
    <cdr:to>
      <cdr:x>1</cdr:x>
      <cdr:y>0.77795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9961530" y="2369105"/>
          <a:ext cx="1551096" cy="2303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 dirty="0"/>
            <a:t>в</a:t>
          </a:r>
          <a:r>
            <a:rPr lang="ru-RU" sz="1100" baseline="0" dirty="0"/>
            <a:t> процессе</a:t>
          </a:r>
          <a:endParaRPr lang="ru-RU" sz="1100" dirty="0"/>
        </a:p>
      </cdr:txBody>
    </cdr:sp>
  </cdr:relSizeAnchor>
  <cdr:relSizeAnchor xmlns:cdr="http://schemas.openxmlformats.org/drawingml/2006/chartDrawing">
    <cdr:from>
      <cdr:x>0.84593</cdr:x>
      <cdr:y>0.62252</cdr:y>
    </cdr:from>
    <cdr:to>
      <cdr:x>0.87687</cdr:x>
      <cdr:y>0.77272</cdr:y>
    </cdr:to>
    <cdr:sp macro="" textlink="">
      <cdr:nvSpPr>
        <cdr:cNvPr id="8" name="Стрелка вниз 7"/>
        <cdr:cNvSpPr/>
      </cdr:nvSpPr>
      <cdr:spPr>
        <a:xfrm xmlns:a="http://schemas.openxmlformats.org/drawingml/2006/main">
          <a:off x="9738911" y="2080141"/>
          <a:ext cx="356201" cy="501888"/>
        </a:xfrm>
        <a:prstGeom xmlns:a="http://schemas.openxmlformats.org/drawingml/2006/main" prst="downArrow">
          <a:avLst/>
        </a:prstGeom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0.80582</cdr:x>
      <cdr:y>0.69282</cdr:y>
    </cdr:from>
    <cdr:to>
      <cdr:x>0.85277</cdr:x>
      <cdr:y>0.79414</cdr:y>
    </cdr:to>
    <cdr:sp macro="" textlink="">
      <cdr:nvSpPr>
        <cdr:cNvPr id="9" name="TextBox 17"/>
        <cdr:cNvSpPr txBox="1"/>
      </cdr:nvSpPr>
      <cdr:spPr>
        <a:xfrm xmlns:a="http://schemas.openxmlformats.org/drawingml/2006/main">
          <a:off x="9277129" y="2315025"/>
          <a:ext cx="54053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dirty="0" smtClean="0"/>
            <a:t>25%</a:t>
          </a:r>
          <a:endParaRPr lang="ru-RU" sz="1600" dirty="0"/>
        </a:p>
      </cdr:txBody>
    </cdr:sp>
  </cdr:relSizeAnchor>
  <cdr:relSizeAnchor xmlns:cdr="http://schemas.openxmlformats.org/drawingml/2006/chartDrawing">
    <cdr:from>
      <cdr:x>0.80766</cdr:x>
      <cdr:y>0.7758</cdr:y>
    </cdr:from>
    <cdr:to>
      <cdr:x>0.86316</cdr:x>
      <cdr:y>0.81436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9298235" y="2592322"/>
          <a:ext cx="638978" cy="12884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20000"/>
            <a:lumOff val="80000"/>
          </a:schemeClr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8301-65BA-4708-BBF4-5146EF76B1C4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671"/>
            <a:ext cx="5438140" cy="390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899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0D8-BC64-4257-9171-9707E2D3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9900" indent="-29226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907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670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104334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71965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3959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50722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7485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214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2D3DBA-259A-4A2E-95CC-A25FFFB6C79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2140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2950"/>
            <a:ext cx="6610350" cy="37179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(photo is of a tensile test at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Industeel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Le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Creusot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France)</a:t>
            </a:r>
          </a:p>
          <a:p>
            <a:pPr defTabSz="928257" eaLnBrk="1" hangingPunct="1">
              <a:defRPr/>
            </a:pPr>
            <a:endParaRPr lang="en-US" altLang="en-US" sz="1400" b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Good afternoon and good morning everyone and welcome</a:t>
            </a: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 to the Q1 results presentation.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Today I am joined by…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endParaRPr lang="en-US" altLang="en-US" b="0" dirty="0">
              <a:solidFill>
                <a:srgbClr val="17171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6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DF0D8-BC64-4257-9171-9707E2D371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7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B5D7BA-B5BA-428F-BBA5-87C97F21E2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388" y="1727387"/>
            <a:ext cx="11832613" cy="4951226"/>
          </a:xfrm>
        </p:spPr>
        <p:txBody>
          <a:bodyPr lIns="72000" tIns="72000" rIns="72000" bIns="72000"/>
          <a:lstStyle>
            <a:lvl1pPr marL="75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00800" y="5421600"/>
            <a:ext cx="7680000" cy="648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00800" y="4564800"/>
            <a:ext cx="7680000" cy="831600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1AC12B1-0300-415B-BD1A-5ED8BF35DE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9652647" y="353692"/>
            <a:ext cx="2067635" cy="8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1" y="260350"/>
            <a:ext cx="9516565" cy="36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568608" y="6552327"/>
            <a:ext cx="525296" cy="2698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779988D-84AD-4121-8A67-18CD5F70A28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5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2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7D03-DFB1-4394-A06E-BA93329ABC9F}" type="datetimeFigureOut">
              <a:rPr lang="ru-RU" smtClean="0"/>
              <a:t>16.04.2020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wheel of a bicycle&#10;&#10;Description automatically generated">
            <a:extLst>
              <a:ext uri="{FF2B5EF4-FFF2-40B4-BE49-F238E27FC236}">
                <a16:creationId xmlns="" xmlns:a16="http://schemas.microsoft.com/office/drawing/2014/main" id="{034EB1F5-8683-40E9-ACDB-0115F36F81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5636" r="-8" b="66468"/>
          <a:stretch/>
        </p:blipFill>
        <p:spPr>
          <a:xfrm>
            <a:off x="179693" y="1728000"/>
            <a:ext cx="11832613" cy="4951226"/>
          </a:xfr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8885239-2790-4D1F-B045-3FA3F05A8B11}"/>
              </a:ext>
            </a:extLst>
          </p:cNvPr>
          <p:cNvSpPr>
            <a:spLocks/>
          </p:cNvSpPr>
          <p:nvPr/>
        </p:nvSpPr>
        <p:spPr bwMode="auto">
          <a:xfrm>
            <a:off x="179693" y="1728000"/>
            <a:ext cx="11833200" cy="4950000"/>
          </a:xfrm>
          <a:prstGeom prst="rect">
            <a:avLst/>
          </a:prstGeom>
          <a:gradFill flip="none" rotWithShape="1">
            <a:gsLst>
              <a:gs pos="35000">
                <a:schemeClr val="tx1">
                  <a:lumMod val="50000"/>
                  <a:alpha val="0"/>
                </a:schemeClr>
              </a:gs>
              <a:gs pos="95000">
                <a:schemeClr val="tx1">
                  <a:lumMod val="5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-25000" noProof="0">
              <a:ln>
                <a:noFill/>
              </a:ln>
              <a:solidFill>
                <a:srgbClr val="FAFFFF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2FF3DBBC-3584-4B63-9A3A-E43C1AA12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нварь (2020)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1A586D-A8AC-41BD-9C3D-32DB9A5B1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Транспортный департамент</a:t>
            </a:r>
            <a: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 по внедрению внутренней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диспетчерской системы ЖД ПАО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АРСЕЛОРМИТТАЛ КРИВОЙ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РОГ» 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2020г.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0982"/>
              </p:ext>
            </p:extLst>
          </p:nvPr>
        </p:nvGraphicFramePr>
        <p:xfrm>
          <a:off x="340988" y="848760"/>
          <a:ext cx="8752908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644"/>
                <a:gridCol w="3446269"/>
                <a:gridCol w="350729"/>
                <a:gridCol w="313151"/>
                <a:gridCol w="313151"/>
                <a:gridCol w="363254"/>
                <a:gridCol w="325677"/>
                <a:gridCol w="313151"/>
                <a:gridCol w="313150"/>
                <a:gridCol w="357167"/>
                <a:gridCol w="324567"/>
                <a:gridCol w="363517"/>
                <a:gridCol w="402465"/>
                <a:gridCol w="350534"/>
                <a:gridCol w="389482"/>
                <a:gridCol w="330000"/>
              </a:tblGrid>
              <a:tr h="50617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№ п\п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Наименование задачи</a:t>
                      </a: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1119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12 19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01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02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03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04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05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06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07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08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09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10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11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12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Прием вагонов от железной дороги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Сдача вагонов на железную дорогу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Процесс перевозок на внутренних </a:t>
                      </a:r>
                      <a:r>
                        <a:rPr lang="ru-RU" sz="1400" dirty="0" err="1" smtClean="0"/>
                        <a:t>ж.д</a:t>
                      </a:r>
                      <a:r>
                        <a:rPr lang="ru-RU" sz="1400" dirty="0" smtClean="0"/>
                        <a:t>. станциях предприятия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05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Расчет платы за пользование и времени нахождения вагонов на подъездном пути предприятия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Внедрение ИДС ЖД на </a:t>
                      </a:r>
                      <a:r>
                        <a:rPr lang="ru-RU" sz="1400" dirty="0" err="1" smtClean="0"/>
                        <a:t>ж.д</a:t>
                      </a:r>
                      <a:r>
                        <a:rPr lang="ru-RU" sz="1400" dirty="0" smtClean="0"/>
                        <a:t>. станциях предприятия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957590" y="1444669"/>
            <a:ext cx="2307506" cy="1600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486400" y="1801660"/>
            <a:ext cx="2129425" cy="20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933159" y="2254685"/>
            <a:ext cx="2847586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65096" y="2858022"/>
            <a:ext cx="1828796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780745" y="3413343"/>
            <a:ext cx="313147" cy="21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63745" y="4068709"/>
            <a:ext cx="7669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График по  внедрению внутренней диспетчерской системы ЖД ( по запланированным   задачам на 2020г.)  по состоянию на </a:t>
            </a:r>
            <a:r>
              <a:rPr lang="ru-RU" dirty="0"/>
              <a:t>1</a:t>
            </a:r>
            <a:r>
              <a:rPr lang="ru-RU" dirty="0" smtClean="0"/>
              <a:t>6.04.2020г. реализован  на 11  %.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57590" y="1807134"/>
            <a:ext cx="528810" cy="200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990751" y="175075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20%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318611" y="1444669"/>
            <a:ext cx="771181" cy="160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495102" y="1373823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31%</a:t>
            </a:r>
            <a:endParaRPr lang="ru-RU" sz="1400" dirty="0"/>
          </a:p>
        </p:txBody>
      </p:sp>
      <p:sp>
        <p:nvSpPr>
          <p:cNvPr id="15" name="Стрелка вверх 14"/>
          <p:cNvSpPr/>
          <p:nvPr/>
        </p:nvSpPr>
        <p:spPr>
          <a:xfrm>
            <a:off x="2377439" y="4718374"/>
            <a:ext cx="750852" cy="35705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1%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290732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7881877" y="6109690"/>
            <a:ext cx="153569" cy="19195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946816" y="2552665"/>
            <a:ext cx="249733" cy="21558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45410" y="0"/>
            <a:ext cx="7423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 по внедрению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 1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Прием вагонов от железной дороги»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87896"/>
              </p:ext>
            </p:extLst>
          </p:nvPr>
        </p:nvGraphicFramePr>
        <p:xfrm>
          <a:off x="340988" y="848760"/>
          <a:ext cx="9112908" cy="56715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26"/>
                <a:gridCol w="4822863"/>
                <a:gridCol w="490827"/>
                <a:gridCol w="438237"/>
                <a:gridCol w="438237"/>
                <a:gridCol w="364595"/>
                <a:gridCol w="375780"/>
                <a:gridCol w="388307"/>
                <a:gridCol w="363255"/>
                <a:gridCol w="375781"/>
                <a:gridCol w="360000"/>
              </a:tblGrid>
              <a:tr h="50617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№ п\п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Наименование задачи и подзадач </a:t>
                      </a: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11</a:t>
                      </a:r>
                    </a:p>
                    <a:p>
                      <a:r>
                        <a:rPr lang="ru-RU" sz="1100" dirty="0" smtClean="0"/>
                        <a:t>19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12 19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01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02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03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04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05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06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07</a:t>
                      </a:r>
                    </a:p>
                    <a:p>
                      <a:r>
                        <a:rPr lang="ru-RU" sz="1000" dirty="0" smtClean="0"/>
                        <a:t>20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Прием вагонов от железной дороги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1.1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ТЗ по загрузке ЭПД,  </a:t>
                      </a:r>
                      <a:r>
                        <a:rPr lang="ru-RU" sz="1400" dirty="0" err="1" smtClean="0"/>
                        <a:t>раскредитации</a:t>
                      </a:r>
                      <a:r>
                        <a:rPr lang="ru-RU" sz="1400" dirty="0" smtClean="0"/>
                        <a:t> вагонов, автоматического расчета </a:t>
                      </a:r>
                      <a:r>
                        <a:rPr lang="ru-RU" sz="1400" dirty="0" err="1" smtClean="0"/>
                        <a:t>ж.д</a:t>
                      </a:r>
                      <a:r>
                        <a:rPr lang="ru-RU" sz="1400" dirty="0" smtClean="0"/>
                        <a:t>. тарифа по прибытию грузов  и других процессов  при приеме вагонов 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 smtClean="0"/>
                        <a:t>1.2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ФС  по взаимодействии с системой ПО SAP для получения входящей поставки и </a:t>
                      </a:r>
                      <a:r>
                        <a:rPr lang="ru-RU" sz="1400" dirty="0" err="1" smtClean="0"/>
                        <a:t>заадресовки</a:t>
                      </a:r>
                      <a:r>
                        <a:rPr lang="ru-RU" sz="1400" dirty="0" smtClean="0"/>
                        <a:t> груза на АМКР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05">
                <a:tc>
                  <a:txBody>
                    <a:bodyPr/>
                    <a:lstStyle/>
                    <a:p>
                      <a:r>
                        <a:rPr lang="ru-RU" dirty="0" smtClean="0"/>
                        <a:t>1.3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WEB сервиса SAP для формирования данных по входящей поставке и </a:t>
                      </a:r>
                      <a:r>
                        <a:rPr lang="ru-RU" sz="1400" dirty="0" err="1" smtClean="0"/>
                        <a:t>заадресовке</a:t>
                      </a:r>
                      <a:r>
                        <a:rPr lang="ru-RU" sz="1400" dirty="0" smtClean="0"/>
                        <a:t> по запросам системы ИДС.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1.4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ПО сервисов и структуры базы данных для автоматического формирования справочников ИДС.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3">
                <a:tc>
                  <a:txBody>
                    <a:bodyPr/>
                    <a:lstStyle/>
                    <a:p>
                      <a:r>
                        <a:rPr lang="ru-RU" dirty="0" smtClean="0"/>
                        <a:t>1.5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ПО, подсистема "Номерного учета прибывших вагонов на АМКР".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677">
                <a:tc>
                  <a:txBody>
                    <a:bodyPr/>
                    <a:lstStyle/>
                    <a:p>
                      <a:r>
                        <a:rPr lang="ru-RU" dirty="0" smtClean="0"/>
                        <a:t>1.6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ПО, подсистема "Прием груза (</a:t>
                      </a:r>
                      <a:r>
                        <a:rPr lang="ru-RU" sz="1400" dirty="0" err="1" smtClean="0"/>
                        <a:t>раскредитация</a:t>
                      </a:r>
                      <a:r>
                        <a:rPr lang="ru-RU" sz="1400" dirty="0" smtClean="0"/>
                        <a:t>)".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 smtClean="0"/>
                        <a:t>1.7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ПО, подсистема "Учет недостач по прибывшим грузам".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12">
                <a:tc>
                  <a:txBody>
                    <a:bodyPr/>
                    <a:lstStyle/>
                    <a:p>
                      <a:r>
                        <a:rPr lang="ru-RU" dirty="0" smtClean="0"/>
                        <a:t>1.8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Разработка ПО, подсистема "Расчета ЖД тарифа".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 smtClean="0"/>
                        <a:t>1.9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Тестирование программного обеспечения.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686793" y="5749447"/>
            <a:ext cx="407098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373649" y="5277634"/>
            <a:ext cx="407098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035447" y="4824609"/>
            <a:ext cx="576197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057662" y="4386198"/>
            <a:ext cx="138887" cy="229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46817" y="3878895"/>
            <a:ext cx="1479540" cy="249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96549" y="2559483"/>
            <a:ext cx="177100" cy="208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837129" y="1444669"/>
            <a:ext cx="3589227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837129" y="1901868"/>
            <a:ext cx="1215025" cy="260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966554" y="3233806"/>
            <a:ext cx="407095" cy="179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035447" y="6110616"/>
            <a:ext cx="1390910" cy="19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758918" y="3880750"/>
            <a:ext cx="1276528" cy="247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540668" y="4386198"/>
            <a:ext cx="516994" cy="229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607465" y="1075337"/>
            <a:ext cx="2433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График по  внедрению модуля1 по состоянию на 16.04.2020г. реализован  на  </a:t>
            </a:r>
            <a:endParaRPr lang="en-US" dirty="0" smtClean="0"/>
          </a:p>
          <a:p>
            <a:r>
              <a:rPr lang="ru-RU" dirty="0" smtClean="0"/>
              <a:t>31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%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038171" y="1854749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100%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56854" y="38190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</a:t>
            </a:r>
            <a:r>
              <a:rPr lang="ru-RU" sz="1600" dirty="0" smtClean="0"/>
              <a:t>%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31651" y="4345046"/>
            <a:ext cx="52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</a:t>
            </a:r>
            <a:r>
              <a:rPr lang="ru-RU" sz="1400" dirty="0" smtClean="0"/>
              <a:t>%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904012" y="250458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50%</a:t>
            </a:r>
            <a:endParaRPr lang="ru-RU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31651" y="605457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15%</a:t>
            </a:r>
            <a:endParaRPr lang="ru-RU" sz="1400" dirty="0"/>
          </a:p>
        </p:txBody>
      </p:sp>
      <p:sp>
        <p:nvSpPr>
          <p:cNvPr id="28" name="Стрелка вверх 27"/>
          <p:cNvSpPr/>
          <p:nvPr/>
        </p:nvSpPr>
        <p:spPr>
          <a:xfrm>
            <a:off x="10310948" y="2236431"/>
            <a:ext cx="750852" cy="35705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6%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047119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166" y="0"/>
            <a:ext cx="10515600" cy="82626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" sz="2000" dirty="0">
                <a:latin typeface="Arial" panose="020B0604020202020204" pitchFamily="34" charset="0"/>
                <a:cs typeface="Arial" panose="020B0604020202020204" pitchFamily="34" charset="0"/>
              </a:rPr>
              <a:t>роект разработки п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одсистем</a:t>
            </a:r>
            <a:r>
              <a:rPr lang="" sz="2000" dirty="0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«Управление собственным подвижным составом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АрселорМиттал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Кривой Рог»</a:t>
            </a:r>
            <a:endParaRPr lang="ru-RU" sz="20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3099920"/>
              </p:ext>
            </p:extLst>
          </p:nvPr>
        </p:nvGraphicFramePr>
        <p:xfrm>
          <a:off x="165254" y="716097"/>
          <a:ext cx="7661355" cy="2567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5397"/>
                <a:gridCol w="1004152"/>
                <a:gridCol w="638861"/>
                <a:gridCol w="638861"/>
                <a:gridCol w="833296"/>
                <a:gridCol w="1020788"/>
              </a:tblGrid>
              <a:tr h="36458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 smtClean="0">
                          <a:effectLst/>
                        </a:rPr>
                        <a:t>  Проект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Начало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Продолжительность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Конец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 smtClean="0">
                          <a:effectLst/>
                        </a:rPr>
                        <a:t>Весовая </a:t>
                      </a:r>
                      <a:r>
                        <a:rPr lang="ru-RU" sz="1000" u="none" strike="noStrike" dirty="0">
                          <a:effectLst/>
                        </a:rPr>
                        <a:t>доля, 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Статус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74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 smtClean="0">
                          <a:effectLst/>
                        </a:rPr>
                        <a:t> Часть </a:t>
                      </a:r>
                      <a:r>
                        <a:rPr lang="ru-RU" sz="1000" u="none" strike="noStrike" dirty="0">
                          <a:effectLst/>
                        </a:rPr>
                        <a:t>№1 - Поэтапное написание Технического Задания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04.09.2019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182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04.03.2020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Выполнено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81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 smtClean="0">
                          <a:effectLst/>
                        </a:rPr>
                        <a:t> Часть </a:t>
                      </a:r>
                      <a:r>
                        <a:rPr lang="ru-RU" sz="1000" u="none" strike="noStrike" dirty="0">
                          <a:effectLst/>
                        </a:rPr>
                        <a:t>№2 - Реализация программного продукта: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45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Этап 1: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Создание электронной карточки вагона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15.11.2019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15.12.2019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Выполнено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7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Этап 2: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Создание парков подвижного состава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16.12.2019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30.01.2020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Выполнено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Этап 3: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Построение сигналов движения вагона на внешней сети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31.01.2020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31.03.2020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Выполнено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8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Этап 4:</a:t>
                      </a:r>
                      <a:br>
                        <a:rPr lang="ru-RU" sz="1000" u="none" strike="noStrike" dirty="0">
                          <a:effectLst/>
                        </a:rPr>
                      </a:br>
                      <a:r>
                        <a:rPr lang="ru-RU" sz="1000" u="none" strike="noStrike" dirty="0">
                          <a:effectLst/>
                        </a:rPr>
                        <a:t>Построение управленческих отчетных форм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01.04.2020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31.05.2020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r>
                        <a:rPr lang="ru-RU" sz="1000" u="none" strike="noStrike" dirty="0" smtClean="0">
                          <a:effectLst/>
                        </a:rPr>
                        <a:t>Находимся в процессе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381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 smtClean="0">
                          <a:effectLst/>
                        </a:rPr>
                        <a:t> Часть </a:t>
                      </a:r>
                      <a:r>
                        <a:rPr lang="ru-RU" sz="1000" u="none" strike="noStrike" dirty="0">
                          <a:effectLst/>
                        </a:rPr>
                        <a:t>№3 - </a:t>
                      </a:r>
                      <a:r>
                        <a:rPr lang="ru-RU" sz="1000" u="none" strike="noStrike" dirty="0" smtClean="0">
                          <a:effectLst/>
                        </a:rPr>
                        <a:t>Внедрение </a:t>
                      </a:r>
                      <a:r>
                        <a:rPr lang="ru-RU" sz="1000" u="none" strike="noStrike" dirty="0">
                          <a:effectLst/>
                        </a:rPr>
                        <a:t>программы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01.06.2020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11.06.2020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7" marR="5047" marT="50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976212" y="986010"/>
            <a:ext cx="3701668" cy="2324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Общее выполнение проекта:</a:t>
            </a:r>
          </a:p>
          <a:p>
            <a:pPr marL="0" indent="0" algn="ctr">
              <a:buNone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Выполнение текущего этапа:</a:t>
            </a:r>
          </a:p>
          <a:p>
            <a:pPr marL="0" indent="0" algn="ctr">
              <a:buNone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354361"/>
              </p:ext>
            </p:extLst>
          </p:nvPr>
        </p:nvGraphicFramePr>
        <p:xfrm>
          <a:off x="165254" y="3382178"/>
          <a:ext cx="11512626" cy="3341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Стрелка вверх 5"/>
          <p:cNvSpPr/>
          <p:nvPr/>
        </p:nvSpPr>
        <p:spPr>
          <a:xfrm>
            <a:off x="10145485" y="1642754"/>
            <a:ext cx="750852" cy="35705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5%</a:t>
            </a:r>
            <a:endParaRPr lang="ru-RU" sz="1100" b="1" dirty="0"/>
          </a:p>
        </p:txBody>
      </p:sp>
      <p:sp>
        <p:nvSpPr>
          <p:cNvPr id="8" name="Стрелка вверх 7"/>
          <p:cNvSpPr/>
          <p:nvPr/>
        </p:nvSpPr>
        <p:spPr>
          <a:xfrm>
            <a:off x="10145485" y="2539736"/>
            <a:ext cx="870858" cy="35705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25%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19720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466</Words>
  <Application>Microsoft Office PowerPoint</Application>
  <PresentationFormat>Широкоэкранный</PresentationFormat>
  <Paragraphs>159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 Unicode MS</vt:lpstr>
      <vt:lpstr>MS PGothic</vt:lpstr>
      <vt:lpstr>Arial</vt:lpstr>
      <vt:lpstr>Calibri</vt:lpstr>
      <vt:lpstr>Calibri Light</vt:lpstr>
      <vt:lpstr>Times New Roman</vt:lpstr>
      <vt:lpstr>Тема Office</vt:lpstr>
      <vt:lpstr>Транспортный департамент  </vt:lpstr>
      <vt:lpstr>Презентация PowerPoint</vt:lpstr>
      <vt:lpstr>Презентация PowerPoint</vt:lpstr>
      <vt:lpstr>Проект разработки подсистемы «Управление собственным подвижным составом АрселорМиттал Кривой Рог»</vt:lpstr>
    </vt:vector>
  </TitlesOfParts>
  <Company>ArcelorMittal Kryvyi Rih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Shulga, Aleksandr S</dc:creator>
  <cp:lastModifiedBy>Levchenko, Eduard A</cp:lastModifiedBy>
  <cp:revision>332</cp:revision>
  <cp:lastPrinted>2020-02-17T12:12:18Z</cp:lastPrinted>
  <dcterms:created xsi:type="dcterms:W3CDTF">2019-06-21T09:40:47Z</dcterms:created>
  <dcterms:modified xsi:type="dcterms:W3CDTF">2020-04-16T14:11:15Z</dcterms:modified>
</cp:coreProperties>
</file>