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autoAdjust="0"/>
    <p:restoredTop sz="94660"/>
  </p:normalViewPr>
  <p:slideViewPr>
    <p:cSldViewPr snapToGrid="0">
      <p:cViewPr varScale="1">
        <p:scale>
          <a:sx n="80" d="100"/>
          <a:sy n="80" d="100"/>
        </p:scale>
        <p:origin x="53"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BEC2-31BD-4826-B291-67814C19B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71E3B-8888-4ADB-A138-3566680BB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BA782-D40E-4AB8-AC97-7BAE9F5D6C82}"/>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29C66791-8392-4254-A0E9-75E9823C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D6EDA-4156-409E-80F0-271F8E8EE7C7}"/>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48280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1B39-22DF-426F-BD95-CCD9B569C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CAEC5-E104-48E8-AFAA-1BB59CE7D6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0E985-609F-478F-B8F1-853D95718AFD}"/>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0C0E0E57-340F-4BEE-B137-11BB78743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E7F50-9259-478A-AB10-761EFF7C1147}"/>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80925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DBDE0-BA43-468B-9A36-A92127D00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E7709-9985-4DA8-9174-FE6C50EBB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75797-AF98-48F7-8930-EC9A4A05435A}"/>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E3AB9FDB-9E24-4B28-A83C-C1112A586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E7C14-FAB2-4D6F-976F-6D86F08C8774}"/>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219054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AE92-6746-444A-9894-B94D1D906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40073-541D-4539-91E5-DEDB396D69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DEF1A-960F-4FEA-9DBF-1784888FB112}"/>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BE671C5F-6DEF-4571-AB04-E9198611E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833FD-EB40-4364-AA5E-DCF3EB203AD6}"/>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337307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0A97-A0DA-4939-8CC6-732E7F8F8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B680E-7DBE-46A6-B7E8-742347256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0CDDC-47F0-4D05-A971-7548D99F0A19}"/>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3730F546-8BB2-4F5B-BC51-C4178652D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2F1EA-9D83-4C54-8F39-49817BB657FB}"/>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406149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3E8A-EF86-417B-9CDD-B051263C7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2F46A-EA40-485A-A476-B81B8C1BC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08A96-4911-4CB5-B933-0015FFD35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ABE34-A4DC-474F-BC3F-278675882B99}"/>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6" name="Footer Placeholder 5">
            <a:extLst>
              <a:ext uri="{FF2B5EF4-FFF2-40B4-BE49-F238E27FC236}">
                <a16:creationId xmlns:a16="http://schemas.microsoft.com/office/drawing/2014/main" id="{8E1F351A-2A64-4847-8F7B-5EE481D28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A4157-F078-4494-9562-7DF7159CDE12}"/>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13703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E5AF-E763-4933-9366-7207ACE81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7E7003-6E18-47ED-A1E4-B7A74FE53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F1924-3D40-4E76-8A14-8F8935DBFF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D5628-CA01-4EC1-B43B-77B13A4E9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5D7E76-C426-4B8E-A881-DED74D99A0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0F089-6D0A-41F6-A043-F90C33C29F5D}"/>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8" name="Footer Placeholder 7">
            <a:extLst>
              <a:ext uri="{FF2B5EF4-FFF2-40B4-BE49-F238E27FC236}">
                <a16:creationId xmlns:a16="http://schemas.microsoft.com/office/drawing/2014/main" id="{5D9EF37F-866B-4389-81B2-960B0FA95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E5DD02-28F7-4ECA-90FB-330CBEDE7572}"/>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168481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486-BA8E-4648-A986-E1EEEE23E7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D1BA7-A9F9-4A15-8093-3A8B95311CA6}"/>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4" name="Footer Placeholder 3">
            <a:extLst>
              <a:ext uri="{FF2B5EF4-FFF2-40B4-BE49-F238E27FC236}">
                <a16:creationId xmlns:a16="http://schemas.microsoft.com/office/drawing/2014/main" id="{F407C3A4-387E-4755-9FFD-44E6C367F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2BDC82-B5D7-4EF1-852D-BE1AEC6F8DF8}"/>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51932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67BEC-1FDB-4D4E-A370-AA1A1C74F31B}"/>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3" name="Footer Placeholder 2">
            <a:extLst>
              <a:ext uri="{FF2B5EF4-FFF2-40B4-BE49-F238E27FC236}">
                <a16:creationId xmlns:a16="http://schemas.microsoft.com/office/drawing/2014/main" id="{4393CC91-D18A-41E5-BC34-1A3570C700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095F2E-A003-44DE-9AEA-8D55F61F1DC2}"/>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165713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9621-8A0D-4696-BB81-0F0F5B0CC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E58B9-7158-4F23-A990-D360C45F0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FB00A-5F7E-4F90-B0B8-F9BC334D5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B623F-6C37-4551-A0A6-84BD903F9B3B}"/>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6" name="Footer Placeholder 5">
            <a:extLst>
              <a:ext uri="{FF2B5EF4-FFF2-40B4-BE49-F238E27FC236}">
                <a16:creationId xmlns:a16="http://schemas.microsoft.com/office/drawing/2014/main" id="{EF222FA5-3549-49C1-92D6-33214615C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3E7B5-8D46-4031-87FB-0EA5FFD2DB48}"/>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420352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6474-31AF-4C87-89B7-129F960FE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5B3A0-2054-4888-B90A-D69F55957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84A2E-1CB7-484D-B1CE-8C784FBE3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2E151-A1E1-4BCC-9A8D-D96956CEA523}"/>
              </a:ext>
            </a:extLst>
          </p:cNvPr>
          <p:cNvSpPr>
            <a:spLocks noGrp="1"/>
          </p:cNvSpPr>
          <p:nvPr>
            <p:ph type="dt" sz="half" idx="10"/>
          </p:nvPr>
        </p:nvSpPr>
        <p:spPr/>
        <p:txBody>
          <a:bodyPr/>
          <a:lstStyle/>
          <a:p>
            <a:fld id="{7D854F29-0F66-4907-A568-CC380F60D179}" type="datetimeFigureOut">
              <a:rPr lang="en-US" smtClean="0"/>
              <a:t>8/5/2020</a:t>
            </a:fld>
            <a:endParaRPr lang="en-US"/>
          </a:p>
        </p:txBody>
      </p:sp>
      <p:sp>
        <p:nvSpPr>
          <p:cNvPr id="6" name="Footer Placeholder 5">
            <a:extLst>
              <a:ext uri="{FF2B5EF4-FFF2-40B4-BE49-F238E27FC236}">
                <a16:creationId xmlns:a16="http://schemas.microsoft.com/office/drawing/2014/main" id="{648323DB-CBC8-4427-8F0F-BDB2EEE41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0BC39-2B96-4E8F-B73F-0A882BC725FC}"/>
              </a:ext>
            </a:extLst>
          </p:cNvPr>
          <p:cNvSpPr>
            <a:spLocks noGrp="1"/>
          </p:cNvSpPr>
          <p:nvPr>
            <p:ph type="sldNum" sz="quarter" idx="12"/>
          </p:nvPr>
        </p:nvSpPr>
        <p:spPr/>
        <p:txBody>
          <a:bodyPr/>
          <a:lstStyle/>
          <a:p>
            <a:fld id="{7377AFBE-D3E0-4682-BE97-C335DE928E8C}" type="slidenum">
              <a:rPr lang="en-US" smtClean="0"/>
              <a:t>‹#›</a:t>
            </a:fld>
            <a:endParaRPr lang="en-US"/>
          </a:p>
        </p:txBody>
      </p:sp>
    </p:spTree>
    <p:extLst>
      <p:ext uri="{BB962C8B-B14F-4D97-AF65-F5344CB8AC3E}">
        <p14:creationId xmlns:p14="http://schemas.microsoft.com/office/powerpoint/2010/main" val="237212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0ECEA-9A08-4D3F-820E-3E7A6ADDE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81C74-460C-407F-B366-7CA8B5B8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A9A45-B640-46DA-A8A8-983688604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54F29-0F66-4907-A568-CC380F60D179}" type="datetimeFigureOut">
              <a:rPr lang="en-US" smtClean="0"/>
              <a:t>8/5/2020</a:t>
            </a:fld>
            <a:endParaRPr lang="en-US"/>
          </a:p>
        </p:txBody>
      </p:sp>
      <p:sp>
        <p:nvSpPr>
          <p:cNvPr id="5" name="Footer Placeholder 4">
            <a:extLst>
              <a:ext uri="{FF2B5EF4-FFF2-40B4-BE49-F238E27FC236}">
                <a16:creationId xmlns:a16="http://schemas.microsoft.com/office/drawing/2014/main" id="{D624E2BF-7F80-4F38-A4CC-8E5848A60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93AD1D-6863-40A5-90E8-4AE71CACF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7AFBE-D3E0-4682-BE97-C335DE928E8C}" type="slidenum">
              <a:rPr lang="en-US" smtClean="0"/>
              <a:t>‹#›</a:t>
            </a:fld>
            <a:endParaRPr lang="en-US"/>
          </a:p>
        </p:txBody>
      </p:sp>
    </p:spTree>
    <p:extLst>
      <p:ext uri="{BB962C8B-B14F-4D97-AF65-F5344CB8AC3E}">
        <p14:creationId xmlns:p14="http://schemas.microsoft.com/office/powerpoint/2010/main" val="169035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5851-5F03-4936-9BEB-A9ABA00EF69C}"/>
              </a:ext>
            </a:extLst>
          </p:cNvPr>
          <p:cNvSpPr>
            <a:spLocks noGrp="1"/>
          </p:cNvSpPr>
          <p:nvPr>
            <p:ph type="ctrTitle"/>
          </p:nvPr>
        </p:nvSpPr>
        <p:spPr>
          <a:xfrm>
            <a:off x="1565563" y="106362"/>
            <a:ext cx="9144000" cy="2221202"/>
          </a:xfrm>
        </p:spPr>
        <p:txBody>
          <a:bodyPr>
            <a:normAutofit/>
          </a:bodyPr>
          <a:lstStyle/>
          <a:p>
            <a:r>
              <a:rPr lang="en-US" sz="4800" dirty="0">
                <a:latin typeface="Arial" panose="020B0604020202020204" pitchFamily="34" charset="0"/>
                <a:cs typeface="Arial" panose="020B0604020202020204" pitchFamily="34" charset="0"/>
              </a:rPr>
              <a:t>Analysis of the white wine and the red wine data sets</a:t>
            </a:r>
          </a:p>
        </p:txBody>
      </p:sp>
      <p:sp>
        <p:nvSpPr>
          <p:cNvPr id="3" name="Subtitle 2">
            <a:extLst>
              <a:ext uri="{FF2B5EF4-FFF2-40B4-BE49-F238E27FC236}">
                <a16:creationId xmlns:a16="http://schemas.microsoft.com/office/drawing/2014/main" id="{CC760D09-B61E-496A-BA21-4DCBF5F00FE4}"/>
              </a:ext>
            </a:extLst>
          </p:cNvPr>
          <p:cNvSpPr>
            <a:spLocks noGrp="1"/>
          </p:cNvSpPr>
          <p:nvPr>
            <p:ph type="subTitle" idx="1"/>
          </p:nvPr>
        </p:nvSpPr>
        <p:spPr>
          <a:xfrm>
            <a:off x="1533236" y="2526001"/>
            <a:ext cx="9144000" cy="4258107"/>
          </a:xfrm>
        </p:spPr>
        <p:txBody>
          <a:bodyPr>
            <a:normAutofit/>
          </a:bodyPr>
          <a:lstStyle/>
          <a:p>
            <a:r>
              <a:rPr lang="en-US" sz="4400" dirty="0">
                <a:latin typeface="Arial" panose="020B0604020202020204" pitchFamily="34" charset="0"/>
                <a:cs typeface="Arial" panose="020B0604020202020204" pitchFamily="34" charset="0"/>
              </a:rPr>
              <a:t>The two analyzed datasets are related to red and white variants of the Portuguese "</a:t>
            </a:r>
            <a:r>
              <a:rPr lang="en-US" sz="4400" dirty="0" err="1">
                <a:latin typeface="Arial" panose="020B0604020202020204" pitchFamily="34" charset="0"/>
                <a:cs typeface="Arial" panose="020B0604020202020204" pitchFamily="34" charset="0"/>
              </a:rPr>
              <a:t>Vinho</a:t>
            </a:r>
            <a:r>
              <a:rPr lang="en-US" sz="4400" dirty="0">
                <a:latin typeface="Arial" panose="020B0604020202020204" pitchFamily="34" charset="0"/>
                <a:cs typeface="Arial" panose="020B0604020202020204" pitchFamily="34" charset="0"/>
              </a:rPr>
              <a:t> Verde" wine</a:t>
            </a:r>
          </a:p>
        </p:txBody>
      </p:sp>
    </p:spTree>
    <p:extLst>
      <p:ext uri="{BB962C8B-B14F-4D97-AF65-F5344CB8AC3E}">
        <p14:creationId xmlns:p14="http://schemas.microsoft.com/office/powerpoint/2010/main" val="247232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3FF1-E0AC-4AD3-9367-13EEF86C5DB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median values</a:t>
            </a:r>
          </a:p>
        </p:txBody>
      </p:sp>
      <p:graphicFrame>
        <p:nvGraphicFramePr>
          <p:cNvPr id="5" name="Table 13">
            <a:extLst>
              <a:ext uri="{FF2B5EF4-FFF2-40B4-BE49-F238E27FC236}">
                <a16:creationId xmlns:a16="http://schemas.microsoft.com/office/drawing/2014/main" id="{3086548E-4D34-46AF-8D6E-22D6A6984AB1}"/>
              </a:ext>
            </a:extLst>
          </p:cNvPr>
          <p:cNvGraphicFramePr>
            <a:graphicFrameLocks noGrp="1"/>
          </p:cNvGraphicFramePr>
          <p:nvPr>
            <p:extLst>
              <p:ext uri="{D42A27DB-BD31-4B8C-83A1-F6EECF244321}">
                <p14:modId xmlns:p14="http://schemas.microsoft.com/office/powerpoint/2010/main" val="1509238542"/>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0.260</a:t>
                      </a:r>
                    </a:p>
                  </a:txBody>
                  <a:tcPr/>
                </a:tc>
                <a:tc>
                  <a:txBody>
                    <a:bodyPr/>
                    <a:lstStyle/>
                    <a:p>
                      <a:r>
                        <a:rPr lang="en-US" dirty="0"/>
                        <a:t>0.320</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0.620</a:t>
                      </a:r>
                    </a:p>
                  </a:txBody>
                  <a:tcPr/>
                </a:tc>
                <a:tc>
                  <a:txBody>
                    <a:bodyPr/>
                    <a:lstStyle/>
                    <a:p>
                      <a:r>
                        <a:rPr lang="en-US" dirty="0"/>
                        <a:t>0.470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3.310</a:t>
                      </a:r>
                    </a:p>
                  </a:txBody>
                  <a:tcPr/>
                </a:tc>
                <a:tc>
                  <a:txBody>
                    <a:bodyPr/>
                    <a:lstStyle/>
                    <a:p>
                      <a:r>
                        <a:rPr lang="en-US" dirty="0"/>
                        <a:t>3.180</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2.20</a:t>
                      </a:r>
                    </a:p>
                  </a:txBody>
                  <a:tcPr/>
                </a:tc>
                <a:tc>
                  <a:txBody>
                    <a:bodyPr/>
                    <a:lstStyle/>
                    <a:p>
                      <a:r>
                        <a:rPr lang="en-US" dirty="0"/>
                        <a:t>5.20</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38.00</a:t>
                      </a:r>
                    </a:p>
                  </a:txBody>
                  <a:tcPr/>
                </a:tc>
                <a:tc>
                  <a:txBody>
                    <a:bodyPr/>
                    <a:lstStyle/>
                    <a:p>
                      <a:r>
                        <a:rPr lang="en-US" dirty="0"/>
                        <a:t>134.00</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58514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9D29-8F1A-454B-901F-588D7FFF754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third quartile values</a:t>
            </a:r>
          </a:p>
        </p:txBody>
      </p:sp>
      <p:graphicFrame>
        <p:nvGraphicFramePr>
          <p:cNvPr id="5" name="Table 13">
            <a:extLst>
              <a:ext uri="{FF2B5EF4-FFF2-40B4-BE49-F238E27FC236}">
                <a16:creationId xmlns:a16="http://schemas.microsoft.com/office/drawing/2014/main" id="{C203B31A-2D72-4314-B54D-71395A479B17}"/>
              </a:ext>
            </a:extLst>
          </p:cNvPr>
          <p:cNvGraphicFramePr>
            <a:graphicFrameLocks noGrp="1"/>
          </p:cNvGraphicFramePr>
          <p:nvPr>
            <p:extLst>
              <p:ext uri="{D42A27DB-BD31-4B8C-83A1-F6EECF244321}">
                <p14:modId xmlns:p14="http://schemas.microsoft.com/office/powerpoint/2010/main" val="1154062163"/>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0.420</a:t>
                      </a:r>
                    </a:p>
                  </a:txBody>
                  <a:tcPr/>
                </a:tc>
                <a:tc>
                  <a:txBody>
                    <a:bodyPr/>
                    <a:lstStyle/>
                    <a:p>
                      <a:r>
                        <a:rPr lang="en-US" dirty="0"/>
                        <a:t>0.390</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0.730</a:t>
                      </a:r>
                    </a:p>
                  </a:txBody>
                  <a:tcPr/>
                </a:tc>
                <a:tc>
                  <a:txBody>
                    <a:bodyPr/>
                    <a:lstStyle/>
                    <a:p>
                      <a:r>
                        <a:rPr lang="en-US" dirty="0"/>
                        <a:t>0.550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3.40</a:t>
                      </a:r>
                    </a:p>
                  </a:txBody>
                  <a:tcPr/>
                </a:tc>
                <a:tc>
                  <a:txBody>
                    <a:bodyPr/>
                    <a:lstStyle/>
                    <a:p>
                      <a:r>
                        <a:rPr lang="en-US" dirty="0"/>
                        <a:t>3.280</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2.60</a:t>
                      </a:r>
                    </a:p>
                  </a:txBody>
                  <a:tcPr/>
                </a:tc>
                <a:tc>
                  <a:txBody>
                    <a:bodyPr/>
                    <a:lstStyle/>
                    <a:p>
                      <a:r>
                        <a:rPr lang="en-US" dirty="0"/>
                        <a:t>9.900</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62.0</a:t>
                      </a:r>
                    </a:p>
                  </a:txBody>
                  <a:tcPr/>
                </a:tc>
                <a:tc>
                  <a:txBody>
                    <a:bodyPr/>
                    <a:lstStyle/>
                    <a:p>
                      <a:r>
                        <a:rPr lang="en-US" dirty="0"/>
                        <a:t>167.0</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25199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124-68EC-4F2B-932F-2DA5FDE1128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maximum values</a:t>
            </a:r>
          </a:p>
        </p:txBody>
      </p:sp>
      <p:graphicFrame>
        <p:nvGraphicFramePr>
          <p:cNvPr id="5" name="Table 13">
            <a:extLst>
              <a:ext uri="{FF2B5EF4-FFF2-40B4-BE49-F238E27FC236}">
                <a16:creationId xmlns:a16="http://schemas.microsoft.com/office/drawing/2014/main" id="{A524D187-8AD8-4985-908E-779683941383}"/>
              </a:ext>
            </a:extLst>
          </p:cNvPr>
          <p:cNvGraphicFramePr>
            <a:graphicFrameLocks noGrp="1"/>
          </p:cNvGraphicFramePr>
          <p:nvPr>
            <p:extLst>
              <p:ext uri="{D42A27DB-BD31-4B8C-83A1-F6EECF244321}">
                <p14:modId xmlns:p14="http://schemas.microsoft.com/office/powerpoint/2010/main" val="359804762"/>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1.0</a:t>
                      </a:r>
                    </a:p>
                  </a:txBody>
                  <a:tcPr/>
                </a:tc>
                <a:tc>
                  <a:txBody>
                    <a:bodyPr/>
                    <a:lstStyle/>
                    <a:p>
                      <a:r>
                        <a:rPr lang="en-US" dirty="0"/>
                        <a:t>1.660</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2.0</a:t>
                      </a:r>
                    </a:p>
                  </a:txBody>
                  <a:tcPr/>
                </a:tc>
                <a:tc>
                  <a:txBody>
                    <a:bodyPr/>
                    <a:lstStyle/>
                    <a:p>
                      <a:r>
                        <a:rPr lang="en-US" dirty="0"/>
                        <a:t>1.080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4.010</a:t>
                      </a:r>
                    </a:p>
                  </a:txBody>
                  <a:tcPr/>
                </a:tc>
                <a:tc>
                  <a:txBody>
                    <a:bodyPr/>
                    <a:lstStyle/>
                    <a:p>
                      <a:r>
                        <a:rPr lang="en-US" dirty="0"/>
                        <a:t>3.820</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15.500</a:t>
                      </a:r>
                    </a:p>
                  </a:txBody>
                  <a:tcPr/>
                </a:tc>
                <a:tc>
                  <a:txBody>
                    <a:bodyPr/>
                    <a:lstStyle/>
                    <a:p>
                      <a:r>
                        <a:rPr lang="en-US" dirty="0"/>
                        <a:t>65.800</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289.0</a:t>
                      </a:r>
                    </a:p>
                  </a:txBody>
                  <a:tcPr/>
                </a:tc>
                <a:tc>
                  <a:txBody>
                    <a:bodyPr/>
                    <a:lstStyle/>
                    <a:p>
                      <a:r>
                        <a:rPr lang="en-US" dirty="0"/>
                        <a:t>440.0</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336036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5D8A6-2EBB-4F13-8B29-6D4467220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990"/>
            <a:ext cx="12192000" cy="6540945"/>
          </a:xfrm>
          <a:prstGeom prst="rect">
            <a:avLst/>
          </a:prstGeom>
        </p:spPr>
      </p:pic>
    </p:spTree>
    <p:extLst>
      <p:ext uri="{BB962C8B-B14F-4D97-AF65-F5344CB8AC3E}">
        <p14:creationId xmlns:p14="http://schemas.microsoft.com/office/powerpoint/2010/main" val="112503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CEA7DB-5598-4132-90F3-1A715F68A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334"/>
            <a:ext cx="12192000" cy="6305332"/>
          </a:xfrm>
          <a:prstGeom prst="rect">
            <a:avLst/>
          </a:prstGeom>
        </p:spPr>
      </p:pic>
    </p:spTree>
    <p:extLst>
      <p:ext uri="{BB962C8B-B14F-4D97-AF65-F5344CB8AC3E}">
        <p14:creationId xmlns:p14="http://schemas.microsoft.com/office/powerpoint/2010/main" val="425862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3CDF4B-7B03-4B93-A147-5B68BCBA7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8" y="2049420"/>
            <a:ext cx="5852172" cy="4343409"/>
          </a:xfrm>
          <a:prstGeom prst="rect">
            <a:avLst/>
          </a:prstGeom>
        </p:spPr>
      </p:pic>
      <p:pic>
        <p:nvPicPr>
          <p:cNvPr id="19" name="Picture 18">
            <a:extLst>
              <a:ext uri="{FF2B5EF4-FFF2-40B4-BE49-F238E27FC236}">
                <a16:creationId xmlns:a16="http://schemas.microsoft.com/office/drawing/2014/main" id="{BFBF85E6-73FE-4151-87E2-F96F98EFD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93" y="2017523"/>
            <a:ext cx="5852172" cy="4343409"/>
          </a:xfrm>
          <a:prstGeom prst="rect">
            <a:avLst/>
          </a:prstGeom>
        </p:spPr>
      </p:pic>
      <p:sp>
        <p:nvSpPr>
          <p:cNvPr id="20" name="TextBox 19">
            <a:extLst>
              <a:ext uri="{FF2B5EF4-FFF2-40B4-BE49-F238E27FC236}">
                <a16:creationId xmlns:a16="http://schemas.microsoft.com/office/drawing/2014/main" id="{28A7EB71-6C99-4B3F-89D4-13BC48F96BCE}"/>
              </a:ext>
            </a:extLst>
          </p:cNvPr>
          <p:cNvSpPr txBox="1"/>
          <p:nvPr/>
        </p:nvSpPr>
        <p:spPr>
          <a:xfrm>
            <a:off x="776177" y="696433"/>
            <a:ext cx="11526104" cy="1323439"/>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I separated the white wine data frame on the low and high data frames. The low data frame contains</a:t>
            </a:r>
          </a:p>
          <a:p>
            <a:r>
              <a:rPr lang="en-US" sz="2000" dirty="0">
                <a:latin typeface="Arial" panose="020B0604020202020204" pitchFamily="34" charset="0"/>
                <a:cs typeface="Arial" panose="020B0604020202020204" pitchFamily="34" charset="0"/>
              </a:rPr>
              <a:t> data for low quality white wine (</a:t>
            </a:r>
            <a:r>
              <a:rPr lang="en-US" sz="2000" dirty="0" err="1">
                <a:latin typeface="Arial" panose="020B0604020202020204" pitchFamily="34" charset="0"/>
                <a:cs typeface="Arial" panose="020B0604020202020204" pitchFamily="34" charset="0"/>
              </a:rPr>
              <a:t>quality_binary</a:t>
            </a:r>
            <a:r>
              <a:rPr lang="en-US" sz="2000" dirty="0">
                <a:latin typeface="Arial" panose="020B0604020202020204" pitchFamily="34" charset="0"/>
                <a:cs typeface="Arial" panose="020B0604020202020204" pitchFamily="34" charset="0"/>
              </a:rPr>
              <a:t>==0) and high quality white wine (</a:t>
            </a:r>
            <a:r>
              <a:rPr lang="en-US" sz="2000" dirty="0" err="1">
                <a:latin typeface="Arial" panose="020B0604020202020204" pitchFamily="34" charset="0"/>
                <a:cs typeface="Arial" panose="020B0604020202020204" pitchFamily="34" charset="0"/>
              </a:rPr>
              <a:t>quality_binary</a:t>
            </a:r>
            <a:r>
              <a:rPr lang="en-US" sz="2000" dirty="0">
                <a:latin typeface="Arial" panose="020B0604020202020204" pitchFamily="34" charset="0"/>
                <a:cs typeface="Arial" panose="020B0604020202020204" pitchFamily="34" charset="0"/>
              </a:rPr>
              <a:t>==1).</a:t>
            </a:r>
          </a:p>
          <a:p>
            <a:r>
              <a:rPr lang="en-US" sz="2000" dirty="0">
                <a:latin typeface="Arial" panose="020B0604020202020204" pitchFamily="34" charset="0"/>
                <a:cs typeface="Arial" panose="020B0604020202020204" pitchFamily="34" charset="0"/>
              </a:rPr>
              <a:t>I created PMF and PDF plot for the sugar concentration for both high quality and low quality white </a:t>
            </a:r>
          </a:p>
          <a:p>
            <a:r>
              <a:rPr lang="en-US" sz="2000" dirty="0">
                <a:latin typeface="Arial" panose="020B0604020202020204" pitchFamily="34" charset="0"/>
                <a:cs typeface="Arial" panose="020B0604020202020204" pitchFamily="34" charset="0"/>
              </a:rPr>
              <a:t>wine. </a:t>
            </a:r>
          </a:p>
        </p:txBody>
      </p:sp>
    </p:spTree>
    <p:extLst>
      <p:ext uri="{BB962C8B-B14F-4D97-AF65-F5344CB8AC3E}">
        <p14:creationId xmlns:p14="http://schemas.microsoft.com/office/powerpoint/2010/main" val="87847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BC9D98-1EDD-4955-A342-81E5BEB72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12" y="2485350"/>
            <a:ext cx="5852172" cy="4343409"/>
          </a:xfrm>
          <a:prstGeom prst="rect">
            <a:avLst/>
          </a:prstGeom>
        </p:spPr>
      </p:pic>
      <p:pic>
        <p:nvPicPr>
          <p:cNvPr id="11" name="Picture 10">
            <a:extLst>
              <a:ext uri="{FF2B5EF4-FFF2-40B4-BE49-F238E27FC236}">
                <a16:creationId xmlns:a16="http://schemas.microsoft.com/office/drawing/2014/main" id="{0139B363-B05F-4B61-BD63-73AE60EB6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28" y="2495982"/>
            <a:ext cx="5852172" cy="4343409"/>
          </a:xfrm>
          <a:prstGeom prst="rect">
            <a:avLst/>
          </a:prstGeom>
        </p:spPr>
      </p:pic>
      <p:sp>
        <p:nvSpPr>
          <p:cNvPr id="12" name="TextBox 11">
            <a:extLst>
              <a:ext uri="{FF2B5EF4-FFF2-40B4-BE49-F238E27FC236}">
                <a16:creationId xmlns:a16="http://schemas.microsoft.com/office/drawing/2014/main" id="{FBD6A79E-6FFE-4513-885B-8DDA903B2156}"/>
              </a:ext>
            </a:extLst>
          </p:cNvPr>
          <p:cNvSpPr txBox="1"/>
          <p:nvPr/>
        </p:nvSpPr>
        <p:spPr>
          <a:xfrm>
            <a:off x="382773" y="74427"/>
            <a:ext cx="11260455" cy="258532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To address to analytical distribution of residual sugar both in the low quality white wine and the high </a:t>
            </a:r>
          </a:p>
          <a:p>
            <a:r>
              <a:rPr lang="en-US" dirty="0">
                <a:latin typeface="Arial" panose="020B0604020202020204" pitchFamily="34" charset="0"/>
                <a:cs typeface="Arial" panose="020B0604020202020204" pitchFamily="34" charset="0"/>
              </a:rPr>
              <a:t>quality of white wine I run the normal test for the residual sugar variable and normal test for</a:t>
            </a:r>
          </a:p>
          <a:p>
            <a:r>
              <a:rPr lang="en-US" dirty="0">
                <a:latin typeface="Arial" panose="020B0604020202020204" pitchFamily="34" charset="0"/>
                <a:cs typeface="Arial" panose="020B0604020202020204" pitchFamily="34" charset="0"/>
              </a:rPr>
              <a:t> log(residual sugar). Both tests showed that residual sugar does not have both normal and lognormal </a:t>
            </a:r>
          </a:p>
          <a:p>
            <a:r>
              <a:rPr lang="en-US" dirty="0">
                <a:latin typeface="Arial" panose="020B0604020202020204" pitchFamily="34" charset="0"/>
                <a:cs typeface="Arial" panose="020B0604020202020204" pitchFamily="34" charset="0"/>
              </a:rPr>
              <a:t>Distribution (p&lt;0.05). To check if it can be modeled by an exponential distribution I plotted CCDF of</a:t>
            </a:r>
          </a:p>
          <a:p>
            <a:r>
              <a:rPr lang="en-US" dirty="0">
                <a:latin typeface="Arial" panose="020B0604020202020204" pitchFamily="34" charset="0"/>
                <a:cs typeface="Arial" panose="020B0604020202020204" pitchFamily="34" charset="0"/>
              </a:rPr>
              <a:t> log(residual sugar). If the distribution is linear the graph should be linear or close to linear. We see that</a:t>
            </a:r>
          </a:p>
          <a:p>
            <a:r>
              <a:rPr lang="en-US" dirty="0">
                <a:latin typeface="Arial" panose="020B0604020202020204" pitchFamily="34" charset="0"/>
                <a:cs typeface="Arial" panose="020B0604020202020204" pitchFamily="34" charset="0"/>
              </a:rPr>
              <a:t>the sugar concentration for low quality wine can be considered as linear in the range 0.6-2. While the </a:t>
            </a:r>
          </a:p>
          <a:p>
            <a:r>
              <a:rPr lang="en-US" dirty="0">
                <a:latin typeface="Arial" panose="020B0604020202020204" pitchFamily="34" charset="0"/>
                <a:cs typeface="Arial" panose="020B0604020202020204" pitchFamily="34" charset="0"/>
              </a:rPr>
              <a:t>sugar concentration for the high quality wine can be modeled by two straight lines with different slopes.</a:t>
            </a:r>
          </a:p>
          <a:p>
            <a:r>
              <a:rPr lang="en-US" dirty="0">
                <a:latin typeface="Arial" panose="020B0604020202020204" pitchFamily="34" charset="0"/>
                <a:cs typeface="Arial" panose="020B0604020202020204" pitchFamily="34" charset="0"/>
              </a:rPr>
              <a:t>One line can model the range 0.6-1 and another line can model 1-2.5 range of concentration. We can model </a:t>
            </a:r>
          </a:p>
          <a:p>
            <a:r>
              <a:rPr lang="en-US" dirty="0">
                <a:latin typeface="Arial" panose="020B0604020202020204" pitchFamily="34" charset="0"/>
                <a:cs typeface="Arial" panose="020B0604020202020204" pitchFamily="34" charset="0"/>
              </a:rPr>
              <a:t>both distributions by exponential distributions</a:t>
            </a:r>
          </a:p>
        </p:txBody>
      </p:sp>
    </p:spTree>
    <p:extLst>
      <p:ext uri="{BB962C8B-B14F-4D97-AF65-F5344CB8AC3E}">
        <p14:creationId xmlns:p14="http://schemas.microsoft.com/office/powerpoint/2010/main" val="308699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BA330-83D3-491F-AD0C-31A8AE2912A6}"/>
              </a:ext>
            </a:extLst>
          </p:cNvPr>
          <p:cNvSpPr txBox="1"/>
          <p:nvPr/>
        </p:nvSpPr>
        <p:spPr>
          <a:xfrm>
            <a:off x="1153633" y="451883"/>
            <a:ext cx="11016862"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 a part of EDA covariance and correlation coefficient for citric acid concentration and pH were computed</a:t>
            </a:r>
          </a:p>
          <a:p>
            <a:r>
              <a:rPr lang="en-US" dirty="0">
                <a:latin typeface="Arial" panose="020B0604020202020204" pitchFamily="34" charset="0"/>
                <a:cs typeface="Arial" panose="020B0604020202020204" pitchFamily="34" charset="0"/>
              </a:rPr>
              <a:t>and  a scatter plot was created for these variables with the best fitted line. </a:t>
            </a:r>
          </a:p>
        </p:txBody>
      </p:sp>
      <p:pic>
        <p:nvPicPr>
          <p:cNvPr id="4" name="Picture 3">
            <a:extLst>
              <a:ext uri="{FF2B5EF4-FFF2-40B4-BE49-F238E27FC236}">
                <a16:creationId xmlns:a16="http://schemas.microsoft.com/office/drawing/2014/main" id="{744447B4-3C04-495D-B1BD-EA58EF4F7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745" y="1196161"/>
            <a:ext cx="6666974" cy="4359351"/>
          </a:xfrm>
          <a:prstGeom prst="rect">
            <a:avLst/>
          </a:prstGeom>
        </p:spPr>
      </p:pic>
      <p:sp>
        <p:nvSpPr>
          <p:cNvPr id="5" name="TextBox 4">
            <a:extLst>
              <a:ext uri="{FF2B5EF4-FFF2-40B4-BE49-F238E27FC236}">
                <a16:creationId xmlns:a16="http://schemas.microsoft.com/office/drawing/2014/main" id="{A1A0CE99-2683-476F-B642-983C2A56295C}"/>
              </a:ext>
            </a:extLst>
          </p:cNvPr>
          <p:cNvSpPr txBox="1"/>
          <p:nvPr/>
        </p:nvSpPr>
        <p:spPr>
          <a:xfrm>
            <a:off x="983512" y="5465136"/>
            <a:ext cx="3692036" cy="1477328"/>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covariance=-0.0162</a:t>
            </a:r>
          </a:p>
          <a:p>
            <a:r>
              <a:rPr lang="en-US" dirty="0">
                <a:latin typeface="Arial" panose="020B0604020202020204" pitchFamily="34" charset="0"/>
                <a:cs typeface="Arial" panose="020B0604020202020204" pitchFamily="34" charset="0"/>
              </a:rPr>
              <a:t>Spearman coefficient=-0.548</a:t>
            </a:r>
          </a:p>
          <a:p>
            <a:r>
              <a:rPr lang="en-US" dirty="0">
                <a:latin typeface="Arial" panose="020B0604020202020204" pitchFamily="34" charset="0"/>
                <a:cs typeface="Arial" panose="020B0604020202020204" pitchFamily="34" charset="0"/>
              </a:rPr>
              <a:t>p value=0</a:t>
            </a:r>
          </a:p>
          <a:p>
            <a:r>
              <a:rPr lang="en-US" dirty="0">
                <a:latin typeface="Arial" panose="020B0604020202020204" pitchFamily="34" charset="0"/>
                <a:cs typeface="Arial" panose="020B0604020202020204" pitchFamily="34" charset="0"/>
              </a:rPr>
              <a:t>confidence interval=(-0.041, 0.04) </a:t>
            </a:r>
          </a:p>
          <a:p>
            <a:endParaRPr lang="en-US" dirty="0"/>
          </a:p>
        </p:txBody>
      </p:sp>
    </p:spTree>
    <p:extLst>
      <p:ext uri="{BB962C8B-B14F-4D97-AF65-F5344CB8AC3E}">
        <p14:creationId xmlns:p14="http://schemas.microsoft.com/office/powerpoint/2010/main" val="427063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B4E656-FD01-4360-A833-65DC07294118}"/>
              </a:ext>
            </a:extLst>
          </p:cNvPr>
          <p:cNvSpPr txBox="1"/>
          <p:nvPr/>
        </p:nvSpPr>
        <p:spPr>
          <a:xfrm>
            <a:off x="414670" y="398721"/>
            <a:ext cx="11585223"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 a part of EDA covariance and correlation coefficient for sulphates concentration and pH were computed</a:t>
            </a:r>
          </a:p>
          <a:p>
            <a:r>
              <a:rPr lang="en-US" dirty="0">
                <a:latin typeface="Arial" panose="020B0604020202020204" pitchFamily="34" charset="0"/>
                <a:cs typeface="Arial" panose="020B0604020202020204" pitchFamily="34" charset="0"/>
              </a:rPr>
              <a:t>and  a scatter plot was created for these variables with the best fitted line. I created two scatter plots the left one</a:t>
            </a:r>
          </a:p>
          <a:p>
            <a:r>
              <a:rPr lang="en-US" dirty="0">
                <a:latin typeface="Arial" panose="020B0604020202020204" pitchFamily="34" charset="0"/>
                <a:cs typeface="Arial" panose="020B0604020202020204" pitchFamily="34" charset="0"/>
              </a:rPr>
              <a:t> with possible outliers and the right one with filtered out values that are grater than 1.2</a:t>
            </a:r>
          </a:p>
          <a:p>
            <a:endParaRPr lang="en-US" dirty="0"/>
          </a:p>
        </p:txBody>
      </p:sp>
      <p:pic>
        <p:nvPicPr>
          <p:cNvPr id="4" name="Picture 3">
            <a:extLst>
              <a:ext uri="{FF2B5EF4-FFF2-40B4-BE49-F238E27FC236}">
                <a16:creationId xmlns:a16="http://schemas.microsoft.com/office/drawing/2014/main" id="{2061B14F-F1E0-4F1C-912E-75B99403B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39" y="1448682"/>
            <a:ext cx="5852172" cy="4202523"/>
          </a:xfrm>
          <a:prstGeom prst="rect">
            <a:avLst/>
          </a:prstGeom>
        </p:spPr>
      </p:pic>
      <p:pic>
        <p:nvPicPr>
          <p:cNvPr id="10" name="Picture 9">
            <a:extLst>
              <a:ext uri="{FF2B5EF4-FFF2-40B4-BE49-F238E27FC236}">
                <a16:creationId xmlns:a16="http://schemas.microsoft.com/office/drawing/2014/main" id="{A5CEE882-9D6C-432B-BD8D-C0E764CA0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8" y="1475262"/>
            <a:ext cx="5852172" cy="4202523"/>
          </a:xfrm>
          <a:prstGeom prst="rect">
            <a:avLst/>
          </a:prstGeom>
        </p:spPr>
      </p:pic>
      <p:sp>
        <p:nvSpPr>
          <p:cNvPr id="11" name="TextBox 10">
            <a:extLst>
              <a:ext uri="{FF2B5EF4-FFF2-40B4-BE49-F238E27FC236}">
                <a16:creationId xmlns:a16="http://schemas.microsoft.com/office/drawing/2014/main" id="{962E728B-B836-4B03-A798-F12F63809BD6}"/>
              </a:ext>
            </a:extLst>
          </p:cNvPr>
          <p:cNvSpPr txBox="1"/>
          <p:nvPr/>
        </p:nvSpPr>
        <p:spPr>
          <a:xfrm>
            <a:off x="1286540" y="5699051"/>
            <a:ext cx="3497239" cy="1200329"/>
          </a:xfrm>
          <a:prstGeom prst="rect">
            <a:avLst/>
          </a:prstGeom>
          <a:noFill/>
        </p:spPr>
        <p:txBody>
          <a:bodyPr wrap="none" rtlCol="0">
            <a:spAutoFit/>
          </a:bodyPr>
          <a:lstStyle/>
          <a:p>
            <a:r>
              <a:rPr lang="en-US" dirty="0"/>
              <a:t>covariance=-0.005</a:t>
            </a:r>
          </a:p>
          <a:p>
            <a:r>
              <a:rPr lang="en-US" dirty="0"/>
              <a:t>Spearman coefficient=-0.08</a:t>
            </a:r>
          </a:p>
          <a:p>
            <a:r>
              <a:rPr lang="en-US" dirty="0"/>
              <a:t>confidence interval=(-0.042, 0.041)</a:t>
            </a:r>
          </a:p>
          <a:p>
            <a:r>
              <a:rPr lang="en-US" dirty="0"/>
              <a:t>p value=0.002</a:t>
            </a:r>
          </a:p>
        </p:txBody>
      </p:sp>
      <p:sp>
        <p:nvSpPr>
          <p:cNvPr id="12" name="TextBox 11">
            <a:extLst>
              <a:ext uri="{FF2B5EF4-FFF2-40B4-BE49-F238E27FC236}">
                <a16:creationId xmlns:a16="http://schemas.microsoft.com/office/drawing/2014/main" id="{74D71539-FF15-4D28-B600-B28252B231C7}"/>
              </a:ext>
            </a:extLst>
          </p:cNvPr>
          <p:cNvSpPr txBox="1"/>
          <p:nvPr/>
        </p:nvSpPr>
        <p:spPr>
          <a:xfrm>
            <a:off x="7166344" y="5709684"/>
            <a:ext cx="3497239" cy="1754326"/>
          </a:xfrm>
          <a:prstGeom prst="rect">
            <a:avLst/>
          </a:prstGeom>
          <a:noFill/>
        </p:spPr>
        <p:txBody>
          <a:bodyPr wrap="none" rtlCol="0">
            <a:spAutoFit/>
          </a:bodyPr>
          <a:lstStyle/>
          <a:p>
            <a:r>
              <a:rPr lang="en-US" dirty="0"/>
              <a:t>covariance=-0.002</a:t>
            </a:r>
          </a:p>
          <a:p>
            <a:r>
              <a:rPr lang="en-US" dirty="0"/>
              <a:t>Spearman coefficient=-0.052</a:t>
            </a:r>
          </a:p>
          <a:p>
            <a:r>
              <a:rPr lang="en-US" dirty="0"/>
              <a:t>confidence interval=(-0.042, 0.041)</a:t>
            </a:r>
          </a:p>
          <a:p>
            <a:r>
              <a:rPr lang="en-US" dirty="0"/>
              <a:t>p value=0.037</a:t>
            </a:r>
          </a:p>
          <a:p>
            <a:endParaRPr lang="en-US" dirty="0"/>
          </a:p>
          <a:p>
            <a:endParaRPr lang="en-US" dirty="0"/>
          </a:p>
        </p:txBody>
      </p:sp>
    </p:spTree>
    <p:extLst>
      <p:ext uri="{BB962C8B-B14F-4D97-AF65-F5344CB8AC3E}">
        <p14:creationId xmlns:p14="http://schemas.microsoft.com/office/powerpoint/2010/main" val="62802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3867-2AFA-4481-8246-B04157E26F6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Logistic regression analysis of the white wine dataset</a:t>
            </a:r>
          </a:p>
        </p:txBody>
      </p:sp>
      <p:pic>
        <p:nvPicPr>
          <p:cNvPr id="5" name="Picture 4">
            <a:extLst>
              <a:ext uri="{FF2B5EF4-FFF2-40B4-BE49-F238E27FC236}">
                <a16:creationId xmlns:a16="http://schemas.microsoft.com/office/drawing/2014/main" id="{223858F8-5A4F-487F-82E4-26B825494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58" y="3061882"/>
            <a:ext cx="7971367" cy="3073400"/>
          </a:xfrm>
          <a:prstGeom prst="rect">
            <a:avLst/>
          </a:prstGeom>
        </p:spPr>
      </p:pic>
      <p:sp>
        <p:nvSpPr>
          <p:cNvPr id="6" name="TextBox 5">
            <a:extLst>
              <a:ext uri="{FF2B5EF4-FFF2-40B4-BE49-F238E27FC236}">
                <a16:creationId xmlns:a16="http://schemas.microsoft.com/office/drawing/2014/main" id="{5798867F-9D58-4360-9AD0-53336513E1D1}"/>
              </a:ext>
            </a:extLst>
          </p:cNvPr>
          <p:cNvSpPr txBox="1"/>
          <p:nvPr/>
        </p:nvSpPr>
        <p:spPr>
          <a:xfrm>
            <a:off x="467832" y="1749056"/>
            <a:ext cx="11542647"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model was developed to predict the quality of the white wine (low quality or high quality) based on following </a:t>
            </a:r>
          </a:p>
          <a:p>
            <a:r>
              <a:rPr lang="en-US" dirty="0">
                <a:latin typeface="Arial" panose="020B0604020202020204" pitchFamily="34" charset="0"/>
                <a:cs typeface="Arial" panose="020B0604020202020204" pitchFamily="34" charset="0"/>
              </a:rPr>
              <a:t>Predictor variables: pH, sulphates, </a:t>
            </a:r>
            <a:r>
              <a:rPr lang="en-US" dirty="0" err="1">
                <a:latin typeface="Arial" panose="020B0604020202020204" pitchFamily="34" charset="0"/>
                <a:cs typeface="Arial" panose="020B0604020202020204" pitchFamily="34" charset="0"/>
              </a:rPr>
              <a:t>citric_acid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residual_sugar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total_sulfur_dioxide</a:t>
            </a:r>
            <a:r>
              <a:rPr lang="en-US" dirty="0">
                <a:latin typeface="Arial" panose="020B0604020202020204" pitchFamily="34" charset="0"/>
                <a:cs typeface="Arial" panose="020B0604020202020204" pitchFamily="34" charset="0"/>
              </a:rPr>
              <a:t>. The output of the model</a:t>
            </a:r>
          </a:p>
          <a:p>
            <a:r>
              <a:rPr lang="en-US" dirty="0">
                <a:latin typeface="Arial" panose="020B0604020202020204" pitchFamily="34" charset="0"/>
                <a:cs typeface="Arial" panose="020B0604020202020204" pitchFamily="34" charset="0"/>
              </a:rPr>
              <a:t>Is shown on the figure below. The accuracy of this model is 0.68</a:t>
            </a:r>
          </a:p>
        </p:txBody>
      </p:sp>
    </p:spTree>
    <p:extLst>
      <p:ext uri="{BB962C8B-B14F-4D97-AF65-F5344CB8AC3E}">
        <p14:creationId xmlns:p14="http://schemas.microsoft.com/office/powerpoint/2010/main" val="132273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4574-A3E9-496B-BF1A-8B398284077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Both datasets have the following variables</a:t>
            </a:r>
          </a:p>
        </p:txBody>
      </p:sp>
      <p:sp>
        <p:nvSpPr>
          <p:cNvPr id="3" name="Content Placeholder 2">
            <a:extLst>
              <a:ext uri="{FF2B5EF4-FFF2-40B4-BE49-F238E27FC236}">
                <a16:creationId xmlns:a16="http://schemas.microsoft.com/office/drawing/2014/main" id="{0140F9F9-AB96-487D-928C-961955F04AD9}"/>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1 - fixed acidity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2 - volatile acidity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3 - citric acid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4 - residual sugar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5 - chlorides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6 - free sulfur dioxide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7 - total sulfur dioxide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8 - density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9 - pH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10 - sulphates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11 - alcohol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Output variable (based on sensory data):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12 - quality (score between 0 and 10)</a:t>
            </a:r>
          </a:p>
          <a:p>
            <a:endParaRPr lang="en-US" dirty="0"/>
          </a:p>
        </p:txBody>
      </p:sp>
    </p:spTree>
    <p:extLst>
      <p:ext uri="{BB962C8B-B14F-4D97-AF65-F5344CB8AC3E}">
        <p14:creationId xmlns:p14="http://schemas.microsoft.com/office/powerpoint/2010/main" val="202107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4260-38DA-4F29-9735-446B5CBDDC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Logistic regression analysis of the red wine dataset</a:t>
            </a:r>
          </a:p>
        </p:txBody>
      </p:sp>
      <p:pic>
        <p:nvPicPr>
          <p:cNvPr id="5" name="Picture 4">
            <a:extLst>
              <a:ext uri="{FF2B5EF4-FFF2-40B4-BE49-F238E27FC236}">
                <a16:creationId xmlns:a16="http://schemas.microsoft.com/office/drawing/2014/main" id="{93BCF24E-4CF3-4F1D-95C9-B6139F359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828" y="3166286"/>
            <a:ext cx="7260167" cy="3162300"/>
          </a:xfrm>
          <a:prstGeom prst="rect">
            <a:avLst/>
          </a:prstGeom>
        </p:spPr>
      </p:pic>
      <p:sp>
        <p:nvSpPr>
          <p:cNvPr id="6" name="TextBox 5">
            <a:extLst>
              <a:ext uri="{FF2B5EF4-FFF2-40B4-BE49-F238E27FC236}">
                <a16:creationId xmlns:a16="http://schemas.microsoft.com/office/drawing/2014/main" id="{062D1CC9-6AAD-4E6D-B774-C063E9BB7C1C}"/>
              </a:ext>
            </a:extLst>
          </p:cNvPr>
          <p:cNvSpPr txBox="1"/>
          <p:nvPr/>
        </p:nvSpPr>
        <p:spPr>
          <a:xfrm>
            <a:off x="356192" y="1770322"/>
            <a:ext cx="11542647"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model was developed to predict the quality of the red wine (low quality or high quality) based on following </a:t>
            </a:r>
          </a:p>
          <a:p>
            <a:r>
              <a:rPr lang="en-US" dirty="0">
                <a:latin typeface="Arial" panose="020B0604020202020204" pitchFamily="34" charset="0"/>
                <a:cs typeface="Arial" panose="020B0604020202020204" pitchFamily="34" charset="0"/>
              </a:rPr>
              <a:t>Predictor variables: pH, sulphates, </a:t>
            </a:r>
            <a:r>
              <a:rPr lang="en-US" dirty="0" err="1">
                <a:latin typeface="Arial" panose="020B0604020202020204" pitchFamily="34" charset="0"/>
                <a:cs typeface="Arial" panose="020B0604020202020204" pitchFamily="34" charset="0"/>
              </a:rPr>
              <a:t>citric_acid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residual_sugar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total_sulfur_dioxide</a:t>
            </a:r>
            <a:r>
              <a:rPr lang="en-US" dirty="0">
                <a:latin typeface="Arial" panose="020B0604020202020204" pitchFamily="34" charset="0"/>
                <a:cs typeface="Arial" panose="020B0604020202020204" pitchFamily="34" charset="0"/>
              </a:rPr>
              <a:t>. The output of the model</a:t>
            </a:r>
          </a:p>
          <a:p>
            <a:r>
              <a:rPr lang="en-US" dirty="0">
                <a:latin typeface="Arial" panose="020B0604020202020204" pitchFamily="34" charset="0"/>
                <a:cs typeface="Arial" panose="020B0604020202020204" pitchFamily="34" charset="0"/>
              </a:rPr>
              <a:t>Is shown on the figure below. The accuracy of this model is 0.64</a:t>
            </a:r>
          </a:p>
          <a:p>
            <a:endParaRPr lang="en-US" dirty="0"/>
          </a:p>
        </p:txBody>
      </p:sp>
    </p:spTree>
    <p:extLst>
      <p:ext uri="{BB962C8B-B14F-4D97-AF65-F5344CB8AC3E}">
        <p14:creationId xmlns:p14="http://schemas.microsoft.com/office/powerpoint/2010/main" val="247401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8DB-AE46-41F6-ABB7-46C764565AA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Conclusions of the logistic regression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model</a:t>
            </a:r>
          </a:p>
        </p:txBody>
      </p:sp>
      <p:sp>
        <p:nvSpPr>
          <p:cNvPr id="13" name="Rectangle 4">
            <a:extLst>
              <a:ext uri="{FF2B5EF4-FFF2-40B4-BE49-F238E27FC236}">
                <a16:creationId xmlns:a16="http://schemas.microsoft.com/office/drawing/2014/main" id="{9EA1711A-D2E9-4070-BFA3-87B74CCFBCE1}"/>
              </a:ext>
            </a:extLst>
          </p:cNvPr>
          <p:cNvSpPr>
            <a:spLocks noChangeArrowheads="1"/>
          </p:cNvSpPr>
          <p:nvPr/>
        </p:nvSpPr>
        <p:spPr bwMode="auto">
          <a:xfrm>
            <a:off x="441251" y="1900752"/>
            <a:ext cx="1130296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The residual sugar concentration is not statistically significant for both red wine and white wine.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The effect of the total sulfur dioxide is the smallest for both the red wine and the white wine.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3. For both the white wine and the red wine pH, sulphates and citric acid positively affect the quality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of wine.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4. </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Sulphate concentration has the strongest effect for both wines’ quality.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5. Accuracy for the white wine model is 0.68, and accuracy for the red wine model is 0.64.</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3037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9711-B0F9-4BD6-ABAB-1B7E150A2A20}"/>
              </a:ext>
            </a:extLst>
          </p:cNvPr>
          <p:cNvSpPr>
            <a:spLocks noGrp="1"/>
          </p:cNvSpPr>
          <p:nvPr>
            <p:ph type="title"/>
          </p:nvPr>
        </p:nvSpPr>
        <p:spPr/>
        <p:txBody>
          <a:bodyPr>
            <a:normAutofit fontScale="90000"/>
          </a:bodyPr>
          <a:lstStyle/>
          <a:p>
            <a:pPr lvl="0"/>
            <a:r>
              <a:rPr lang="en-US" sz="3200" dirty="0">
                <a:latin typeface="Arial" panose="020B0604020202020204" pitchFamily="34" charset="0"/>
                <a:cs typeface="Arial" panose="020B0604020202020204" pitchFamily="34" charset="0"/>
              </a:rPr>
              <a:t>Finally, statistical significance of difference in means between the residual sugar concentration of the red wine and that of the white wine was evaluated</a:t>
            </a:r>
          </a:p>
        </p:txBody>
      </p:sp>
      <p:sp>
        <p:nvSpPr>
          <p:cNvPr id="3" name="Content Placeholder 2">
            <a:extLst>
              <a:ext uri="{FF2B5EF4-FFF2-40B4-BE49-F238E27FC236}">
                <a16:creationId xmlns:a16="http://schemas.microsoft.com/office/drawing/2014/main" id="{A6A4F42D-835F-4987-9E63-FBD29F5AFC72}"/>
              </a:ext>
            </a:extLst>
          </p:cNvPr>
          <p:cNvSpPr>
            <a:spLocks noGrp="1"/>
          </p:cNvSpPr>
          <p:nvPr>
            <p:ph idx="1"/>
          </p:nvPr>
        </p:nvSpPr>
        <p:spPr/>
        <p:txBody>
          <a:bodyPr/>
          <a:lstStyle/>
          <a:p>
            <a:r>
              <a:rPr lang="en-US" dirty="0"/>
              <a:t>The difference in means=3.862</a:t>
            </a:r>
          </a:p>
          <a:p>
            <a:r>
              <a:rPr lang="en-US" dirty="0"/>
              <a:t>P value =0  It means that the difference in residual sugar concentration between the red wine and the white wine  is statistically significant.</a:t>
            </a:r>
          </a:p>
          <a:p>
            <a:r>
              <a:rPr lang="en-US" dirty="0"/>
              <a:t>The confidence interval (-0.209, 0.228)</a:t>
            </a:r>
          </a:p>
        </p:txBody>
      </p:sp>
    </p:spTree>
    <p:extLst>
      <p:ext uri="{BB962C8B-B14F-4D97-AF65-F5344CB8AC3E}">
        <p14:creationId xmlns:p14="http://schemas.microsoft.com/office/powerpoint/2010/main" val="55438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ADAC-763E-45A1-B22C-C05DFB8392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Research Questions</a:t>
            </a:r>
          </a:p>
        </p:txBody>
      </p:sp>
      <p:sp>
        <p:nvSpPr>
          <p:cNvPr id="3" name="Content Placeholder 2">
            <a:extLst>
              <a:ext uri="{FF2B5EF4-FFF2-40B4-BE49-F238E27FC236}">
                <a16:creationId xmlns:a16="http://schemas.microsoft.com/office/drawing/2014/main" id="{C3A0B5FD-738C-4FBA-AA3B-B6B9301323DC}"/>
              </a:ext>
            </a:extLst>
          </p:cNvPr>
          <p:cNvSpPr>
            <a:spLocks noGrp="1"/>
          </p:cNvSpPr>
          <p:nvPr>
            <p:ph idx="1"/>
          </p:nvPr>
        </p:nvSpPr>
        <p:spPr/>
        <p:txBody>
          <a:bodyPr>
            <a:normAutofit/>
          </a:bodyPr>
          <a:lstStyle/>
          <a:p>
            <a:pPr lvl="0"/>
            <a:r>
              <a:rPr lang="en-US" sz="2600" dirty="0">
                <a:latin typeface="Arial" panose="020B0604020202020204" pitchFamily="34" charset="0"/>
                <a:cs typeface="Arial" panose="020B0604020202020204" pitchFamily="34" charset="0"/>
              </a:rPr>
              <a:t>Is there a statistically significant correlation between pH and the citric acid concentration for the white wine</a:t>
            </a:r>
          </a:p>
          <a:p>
            <a:pPr lvl="0"/>
            <a:r>
              <a:rPr lang="en-US" sz="2600" dirty="0">
                <a:latin typeface="Arial" panose="020B0604020202020204" pitchFamily="34" charset="0"/>
                <a:cs typeface="Arial" panose="020B0604020202020204" pitchFamily="34" charset="0"/>
              </a:rPr>
              <a:t>Is there a statistically significant correlation between pH and the sulphates concentration for the white wine</a:t>
            </a:r>
          </a:p>
          <a:p>
            <a:pPr lvl="0"/>
            <a:r>
              <a:rPr lang="en-US" sz="2600" dirty="0">
                <a:latin typeface="Arial" panose="020B0604020202020204" pitchFamily="34" charset="0"/>
                <a:cs typeface="Arial" panose="020B0604020202020204" pitchFamily="34" charset="0"/>
              </a:rPr>
              <a:t>I chose 5 variables for both the red wine and the white wine- citric acid, residual sugar, pH, total sulfur dioxide, and sulphates to build a logistic regression model predicting the quality of wines (low quality or high quality).</a:t>
            </a:r>
          </a:p>
          <a:p>
            <a:pPr lvl="0"/>
            <a:r>
              <a:rPr lang="en-US" sz="2600" dirty="0">
                <a:latin typeface="Arial" panose="020B0604020202020204" pitchFamily="34" charset="0"/>
                <a:cs typeface="Arial" panose="020B0604020202020204" pitchFamily="34" charset="0"/>
              </a:rPr>
              <a:t>Finally, I evaluated whether the residual sugar concentration of the red wine statistically significant differs from that of the white wine.</a:t>
            </a:r>
          </a:p>
          <a:p>
            <a:endParaRPr lang="en-US" dirty="0"/>
          </a:p>
        </p:txBody>
      </p:sp>
    </p:spTree>
    <p:extLst>
      <p:ext uri="{BB962C8B-B14F-4D97-AF65-F5344CB8AC3E}">
        <p14:creationId xmlns:p14="http://schemas.microsoft.com/office/powerpoint/2010/main" val="144204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0F78-9306-46DC-B8DB-32B74D0CE25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EDA analysis</a:t>
            </a:r>
          </a:p>
        </p:txBody>
      </p:sp>
      <p:sp>
        <p:nvSpPr>
          <p:cNvPr id="3" name="Content Placeholder 2">
            <a:extLst>
              <a:ext uri="{FF2B5EF4-FFF2-40B4-BE49-F238E27FC236}">
                <a16:creationId xmlns:a16="http://schemas.microsoft.com/office/drawing/2014/main" id="{6DFB307A-3291-49EE-AA4F-4CCB98741F1C}"/>
              </a:ext>
            </a:extLst>
          </p:cNvPr>
          <p:cNvSpPr>
            <a:spLocks noGrp="1"/>
          </p:cNvSpPr>
          <p:nvPr>
            <p:ph idx="1"/>
          </p:nvPr>
        </p:nvSpPr>
        <p:spPr>
          <a:xfrm>
            <a:off x="754487" y="1580926"/>
            <a:ext cx="10515600" cy="4916465"/>
          </a:xfrm>
        </p:spPr>
        <p:txBody>
          <a:bodyPr>
            <a:normAutofit fontScale="92500" lnSpcReduction="20000"/>
          </a:bodyPr>
          <a:lstStyle/>
          <a:p>
            <a:r>
              <a:rPr lang="en-US" dirty="0">
                <a:latin typeface="Arial" panose="020B0604020202020204" pitchFamily="34" charset="0"/>
                <a:cs typeface="Arial" panose="020B0604020202020204" pitchFamily="34" charset="0"/>
              </a:rPr>
              <a:t>To start analyze these two data sets I imported the data by running the code:</a:t>
            </a:r>
          </a:p>
          <a:p>
            <a:r>
              <a:rPr lang="en-US" dirty="0">
                <a:latin typeface="Arial" panose="020B0604020202020204" pitchFamily="34" charset="0"/>
                <a:cs typeface="Arial" panose="020B0604020202020204" pitchFamily="34" charset="0"/>
              </a:rPr>
              <a:t>red=</a:t>
            </a:r>
            <a:r>
              <a:rPr lang="en-US" dirty="0" err="1">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("df1.csv")</a:t>
            </a:r>
          </a:p>
          <a:p>
            <a:r>
              <a:rPr lang="en-US" dirty="0">
                <a:latin typeface="Arial" panose="020B0604020202020204" pitchFamily="34" charset="0"/>
                <a:cs typeface="Arial" panose="020B0604020202020204" pitchFamily="34" charset="0"/>
              </a:rPr>
              <a:t>white=</a:t>
            </a:r>
            <a:r>
              <a:rPr lang="en-US" dirty="0" err="1">
                <a:latin typeface="Arial" panose="020B0604020202020204" pitchFamily="34" charset="0"/>
                <a:cs typeface="Arial" panose="020B0604020202020204" pitchFamily="34" charset="0"/>
              </a:rPr>
              <a:t>pd.read_csv</a:t>
            </a:r>
            <a:r>
              <a:rPr lang="en-US" dirty="0">
                <a:latin typeface="Arial" panose="020B0604020202020204" pitchFamily="34" charset="0"/>
                <a:cs typeface="Arial" panose="020B0604020202020204" pitchFamily="34" charset="0"/>
              </a:rPr>
              <a:t>("df2.csv")</a:t>
            </a:r>
          </a:p>
          <a:p>
            <a:r>
              <a:rPr lang="en-US" dirty="0">
                <a:latin typeface="Arial" panose="020B0604020202020204" pitchFamily="34" charset="0"/>
                <a:cs typeface="Arial" panose="020B0604020202020204" pitchFamily="34" charset="0"/>
              </a:rPr>
              <a:t>To address to the third research question I created a new variable-”</a:t>
            </a:r>
            <a:r>
              <a:rPr lang="en-US" dirty="0" err="1">
                <a:latin typeface="Arial" panose="020B0604020202020204" pitchFamily="34" charset="0"/>
                <a:cs typeface="Arial" panose="020B0604020202020204" pitchFamily="34" charset="0"/>
              </a:rPr>
              <a:t>quality_binary</a:t>
            </a:r>
            <a:r>
              <a:rPr lang="en-US" dirty="0">
                <a:latin typeface="Arial" panose="020B0604020202020204" pitchFamily="34" charset="0"/>
                <a:cs typeface="Arial" panose="020B0604020202020204" pitchFamily="34" charset="0"/>
              </a:rPr>
              <a:t>”. This variable has only two values. A zero corresponds to values from 0 to 5 of the quality variable and represents a wine with a low quality. A one corresponds to values greater than 5 of the quality variable and represents a wine with high quality. The quality variable contains values that are characterized the quality of wine in integers varying from one to ten. To create a new variable I run the code:</a:t>
            </a:r>
          </a:p>
          <a:p>
            <a:r>
              <a:rPr lang="en-US" dirty="0">
                <a:latin typeface="Arial" panose="020B0604020202020204" pitchFamily="34" charset="0"/>
                <a:cs typeface="Arial" panose="020B0604020202020204" pitchFamily="34" charset="0"/>
              </a:rPr>
              <a:t>red["</a:t>
            </a:r>
            <a:r>
              <a:rPr lang="en-US" dirty="0" err="1">
                <a:latin typeface="Arial" panose="020B0604020202020204" pitchFamily="34" charset="0"/>
                <a:cs typeface="Arial" panose="020B0604020202020204" pitchFamily="34" charset="0"/>
              </a:rPr>
              <a:t>quality_binary</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np.where</a:t>
            </a:r>
            <a:r>
              <a:rPr lang="en-US" dirty="0">
                <a:latin typeface="Arial" panose="020B0604020202020204" pitchFamily="34" charset="0"/>
                <a:cs typeface="Arial" panose="020B0604020202020204" pitchFamily="34" charset="0"/>
              </a:rPr>
              <a:t>(red["quality"]&gt;5, 1,  0)</a:t>
            </a:r>
          </a:p>
          <a:p>
            <a:r>
              <a:rPr lang="en-US" dirty="0">
                <a:latin typeface="Arial" panose="020B0604020202020204" pitchFamily="34" charset="0"/>
                <a:cs typeface="Arial" panose="020B0604020202020204" pitchFamily="34" charset="0"/>
              </a:rPr>
              <a:t>white["</a:t>
            </a:r>
            <a:r>
              <a:rPr lang="en-US" dirty="0" err="1">
                <a:latin typeface="Arial" panose="020B0604020202020204" pitchFamily="34" charset="0"/>
                <a:cs typeface="Arial" panose="020B0604020202020204" pitchFamily="34" charset="0"/>
              </a:rPr>
              <a:t>quality_binary</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np.where</a:t>
            </a:r>
            <a:r>
              <a:rPr lang="en-US" dirty="0">
                <a:latin typeface="Arial" panose="020B0604020202020204" pitchFamily="34" charset="0"/>
                <a:cs typeface="Arial" panose="020B0604020202020204" pitchFamily="34" charset="0"/>
              </a:rPr>
              <a:t>(white["quality"]&gt;5, 1, 0)</a:t>
            </a:r>
          </a:p>
        </p:txBody>
      </p:sp>
    </p:spTree>
    <p:extLst>
      <p:ext uri="{BB962C8B-B14F-4D97-AF65-F5344CB8AC3E}">
        <p14:creationId xmlns:p14="http://schemas.microsoft.com/office/powerpoint/2010/main" val="144519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81B2-B2BA-4876-A84D-43607C7108C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Analysis of column names and shape of data sets</a:t>
            </a:r>
          </a:p>
        </p:txBody>
      </p:sp>
      <p:sp>
        <p:nvSpPr>
          <p:cNvPr id="3" name="Content Placeholder 2">
            <a:extLst>
              <a:ext uri="{FF2B5EF4-FFF2-40B4-BE49-F238E27FC236}">
                <a16:creationId xmlns:a16="http://schemas.microsoft.com/office/drawing/2014/main" id="{90E9A6F1-2135-4833-8ED2-FE3167169092}"/>
              </a:ext>
            </a:extLst>
          </p:cNvPr>
          <p:cNvSpPr>
            <a:spLocks noGrp="1"/>
          </p:cNvSpPr>
          <p:nvPr>
            <p:ph idx="1"/>
          </p:nvPr>
        </p:nvSpPr>
        <p:spPr>
          <a:xfrm>
            <a:off x="785191" y="1640094"/>
            <a:ext cx="10515600" cy="5217906"/>
          </a:xfrm>
        </p:spPr>
        <p:txBody>
          <a:bodyPr>
            <a:normAutofit lnSpcReduction="10000"/>
          </a:bodyPr>
          <a:lstStyle/>
          <a:p>
            <a:r>
              <a:rPr lang="en-US" sz="2600" dirty="0">
                <a:latin typeface="Arial" panose="020B0604020202020204" pitchFamily="34" charset="0"/>
                <a:cs typeface="Arial" panose="020B0604020202020204" pitchFamily="34" charset="0"/>
              </a:rPr>
              <a:t>To confirm that columns names corresponds to the column names in documentation I ran the code:</a:t>
            </a:r>
          </a:p>
          <a:p>
            <a:r>
              <a:rPr lang="en-US" sz="2600" dirty="0">
                <a:latin typeface="Arial" panose="020B0604020202020204" pitchFamily="34" charset="0"/>
                <a:cs typeface="Arial" panose="020B0604020202020204" pitchFamily="34" charset="0"/>
              </a:rPr>
              <a:t>print("These are columns names for the red wine dataset:", </a:t>
            </a:r>
            <a:r>
              <a:rPr lang="en-US" sz="2600" dirty="0" err="1">
                <a:latin typeface="Arial" panose="020B0604020202020204" pitchFamily="34" charset="0"/>
                <a:cs typeface="Arial" panose="020B0604020202020204" pitchFamily="34" charset="0"/>
              </a:rPr>
              <a:t>red.columns</a:t>
            </a:r>
            <a:r>
              <a:rPr lang="en-US" sz="2600" dirty="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print("These are columns names for the white wine dataset:", </a:t>
            </a:r>
            <a:r>
              <a:rPr lang="en-US" sz="2600" dirty="0" err="1">
                <a:latin typeface="Arial" panose="020B0604020202020204" pitchFamily="34" charset="0"/>
                <a:cs typeface="Arial" panose="020B0604020202020204" pitchFamily="34" charset="0"/>
              </a:rPr>
              <a:t>white.columns</a:t>
            </a:r>
            <a:r>
              <a:rPr lang="en-US" sz="2600" dirty="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I  analyzed the shape of </a:t>
            </a:r>
            <a:r>
              <a:rPr lang="en-US" sz="2600" dirty="0" err="1">
                <a:latin typeface="Arial" panose="020B0604020202020204" pitchFamily="34" charset="0"/>
                <a:cs typeface="Arial" panose="020B0604020202020204" pitchFamily="34" charset="0"/>
              </a:rPr>
              <a:t>datasets:The</a:t>
            </a:r>
            <a:r>
              <a:rPr lang="en-US" sz="2600" dirty="0">
                <a:latin typeface="Arial" panose="020B0604020202020204" pitchFamily="34" charset="0"/>
                <a:cs typeface="Arial" panose="020B0604020202020204" pitchFamily="34" charset="0"/>
              </a:rPr>
              <a:t> red wine dataset contains 4898 rows and 14 columns while the white wine dataset contains 1599 rows and 14 columns</a:t>
            </a:r>
          </a:p>
          <a:p>
            <a:r>
              <a:rPr lang="en-US" sz="2600" dirty="0">
                <a:latin typeface="Arial" panose="020B0604020202020204" pitchFamily="34" charset="0"/>
                <a:cs typeface="Arial" panose="020B0604020202020204" pitchFamily="34" charset="0"/>
              </a:rPr>
              <a:t>I checked whether following variables -citric acid, residual sugar, pH, total sulfur dioxide, and sulphates are normally distributed by running normal test. Both the white wine and the red wine datasets they are not normally distributed based on the normal test results.</a:t>
            </a:r>
          </a:p>
          <a:p>
            <a:endParaRPr lang="en-US" dirty="0"/>
          </a:p>
          <a:p>
            <a:endParaRPr lang="en-US" dirty="0"/>
          </a:p>
        </p:txBody>
      </p:sp>
      <p:sp>
        <p:nvSpPr>
          <p:cNvPr id="6" name="Rectangle 3">
            <a:extLst>
              <a:ext uri="{FF2B5EF4-FFF2-40B4-BE49-F238E27FC236}">
                <a16:creationId xmlns:a16="http://schemas.microsoft.com/office/drawing/2014/main" id="{6FD000A1-2915-4CBA-AB34-7267EAE82A2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This is the number of rows and columns for the red wine dataset: (4898, 14) This is the number of rows and columns for the white wine dataset: (1599, 14)</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8D6AF54-08C2-419A-9CD9-8E8B5FDCA49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This is the number of rows and columns for the red wine dataset: (4898, 14) This is the number of rows and columns for the white wine dataset: (1599, 14)</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5741940-E619-4A30-82E1-08089553427A}"/>
              </a:ext>
            </a:extLst>
          </p:cNvPr>
          <p:cNvSpPr>
            <a:spLocks noChangeArrowheads="1"/>
          </p:cNvSpPr>
          <p:nvPr/>
        </p:nvSpPr>
        <p:spPr bwMode="auto">
          <a:xfrm>
            <a:off x="304800" y="304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This is the number of rows and columns for the red wine dataset: (4898, 14) This is the number of rows and columns for the white wine dataset: (1599, 14)</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533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9B79D1C-D0E4-46B8-BE70-26C29B261109}"/>
              </a:ext>
            </a:extLst>
          </p:cNvPr>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itle 11">
            <a:extLst>
              <a:ext uri="{FF2B5EF4-FFF2-40B4-BE49-F238E27FC236}">
                <a16:creationId xmlns:a16="http://schemas.microsoft.com/office/drawing/2014/main" id="{CC1A0BBA-69CD-4273-AAD6-5A7CC55DEFDB}"/>
              </a:ext>
            </a:extLst>
          </p:cNvPr>
          <p:cNvSpPr>
            <a:spLocks noGrp="1"/>
          </p:cNvSpPr>
          <p:nvPr>
            <p:ph type="title"/>
          </p:nvPr>
        </p:nvSpPr>
        <p:spPr/>
        <p:txBody>
          <a:bodyPr/>
          <a:lstStyle/>
          <a:p>
            <a:r>
              <a:rPr lang="en-US" dirty="0"/>
              <a:t>                  </a:t>
            </a:r>
            <a:r>
              <a:rPr lang="en-US" dirty="0">
                <a:latin typeface="Arial" panose="020B0604020202020204" pitchFamily="34" charset="0"/>
                <a:cs typeface="Arial" panose="020B0604020202020204" pitchFamily="34" charset="0"/>
              </a:rPr>
              <a:t>The mean values</a:t>
            </a:r>
          </a:p>
        </p:txBody>
      </p:sp>
      <p:graphicFrame>
        <p:nvGraphicFramePr>
          <p:cNvPr id="13" name="Table 13">
            <a:extLst>
              <a:ext uri="{FF2B5EF4-FFF2-40B4-BE49-F238E27FC236}">
                <a16:creationId xmlns:a16="http://schemas.microsoft.com/office/drawing/2014/main" id="{63716415-B076-44CA-916C-51BF090A5297}"/>
              </a:ext>
            </a:extLst>
          </p:cNvPr>
          <p:cNvGraphicFramePr>
            <a:graphicFrameLocks noGrp="1"/>
          </p:cNvGraphicFramePr>
          <p:nvPr>
            <p:extLst>
              <p:ext uri="{D42A27DB-BD31-4B8C-83A1-F6EECF244321}">
                <p14:modId xmlns:p14="http://schemas.microsoft.com/office/powerpoint/2010/main" val="2046703226"/>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0.271</a:t>
                      </a:r>
                    </a:p>
                  </a:txBody>
                  <a:tcPr/>
                </a:tc>
                <a:tc>
                  <a:txBody>
                    <a:bodyPr/>
                    <a:lstStyle/>
                    <a:p>
                      <a:r>
                        <a:rPr lang="en-US" dirty="0"/>
                        <a:t>0.334</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0.658</a:t>
                      </a:r>
                    </a:p>
                  </a:txBody>
                  <a:tcPr/>
                </a:tc>
                <a:tc>
                  <a:txBody>
                    <a:bodyPr/>
                    <a:lstStyle/>
                    <a:p>
                      <a:r>
                        <a:rPr lang="en-US" dirty="0"/>
                        <a:t>0.490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3.311</a:t>
                      </a:r>
                    </a:p>
                  </a:txBody>
                  <a:tcPr/>
                </a:tc>
                <a:tc>
                  <a:txBody>
                    <a:bodyPr/>
                    <a:lstStyle/>
                    <a:p>
                      <a:r>
                        <a:rPr lang="en-US" dirty="0"/>
                        <a:t>3.188</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2.539</a:t>
                      </a:r>
                    </a:p>
                  </a:txBody>
                  <a:tcPr/>
                </a:tc>
                <a:tc>
                  <a:txBody>
                    <a:bodyPr/>
                    <a:lstStyle/>
                    <a:p>
                      <a:r>
                        <a:rPr lang="en-US" dirty="0"/>
                        <a:t>6.391</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46.468</a:t>
                      </a:r>
                    </a:p>
                  </a:txBody>
                  <a:tcPr/>
                </a:tc>
                <a:tc>
                  <a:txBody>
                    <a:bodyPr/>
                    <a:lstStyle/>
                    <a:p>
                      <a:r>
                        <a:rPr lang="en-US" dirty="0"/>
                        <a:t>138.361</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214697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401F-7DE1-4550-B1AF-AC55863FB16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              Standard Deviation</a:t>
            </a:r>
          </a:p>
        </p:txBody>
      </p:sp>
      <p:graphicFrame>
        <p:nvGraphicFramePr>
          <p:cNvPr id="6" name="Table 13">
            <a:extLst>
              <a:ext uri="{FF2B5EF4-FFF2-40B4-BE49-F238E27FC236}">
                <a16:creationId xmlns:a16="http://schemas.microsoft.com/office/drawing/2014/main" id="{3398DD5F-05B2-48E1-89AD-4CA8D3CD7CD7}"/>
              </a:ext>
            </a:extLst>
          </p:cNvPr>
          <p:cNvGraphicFramePr>
            <a:graphicFrameLocks noGrp="1"/>
          </p:cNvGraphicFramePr>
          <p:nvPr>
            <p:extLst>
              <p:ext uri="{D42A27DB-BD31-4B8C-83A1-F6EECF244321}">
                <p14:modId xmlns:p14="http://schemas.microsoft.com/office/powerpoint/2010/main" val="2860595395"/>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0.195</a:t>
                      </a:r>
                    </a:p>
                  </a:txBody>
                  <a:tcPr/>
                </a:tc>
                <a:tc>
                  <a:txBody>
                    <a:bodyPr/>
                    <a:lstStyle/>
                    <a:p>
                      <a:r>
                        <a:rPr lang="en-US" dirty="0"/>
                        <a:t>0.121</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0.170</a:t>
                      </a:r>
                    </a:p>
                  </a:txBody>
                  <a:tcPr/>
                </a:tc>
                <a:tc>
                  <a:txBody>
                    <a:bodyPr/>
                    <a:lstStyle/>
                    <a:p>
                      <a:r>
                        <a:rPr lang="en-US" dirty="0"/>
                        <a:t>0.114</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0.154</a:t>
                      </a:r>
                    </a:p>
                  </a:txBody>
                  <a:tcPr/>
                </a:tc>
                <a:tc>
                  <a:txBody>
                    <a:bodyPr/>
                    <a:lstStyle/>
                    <a:p>
                      <a:r>
                        <a:rPr lang="en-US" dirty="0"/>
                        <a:t>0.151</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1.41</a:t>
                      </a:r>
                    </a:p>
                  </a:txBody>
                  <a:tcPr/>
                </a:tc>
                <a:tc>
                  <a:txBody>
                    <a:bodyPr/>
                    <a:lstStyle/>
                    <a:p>
                      <a:r>
                        <a:rPr lang="en-US" dirty="0"/>
                        <a:t>5.072</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32.90</a:t>
                      </a:r>
                    </a:p>
                  </a:txBody>
                  <a:tcPr/>
                </a:tc>
                <a:tc>
                  <a:txBody>
                    <a:bodyPr/>
                    <a:lstStyle/>
                    <a:p>
                      <a:r>
                        <a:rPr lang="en-US" dirty="0"/>
                        <a:t>42.498</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258434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75F6-3296-438F-BBAC-964F3D81D54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               The minimum values</a:t>
            </a:r>
          </a:p>
        </p:txBody>
      </p:sp>
      <p:graphicFrame>
        <p:nvGraphicFramePr>
          <p:cNvPr id="5" name="Table 13">
            <a:extLst>
              <a:ext uri="{FF2B5EF4-FFF2-40B4-BE49-F238E27FC236}">
                <a16:creationId xmlns:a16="http://schemas.microsoft.com/office/drawing/2014/main" id="{D9F56CF4-9631-4678-BA5A-AAAA3FD1F4B2}"/>
              </a:ext>
            </a:extLst>
          </p:cNvPr>
          <p:cNvGraphicFramePr>
            <a:graphicFrameLocks noGrp="1"/>
          </p:cNvGraphicFramePr>
          <p:nvPr>
            <p:extLst>
              <p:ext uri="{D42A27DB-BD31-4B8C-83A1-F6EECF244321}">
                <p14:modId xmlns:p14="http://schemas.microsoft.com/office/powerpoint/2010/main" val="1706647384"/>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0.0</a:t>
                      </a:r>
                    </a:p>
                  </a:txBody>
                  <a:tcPr/>
                </a:tc>
                <a:tc>
                  <a:txBody>
                    <a:bodyPr/>
                    <a:lstStyle/>
                    <a:p>
                      <a:r>
                        <a:rPr lang="en-US" dirty="0"/>
                        <a:t>0</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0.330</a:t>
                      </a:r>
                    </a:p>
                  </a:txBody>
                  <a:tcPr/>
                </a:tc>
                <a:tc>
                  <a:txBody>
                    <a:bodyPr/>
                    <a:lstStyle/>
                    <a:p>
                      <a:r>
                        <a:rPr lang="en-US" dirty="0"/>
                        <a:t>0.220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2.740</a:t>
                      </a:r>
                    </a:p>
                  </a:txBody>
                  <a:tcPr/>
                </a:tc>
                <a:tc>
                  <a:txBody>
                    <a:bodyPr/>
                    <a:lstStyle/>
                    <a:p>
                      <a:r>
                        <a:rPr lang="en-US" dirty="0"/>
                        <a:t>2.72</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0.90</a:t>
                      </a:r>
                    </a:p>
                  </a:txBody>
                  <a:tcPr/>
                </a:tc>
                <a:tc>
                  <a:txBody>
                    <a:bodyPr/>
                    <a:lstStyle/>
                    <a:p>
                      <a:r>
                        <a:rPr lang="en-US" dirty="0"/>
                        <a:t>0.6</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6.0</a:t>
                      </a:r>
                    </a:p>
                  </a:txBody>
                  <a:tcPr/>
                </a:tc>
                <a:tc>
                  <a:txBody>
                    <a:bodyPr/>
                    <a:lstStyle/>
                    <a:p>
                      <a:r>
                        <a:rPr lang="en-US" dirty="0"/>
                        <a:t>9.0</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126406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8B03-F11C-486E-8FA6-A6875615B70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The first quartile</a:t>
            </a:r>
          </a:p>
        </p:txBody>
      </p:sp>
      <p:graphicFrame>
        <p:nvGraphicFramePr>
          <p:cNvPr id="5" name="Table 13">
            <a:extLst>
              <a:ext uri="{FF2B5EF4-FFF2-40B4-BE49-F238E27FC236}">
                <a16:creationId xmlns:a16="http://schemas.microsoft.com/office/drawing/2014/main" id="{275E3C7C-FFFC-443B-BF8E-43D008644DC9}"/>
              </a:ext>
            </a:extLst>
          </p:cNvPr>
          <p:cNvGraphicFramePr>
            <a:graphicFrameLocks noGrp="1"/>
          </p:cNvGraphicFramePr>
          <p:nvPr>
            <p:extLst>
              <p:ext uri="{D42A27DB-BD31-4B8C-83A1-F6EECF244321}">
                <p14:modId xmlns:p14="http://schemas.microsoft.com/office/powerpoint/2010/main" val="1699878639"/>
              </p:ext>
            </p:extLst>
          </p:nvPr>
        </p:nvGraphicFramePr>
        <p:xfrm>
          <a:off x="874643" y="1848678"/>
          <a:ext cx="10495722" cy="4717776"/>
        </p:xfrm>
        <a:graphic>
          <a:graphicData uri="http://schemas.openxmlformats.org/drawingml/2006/table">
            <a:tbl>
              <a:tblPr firstRow="1" bandRow="1">
                <a:tableStyleId>{21E4AEA4-8DFA-4A89-87EB-49C32662AFE0}</a:tableStyleId>
              </a:tblPr>
              <a:tblGrid>
                <a:gridCol w="3498574">
                  <a:extLst>
                    <a:ext uri="{9D8B030D-6E8A-4147-A177-3AD203B41FA5}">
                      <a16:colId xmlns:a16="http://schemas.microsoft.com/office/drawing/2014/main" val="916780529"/>
                    </a:ext>
                  </a:extLst>
                </a:gridCol>
                <a:gridCol w="3498574">
                  <a:extLst>
                    <a:ext uri="{9D8B030D-6E8A-4147-A177-3AD203B41FA5}">
                      <a16:colId xmlns:a16="http://schemas.microsoft.com/office/drawing/2014/main" val="1353243021"/>
                    </a:ext>
                  </a:extLst>
                </a:gridCol>
                <a:gridCol w="3498574">
                  <a:extLst>
                    <a:ext uri="{9D8B030D-6E8A-4147-A177-3AD203B41FA5}">
                      <a16:colId xmlns:a16="http://schemas.microsoft.com/office/drawing/2014/main" val="2780154243"/>
                    </a:ext>
                  </a:extLst>
                </a:gridCol>
              </a:tblGrid>
              <a:tr h="786296">
                <a:tc>
                  <a:txBody>
                    <a:bodyPr/>
                    <a:lstStyle/>
                    <a:p>
                      <a:endParaRPr lang="en-US" dirty="0"/>
                    </a:p>
                  </a:txBody>
                  <a:tcPr/>
                </a:tc>
                <a:tc>
                  <a:txBody>
                    <a:bodyPr/>
                    <a:lstStyle/>
                    <a:p>
                      <a:r>
                        <a:rPr lang="en-US" dirty="0"/>
                        <a:t>White Wine</a:t>
                      </a:r>
                    </a:p>
                  </a:txBody>
                  <a:tcPr/>
                </a:tc>
                <a:tc>
                  <a:txBody>
                    <a:bodyPr/>
                    <a:lstStyle/>
                    <a:p>
                      <a:r>
                        <a:rPr lang="en-US" dirty="0"/>
                        <a:t>Red wine</a:t>
                      </a:r>
                    </a:p>
                  </a:txBody>
                  <a:tcPr/>
                </a:tc>
                <a:extLst>
                  <a:ext uri="{0D108BD9-81ED-4DB2-BD59-A6C34878D82A}">
                    <a16:rowId xmlns:a16="http://schemas.microsoft.com/office/drawing/2014/main" val="1464947096"/>
                  </a:ext>
                </a:extLst>
              </a:tr>
              <a:tr h="786296">
                <a:tc>
                  <a:txBody>
                    <a:bodyPr/>
                    <a:lstStyle/>
                    <a:p>
                      <a:r>
                        <a:rPr lang="en-US" dirty="0"/>
                        <a:t>Citric acid</a:t>
                      </a:r>
                    </a:p>
                  </a:txBody>
                  <a:tcPr/>
                </a:tc>
                <a:tc>
                  <a:txBody>
                    <a:bodyPr/>
                    <a:lstStyle/>
                    <a:p>
                      <a:r>
                        <a:rPr lang="en-US" dirty="0"/>
                        <a:t>0.090</a:t>
                      </a:r>
                    </a:p>
                  </a:txBody>
                  <a:tcPr/>
                </a:tc>
                <a:tc>
                  <a:txBody>
                    <a:bodyPr/>
                    <a:lstStyle/>
                    <a:p>
                      <a:r>
                        <a:rPr lang="en-US" dirty="0"/>
                        <a:t>0.27</a:t>
                      </a:r>
                    </a:p>
                  </a:txBody>
                  <a:tcPr/>
                </a:tc>
                <a:extLst>
                  <a:ext uri="{0D108BD9-81ED-4DB2-BD59-A6C34878D82A}">
                    <a16:rowId xmlns:a16="http://schemas.microsoft.com/office/drawing/2014/main" val="3123734169"/>
                  </a:ext>
                </a:extLst>
              </a:tr>
              <a:tr h="786296">
                <a:tc>
                  <a:txBody>
                    <a:bodyPr/>
                    <a:lstStyle/>
                    <a:p>
                      <a:r>
                        <a:rPr lang="en-US" dirty="0"/>
                        <a:t>Sulphates</a:t>
                      </a:r>
                    </a:p>
                  </a:txBody>
                  <a:tcPr/>
                </a:tc>
                <a:tc>
                  <a:txBody>
                    <a:bodyPr/>
                    <a:lstStyle/>
                    <a:p>
                      <a:r>
                        <a:rPr lang="en-US" dirty="0"/>
                        <a:t>0.550</a:t>
                      </a:r>
                    </a:p>
                  </a:txBody>
                  <a:tcPr/>
                </a:tc>
                <a:tc>
                  <a:txBody>
                    <a:bodyPr/>
                    <a:lstStyle/>
                    <a:p>
                      <a:r>
                        <a:rPr lang="en-US" dirty="0"/>
                        <a:t>0.410</a:t>
                      </a:r>
                    </a:p>
                  </a:txBody>
                  <a:tcPr/>
                </a:tc>
                <a:extLst>
                  <a:ext uri="{0D108BD9-81ED-4DB2-BD59-A6C34878D82A}">
                    <a16:rowId xmlns:a16="http://schemas.microsoft.com/office/drawing/2014/main" val="3438676579"/>
                  </a:ext>
                </a:extLst>
              </a:tr>
              <a:tr h="786296">
                <a:tc>
                  <a:txBody>
                    <a:bodyPr/>
                    <a:lstStyle/>
                    <a:p>
                      <a:r>
                        <a:rPr lang="en-US" dirty="0"/>
                        <a:t>pH</a:t>
                      </a:r>
                    </a:p>
                  </a:txBody>
                  <a:tcPr/>
                </a:tc>
                <a:tc>
                  <a:txBody>
                    <a:bodyPr/>
                    <a:lstStyle/>
                    <a:p>
                      <a:r>
                        <a:rPr lang="en-US" dirty="0"/>
                        <a:t>3.210</a:t>
                      </a:r>
                    </a:p>
                  </a:txBody>
                  <a:tcPr/>
                </a:tc>
                <a:tc>
                  <a:txBody>
                    <a:bodyPr/>
                    <a:lstStyle/>
                    <a:p>
                      <a:r>
                        <a:rPr lang="en-US" dirty="0"/>
                        <a:t>3.09</a:t>
                      </a:r>
                    </a:p>
                  </a:txBody>
                  <a:tcPr/>
                </a:tc>
                <a:extLst>
                  <a:ext uri="{0D108BD9-81ED-4DB2-BD59-A6C34878D82A}">
                    <a16:rowId xmlns:a16="http://schemas.microsoft.com/office/drawing/2014/main" val="3762545981"/>
                  </a:ext>
                </a:extLst>
              </a:tr>
              <a:tr h="786296">
                <a:tc>
                  <a:txBody>
                    <a:bodyPr/>
                    <a:lstStyle/>
                    <a:p>
                      <a:r>
                        <a:rPr lang="en-US" dirty="0"/>
                        <a:t>Residual sugar</a:t>
                      </a:r>
                    </a:p>
                  </a:txBody>
                  <a:tcPr/>
                </a:tc>
                <a:tc>
                  <a:txBody>
                    <a:bodyPr/>
                    <a:lstStyle/>
                    <a:p>
                      <a:r>
                        <a:rPr lang="en-US" dirty="0"/>
                        <a:t>1.90</a:t>
                      </a:r>
                    </a:p>
                  </a:txBody>
                  <a:tcPr/>
                </a:tc>
                <a:tc>
                  <a:txBody>
                    <a:bodyPr/>
                    <a:lstStyle/>
                    <a:p>
                      <a:r>
                        <a:rPr lang="en-US" dirty="0"/>
                        <a:t>1.70</a:t>
                      </a:r>
                    </a:p>
                  </a:txBody>
                  <a:tcPr/>
                </a:tc>
                <a:extLst>
                  <a:ext uri="{0D108BD9-81ED-4DB2-BD59-A6C34878D82A}">
                    <a16:rowId xmlns:a16="http://schemas.microsoft.com/office/drawing/2014/main" val="2315883097"/>
                  </a:ext>
                </a:extLst>
              </a:tr>
              <a:tr h="786296">
                <a:tc>
                  <a:txBody>
                    <a:bodyPr/>
                    <a:lstStyle/>
                    <a:p>
                      <a:r>
                        <a:rPr lang="en-US" dirty="0"/>
                        <a:t>Total sulfur dioxide</a:t>
                      </a:r>
                    </a:p>
                  </a:txBody>
                  <a:tcPr/>
                </a:tc>
                <a:tc>
                  <a:txBody>
                    <a:bodyPr/>
                    <a:lstStyle/>
                    <a:p>
                      <a:r>
                        <a:rPr lang="en-US" dirty="0"/>
                        <a:t>22.00</a:t>
                      </a:r>
                    </a:p>
                  </a:txBody>
                  <a:tcPr/>
                </a:tc>
                <a:tc>
                  <a:txBody>
                    <a:bodyPr/>
                    <a:lstStyle/>
                    <a:p>
                      <a:r>
                        <a:rPr lang="en-US" dirty="0"/>
                        <a:t>108.0</a:t>
                      </a:r>
                    </a:p>
                  </a:txBody>
                  <a:tcPr/>
                </a:tc>
                <a:extLst>
                  <a:ext uri="{0D108BD9-81ED-4DB2-BD59-A6C34878D82A}">
                    <a16:rowId xmlns:a16="http://schemas.microsoft.com/office/drawing/2014/main" val="3778545905"/>
                  </a:ext>
                </a:extLst>
              </a:tr>
            </a:tbl>
          </a:graphicData>
        </a:graphic>
      </p:graphicFrame>
    </p:spTree>
    <p:extLst>
      <p:ext uri="{BB962C8B-B14F-4D97-AF65-F5344CB8AC3E}">
        <p14:creationId xmlns:p14="http://schemas.microsoft.com/office/powerpoint/2010/main" val="33113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1505</Words>
  <Application>Microsoft Office PowerPoint</Application>
  <PresentationFormat>Widescreen</PresentationFormat>
  <Paragraphs>204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Analysis of the white wine and the red wine data sets</vt:lpstr>
      <vt:lpstr>Both datasets have the following variables</vt:lpstr>
      <vt:lpstr>Research Questions</vt:lpstr>
      <vt:lpstr>EDA analysis</vt:lpstr>
      <vt:lpstr>Analysis of column names and shape of data sets</vt:lpstr>
      <vt:lpstr>                  The mean values</vt:lpstr>
      <vt:lpstr>              Standard Deviation</vt:lpstr>
      <vt:lpstr>               The minimum values</vt:lpstr>
      <vt:lpstr>The first quartile</vt:lpstr>
      <vt:lpstr>The median values</vt:lpstr>
      <vt:lpstr>The third quartile values</vt:lpstr>
      <vt:lpstr>The maximum values</vt:lpstr>
      <vt:lpstr>PowerPoint Presentation</vt:lpstr>
      <vt:lpstr>PowerPoint Presentation</vt:lpstr>
      <vt:lpstr>PowerPoint Presentation</vt:lpstr>
      <vt:lpstr>PowerPoint Presentation</vt:lpstr>
      <vt:lpstr>PowerPoint Presentation</vt:lpstr>
      <vt:lpstr>PowerPoint Presentation</vt:lpstr>
      <vt:lpstr>Logistic regression analysis of the white wine dataset</vt:lpstr>
      <vt:lpstr>Logistic regression analysis of the red wine dataset</vt:lpstr>
      <vt:lpstr>Conclusions of the logistic regression                       model</vt:lpstr>
      <vt:lpstr>Finally, statistical significance of difference in means between the residual sugar concentration of the red wine and that of the white wine was evaluated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white wine and the red wine data sets</dc:title>
  <dc:creator>Alexey Efanov</dc:creator>
  <cp:lastModifiedBy>Alexey Efanov</cp:lastModifiedBy>
  <cp:revision>54</cp:revision>
  <dcterms:created xsi:type="dcterms:W3CDTF">2020-08-03T05:57:45Z</dcterms:created>
  <dcterms:modified xsi:type="dcterms:W3CDTF">2020-08-05T14:50:10Z</dcterms:modified>
</cp:coreProperties>
</file>