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42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5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2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9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6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5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7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8ED7-0F53-4839-8AFA-EE07FAABF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587829"/>
            <a:ext cx="2952750" cy="3291647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Comparison of Different </a:t>
            </a:r>
            <a:r>
              <a:rPr lang="en-US" sz="27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7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lgorithms for Classification of Different </a:t>
            </a:r>
            <a:r>
              <a:rPr lang="en-US" sz="27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7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ypes of Cancer</a:t>
            </a:r>
            <a:b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200" dirty="0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8BCC80FB-E277-4DA0-9DFF-A871AB69E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406" r="1" b="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772C11-93D3-4A1D-8A5E-EBA6639F6DC4}"/>
              </a:ext>
            </a:extLst>
          </p:cNvPr>
          <p:cNvSpPr txBox="1"/>
          <p:nvPr/>
        </p:nvSpPr>
        <p:spPr>
          <a:xfrm>
            <a:off x="9652523" y="6657945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ru-RU" sz="700">
                <a:solidFill>
                  <a:srgbClr val="FFFFFF"/>
                </a:solidFill>
                <a:hlinkClick r:id="rId3" tooltip="https://www.scientia.global/dr-baowei-fei-a-new-technique-for-targeted-prostate-cancer-biopsi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ru-RU" sz="700">
                <a:solidFill>
                  <a:srgbClr val="FFFFFF"/>
                </a:solidFill>
              </a:rPr>
              <a:t> by Unknown Author is licensed under </a:t>
            </a:r>
            <a:r>
              <a:rPr lang="ru-RU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ru-R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F367C-2A00-4C13-B078-49E3BA7B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en-US" sz="3600" dirty="0"/>
              <a:t>                              </a:t>
            </a:r>
            <a:r>
              <a:rPr lang="en-US" sz="3600" b="1" dirty="0"/>
              <a:t>Dataset </a:t>
            </a:r>
            <a:endParaRPr lang="ru-RU" sz="36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4E5CCB-138A-4802-9ECC-78EC79A94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r>
              <a:rPr lang="en-US" dirty="0"/>
              <a:t>1. Dataset contains 881 samples</a:t>
            </a:r>
          </a:p>
          <a:p>
            <a:r>
              <a:rPr lang="en-US" dirty="0"/>
              <a:t>2. Each sample contains 20551 features-gene expression values</a:t>
            </a:r>
          </a:p>
          <a:p>
            <a:r>
              <a:rPr lang="en-US" dirty="0"/>
              <a:t>3. All 881 samples belong to 5 cancer cell lines: PRAD, LUAD, BRCA, KIRS, and COAD</a:t>
            </a:r>
          </a:p>
        </p:txBody>
      </p:sp>
      <p:pic>
        <p:nvPicPr>
          <p:cNvPr id="5" name="Content Placeholder 4" descr="A close up of a bug&#10;&#10;Description automatically generated with low confidence">
            <a:extLst>
              <a:ext uri="{FF2B5EF4-FFF2-40B4-BE49-F238E27FC236}">
                <a16:creationId xmlns:a16="http://schemas.microsoft.com/office/drawing/2014/main" id="{67CB2A40-4BD2-40A3-AFF6-A9BF9FF30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397" r="7811" b="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4773C-FFD0-4363-A0DA-02C6F51C5C40}"/>
              </a:ext>
            </a:extLst>
          </p:cNvPr>
          <p:cNvSpPr txBox="1"/>
          <p:nvPr/>
        </p:nvSpPr>
        <p:spPr>
          <a:xfrm>
            <a:off x="9879273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ru-RU" sz="700">
                <a:solidFill>
                  <a:srgbClr val="FFFFFF"/>
                </a:solidFill>
                <a:hlinkClick r:id="rId3" tooltip="https://healthcare-in-europe.com/en/news/cancer-riding-the-wave-of-innovation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ru-RU" sz="700">
                <a:solidFill>
                  <a:srgbClr val="FFFFFF"/>
                </a:solidFill>
              </a:rPr>
              <a:t> by Unknown Author is licensed under </a:t>
            </a:r>
            <a:r>
              <a:rPr lang="ru-RU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ru-R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9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FC2AE-1A68-4AE5-B786-7F75FD7A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b="1"/>
              <a:t>Methods</a:t>
            </a:r>
            <a:endParaRPr lang="ru-RU" b="1" dirty="0"/>
          </a:p>
        </p:txBody>
      </p:sp>
      <p:pic>
        <p:nvPicPr>
          <p:cNvPr id="5" name="Content Placeholder 4" descr="A picture containing plant&#10;&#10;Description automatically generated">
            <a:extLst>
              <a:ext uri="{FF2B5EF4-FFF2-40B4-BE49-F238E27FC236}">
                <a16:creationId xmlns:a16="http://schemas.microsoft.com/office/drawing/2014/main" id="{1C6F4DAC-9FE7-4B4C-B13E-09233E13A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124" r="6741" b="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E611F4B2-9DCA-4EFD-9A7F-D04136EC0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r>
              <a:rPr lang="en-US" dirty="0"/>
              <a:t>1. The number of features will be reduced to two from 20551 using principal component analysis (PCA)</a:t>
            </a:r>
          </a:p>
          <a:p>
            <a:r>
              <a:rPr lang="en-US" dirty="0"/>
              <a:t>2. The K means method was applied to all samples to cluster them based on two features</a:t>
            </a:r>
          </a:p>
          <a:p>
            <a:r>
              <a:rPr lang="en-US" dirty="0"/>
              <a:t>3. The DBSCAN algorithm was applied to all samples to cluster them based on two 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C0CDB-D208-4349-B9DB-560CD7DAE9EB}"/>
              </a:ext>
            </a:extLst>
          </p:cNvPr>
          <p:cNvSpPr txBox="1"/>
          <p:nvPr/>
        </p:nvSpPr>
        <p:spPr>
          <a:xfrm>
            <a:off x="5103709" y="5754432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ru-RU" sz="700">
                <a:solidFill>
                  <a:srgbClr val="FFFFFF"/>
                </a:solidFill>
                <a:hlinkClick r:id="rId3" tooltip="http://scienceblog.cancerresearchuk.org/2015/07/01/fishing-for-clues-how-liquid-biopsies-are-uncovering-cancers-secret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ru-RU" sz="700">
                <a:solidFill>
                  <a:srgbClr val="FFFFFF"/>
                </a:solidFill>
              </a:rPr>
              <a:t> by Unknown Author is licensed under </a:t>
            </a:r>
            <a:r>
              <a:rPr lang="ru-RU" sz="700">
                <a:solidFill>
                  <a:srgbClr val="FFFFFF"/>
                </a:solidFill>
                <a:hlinkClick r:id="rId3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ru-R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3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CC215-4420-42F6-BD31-2D6F84FB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 means: Selecting the K Value</a:t>
            </a:r>
            <a:endParaRPr lang="ru-RU" b="1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E0D8FCA3-CB61-4BB4-B518-66A5DF6F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96" y="640081"/>
            <a:ext cx="5314406" cy="531440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653820A4-80B6-4001-A501-FF3762F6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sz="3200" dirty="0"/>
              <a:t>The elbow method was applied to estimate an optimal number of k-value.</a:t>
            </a:r>
          </a:p>
          <a:p>
            <a:r>
              <a:rPr lang="en-US" sz="3200" dirty="0"/>
              <a:t>The k value 5 was selected for this project.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540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C679E-99BE-4DFD-8653-39287B98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b="1" dirty="0"/>
              <a:t>K Means</a:t>
            </a:r>
            <a:endParaRPr lang="ru-RU" b="1" dirty="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B273D952-A6FF-4E33-849F-68F72E635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52942"/>
            <a:ext cx="6909801" cy="488868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AC59465-48C0-495B-BED2-F07D88E1A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Separated samples into 5 clusters based on two principal components.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258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62B3B-9113-4A96-9827-DB7B6D8A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DBSCAN. Selecting an optimal eps value</a:t>
            </a:r>
            <a:endParaRPr lang="ru-RU" b="1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BF03C7A-C6DD-46B2-B675-96657082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" y="653270"/>
            <a:ext cx="5247747" cy="524774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51BDF-2B0D-4D1E-BF3E-DB364E86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sz="3600" dirty="0"/>
              <a:t>Two optimal values, 1 and 1.5, were selected for the following consideration.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542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0508E-B9A2-408E-B6CE-0A37732E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DBSCAN Clustering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95292CD-3D93-498F-A2E3-938A1B37F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0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6285DD3-B83F-4586-BB7E-E34CADA9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/>
              <a:t>eps=1.5</a:t>
            </a:r>
          </a:p>
          <a:p>
            <a:r>
              <a:rPr lang="en-US" dirty="0" err="1"/>
              <a:t>min_samples</a:t>
            </a:r>
            <a:r>
              <a:rPr lang="en-US" dirty="0"/>
              <a:t>=15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236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CB273-F3E6-4292-9C4C-A060BAD2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b="1" dirty="0"/>
              <a:t>Conclusions</a:t>
            </a:r>
            <a:endParaRPr lang="ru-RU" b="1" dirty="0"/>
          </a:p>
        </p:txBody>
      </p:sp>
      <p:pic>
        <p:nvPicPr>
          <p:cNvPr id="5" name="Content Placeholder 4" descr="A group of red flowers&#10;&#10;Description automatically generated with medium confidence">
            <a:extLst>
              <a:ext uri="{FF2B5EF4-FFF2-40B4-BE49-F238E27FC236}">
                <a16:creationId xmlns:a16="http://schemas.microsoft.com/office/drawing/2014/main" id="{3FFDD270-A207-4FA2-A21A-1A60EC85FC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281" r="14459" b="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D17B62-9675-4DB7-8914-FAC9EF8B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1.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The k-means algorithm performance-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silhouette_score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=0.512,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adjusted_rand_</a:t>
            </a:r>
            <a:r>
              <a:rPr lang="en-US" sz="1800" dirty="0" err="1">
                <a:latin typeface="Arial" panose="020B0604020202020204" pitchFamily="34" charset="0"/>
                <a:ea typeface="Calibri" panose="020F0502020204030204" pitchFamily="34" charset="0"/>
              </a:rPr>
              <a:t>index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=0.722</a:t>
            </a:r>
          </a:p>
          <a:p>
            <a:r>
              <a:rPr lang="en-US" sz="1800" dirty="0">
                <a:latin typeface="Arial" panose="020B0604020202020204" pitchFamily="34" charset="0"/>
              </a:rPr>
              <a:t>2.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DBSCAN algorithm performance-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silhouette_score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=0.379,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adjusted_rand_</a:t>
            </a:r>
            <a:r>
              <a:rPr lang="en-US" sz="1800" dirty="0" err="1">
                <a:latin typeface="Arial" panose="020B0604020202020204" pitchFamily="34" charset="0"/>
                <a:ea typeface="Calibri" panose="020F0502020204030204" pitchFamily="34" charset="0"/>
              </a:rPr>
              <a:t>index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=0.523</a:t>
            </a:r>
          </a:p>
          <a:p>
            <a:r>
              <a:rPr lang="en-US" sz="1800" dirty="0">
                <a:latin typeface="Arial" panose="020B0604020202020204" pitchFamily="34" charset="0"/>
              </a:rPr>
              <a:t>3. The k means algorithm is much more effective in terms </a:t>
            </a:r>
            <a:r>
              <a:rPr lang="en-US" sz="1800">
                <a:latin typeface="Arial" panose="020B0604020202020204" pitchFamily="34" charset="0"/>
              </a:rPr>
              <a:t>of clustering </a:t>
            </a:r>
            <a:r>
              <a:rPr lang="en-US" sz="1800" dirty="0">
                <a:latin typeface="Arial" panose="020B0604020202020204" pitchFamily="34" charset="0"/>
              </a:rPr>
              <a:t>of cancer cell lines based on gene expression in comparison with DBSCAN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7C46F-1516-454E-A044-74C0A55A3525}"/>
              </a:ext>
            </a:extLst>
          </p:cNvPr>
          <p:cNvSpPr txBox="1"/>
          <p:nvPr/>
        </p:nvSpPr>
        <p:spPr>
          <a:xfrm>
            <a:off x="5217522" y="5754432"/>
            <a:ext cx="23262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ru-RU" sz="700">
                <a:solidFill>
                  <a:srgbClr val="FFFFFF"/>
                </a:solidFill>
                <a:hlinkClick r:id="rId3" tooltip="https://pursuit.unimelb.edu.au/articles/new-test-to-improve-blood-cancer-treat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ru-RU" sz="700">
                <a:solidFill>
                  <a:srgbClr val="FFFFFF"/>
                </a:solidFill>
              </a:rPr>
              <a:t> by Unknown Author is licensed under </a:t>
            </a:r>
            <a:r>
              <a:rPr lang="ru-RU" sz="700">
                <a:solidFill>
                  <a:srgbClr val="FFFFFF"/>
                </a:solidFill>
                <a:hlinkClick r:id="rId3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ru-R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646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351</TotalTime>
  <Words>297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          Comparison of Different Algorithms for Classification of Different Types of Cancer </vt:lpstr>
      <vt:lpstr>                              Dataset </vt:lpstr>
      <vt:lpstr>Methods</vt:lpstr>
      <vt:lpstr>K means: Selecting the K Value</vt:lpstr>
      <vt:lpstr>K Means</vt:lpstr>
      <vt:lpstr>DBSCAN. Selecting an optimal eps value</vt:lpstr>
      <vt:lpstr>DBSCAN Clustering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Comparison of different algorithms for classification of different types of cancer </dc:title>
  <dc:creator>Alexey Efanov</dc:creator>
  <cp:lastModifiedBy>Alexey Efanov</cp:lastModifiedBy>
  <cp:revision>18</cp:revision>
  <dcterms:created xsi:type="dcterms:W3CDTF">2021-12-31T16:45:59Z</dcterms:created>
  <dcterms:modified xsi:type="dcterms:W3CDTF">2022-01-07T03:38:28Z</dcterms:modified>
</cp:coreProperties>
</file>