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60" r:id="rId3"/>
    <p:sldId id="273" r:id="rId4"/>
    <p:sldId id="274" r:id="rId5"/>
    <p:sldId id="275" r:id="rId6"/>
    <p:sldId id="278" r:id="rId7"/>
    <p:sldId id="292" r:id="rId8"/>
    <p:sldId id="293" r:id="rId9"/>
    <p:sldId id="291" r:id="rId10"/>
    <p:sldId id="286" r:id="rId11"/>
    <p:sldId id="276" r:id="rId12"/>
    <p:sldId id="285" r:id="rId13"/>
    <p:sldId id="288" r:id="rId14"/>
    <p:sldId id="279" r:id="rId15"/>
    <p:sldId id="280" r:id="rId16"/>
    <p:sldId id="294" r:id="rId17"/>
    <p:sldId id="295" r:id="rId18"/>
    <p:sldId id="296" r:id="rId19"/>
    <p:sldId id="297" r:id="rId20"/>
    <p:sldId id="289" r:id="rId21"/>
    <p:sldId id="281" r:id="rId22"/>
    <p:sldId id="282" r:id="rId23"/>
    <p:sldId id="271" r:id="rId24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Haga clic para modificar el estilo de subtítulo del patrón</a:t>
            </a:r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 descr="Imagen PPT UAG NEW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1000" y="5185827"/>
            <a:ext cx="64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Tesis</a:t>
            </a:r>
          </a:p>
          <a:p>
            <a:pPr algn="ctr"/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Computación Inteligente Aplicada</a:t>
            </a:r>
          </a:p>
          <a:p>
            <a:pPr algn="ctr"/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Mtro. Juan Antonio Vega Fernández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8A2F3C-924F-4B61-BD56-B083494DB9BE}"/>
              </a:ext>
            </a:extLst>
          </p:cNvPr>
          <p:cNvSpPr txBox="1"/>
          <p:nvPr/>
        </p:nvSpPr>
        <p:spPr>
          <a:xfrm>
            <a:off x="-152400" y="3917412"/>
            <a:ext cx="8458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Uso de Deep </a:t>
            </a:r>
            <a:r>
              <a:rPr lang="es-ES_tradnl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Learning</a:t>
            </a:r>
            <a:r>
              <a:rPr lang="es-ES_tradnl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para composición musical </a:t>
            </a:r>
          </a:p>
          <a:p>
            <a:pPr algn="ctr"/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Efrain Adrian Luna Nevarez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9634" y="12192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Formato MIDI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212" y="990600"/>
            <a:ext cx="4016380" cy="4990632"/>
          </a:xfrm>
          <a:prstGeom prst="rect">
            <a:avLst/>
          </a:prstGeom>
        </p:spPr>
      </p:pic>
      <p:pic>
        <p:nvPicPr>
          <p:cNvPr id="2050" name="Picture 2" descr="Resultado de imagen para formato mi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88709"/>
            <a:ext cx="1825625" cy="179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formato midi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2" b="35275"/>
          <a:stretch/>
        </p:blipFill>
        <p:spPr bwMode="auto">
          <a:xfrm>
            <a:off x="278674" y="3733800"/>
            <a:ext cx="4943475" cy="129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6086" y="5334000"/>
            <a:ext cx="4966063" cy="29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177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 la Propuesta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60EB5-2788-44A8-94DF-9DFB458FC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67599"/>
            <a:ext cx="5709016" cy="43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4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 la Propuesta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85" y="2264737"/>
            <a:ext cx="2899081" cy="1207125"/>
          </a:xfrm>
          <a:prstGeom prst="rect">
            <a:avLst/>
          </a:prstGeom>
        </p:spPr>
      </p:pic>
      <p:pic>
        <p:nvPicPr>
          <p:cNvPr id="8" name="Picture 2" descr="Resultado de imagen para keras and tensorflo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3776185"/>
            <a:ext cx="1711647" cy="688082"/>
          </a:xfrm>
          <a:prstGeom prst="rect">
            <a:avLst/>
          </a:prstGeom>
          <a:noFill/>
        </p:spPr>
      </p:pic>
      <p:pic>
        <p:nvPicPr>
          <p:cNvPr id="9" name="Picture 4" descr="Resultado de imagen para pyth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65923" y="1417646"/>
            <a:ext cx="2057400" cy="694929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BF73B6-9FF8-4D53-8329-7F014288F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295400"/>
            <a:ext cx="47529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0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Desarrollo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97024" y="1686827"/>
            <a:ext cx="4808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El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dataset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usado en este proyecto se llama:</a:t>
            </a:r>
          </a:p>
          <a:p>
            <a:endParaRPr lang="es-MX" dirty="0"/>
          </a:p>
          <a:p>
            <a:r>
              <a:rPr lang="es-MX" dirty="0"/>
              <a:t>“</a:t>
            </a:r>
            <a:r>
              <a:rPr lang="es-MX" dirty="0" err="1"/>
              <a:t>Clean</a:t>
            </a:r>
            <a:r>
              <a:rPr lang="es-MX" dirty="0"/>
              <a:t> MIDI </a:t>
            </a:r>
            <a:r>
              <a:rPr lang="es-MX" dirty="0" err="1"/>
              <a:t>subset</a:t>
            </a:r>
            <a:r>
              <a:rPr lang="es-MX" dirty="0"/>
              <a:t>”</a:t>
            </a:r>
          </a:p>
          <a:p>
            <a:endParaRPr lang="es-MX" dirty="0"/>
          </a:p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Contiene mas de 17000 canciones MIDI de rock y pop.</a:t>
            </a:r>
          </a:p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Y se genero en la tesis doctoral [10]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122" name="Picture 2" descr="Resultado de imagen para r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08" y="1599478"/>
            <a:ext cx="3425825" cy="24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3">
            <a:extLst>
              <a:ext uri="{FF2B5EF4-FFF2-40B4-BE49-F238E27FC236}">
                <a16:creationId xmlns:a16="http://schemas.microsoft.com/office/drawing/2014/main" id="{9EE19F5F-8855-4511-9860-BE0D2422F115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Dataset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38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Desarrollo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2A39D2-55C6-4546-925A-C78FD89E8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4" y="3714441"/>
            <a:ext cx="8883520" cy="19289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AB56C1-915B-4E50-9258-F2E12400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93" y="1220786"/>
            <a:ext cx="84010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33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Accurancy</a:t>
            </a:r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Guitarra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B7B52-553F-413B-B498-44266044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4" y="1449589"/>
            <a:ext cx="2944239" cy="2265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3E8D0C-EBE4-4B16-B645-CD2C3A15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696" y="1413641"/>
            <a:ext cx="2944239" cy="2367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1E09FA-7A81-4DA8-981F-EA8757390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04" y="3728015"/>
            <a:ext cx="2944239" cy="2242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840D4-7CF3-4E39-9F26-409BDC972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4044523"/>
            <a:ext cx="56864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4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Accurancy</a:t>
            </a:r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Bajo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E926E5-D2A8-4ED5-91D3-458187104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524001"/>
            <a:ext cx="2903376" cy="23174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DD0228-C983-4B55-B834-BF81DB68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501163"/>
            <a:ext cx="2903376" cy="2327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56515B-68BC-491A-BE80-179BD06BC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3850802"/>
            <a:ext cx="2903376" cy="2245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754F51-70E6-466C-A2F7-63C16924E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139" y="4163716"/>
            <a:ext cx="5524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45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Error Guitarra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F0037F-B3EC-4818-898A-2E623D46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4" y="1371600"/>
            <a:ext cx="3055776" cy="2442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79044-B6AA-4E69-8884-D8BC6955F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351156"/>
            <a:ext cx="3075016" cy="2442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FEE1DD-4E61-43E1-8AB9-F1BF3CDF1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814010"/>
            <a:ext cx="3093571" cy="2275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0399CC-5B8D-4842-9978-1F9EDBF57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122" y="4038600"/>
            <a:ext cx="56959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45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Error Bajo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04A3F-875B-41F3-9820-55B2D963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4" y="1455167"/>
            <a:ext cx="2903376" cy="2286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119AE0-88D0-4FC2-BA27-B10274F20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371600"/>
            <a:ext cx="3048000" cy="2445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8F7BA-601C-4897-B779-B89456334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16638"/>
            <a:ext cx="2895600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A46A26-6378-4212-A803-AF9CE0B54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4073813"/>
            <a:ext cx="55435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93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89993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Validación de la tonalidad (Algoritmo de </a:t>
            </a:r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Krumhansl-Schmuckler</a:t>
            </a:r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)</a:t>
            </a:r>
          </a:p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)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60CD6-5BA1-4DEC-92A3-B3FE4F4D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4" y="1401147"/>
            <a:ext cx="4164586" cy="3246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9D0C0D-655D-4F8E-BCEF-9DC8F3916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610" y="1433061"/>
            <a:ext cx="4072790" cy="3168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14AD6D-1460-4CCD-A1DA-C4BE9A8D3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103" y="4495302"/>
            <a:ext cx="5427793" cy="154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2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del Problema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64367" y="2110264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+mj-lt"/>
              </a:rPr>
              <a:t>La falta de nuevas ideas dentro de la composición musical es uno de los principales problemas para los músicos.</a:t>
            </a:r>
          </a:p>
          <a:p>
            <a:r>
              <a:rPr lang="es-MX" dirty="0">
                <a:latin typeface="+mj-lt"/>
                <a:cs typeface="Arial"/>
              </a:rPr>
              <a:t>Este factor influye directamente con tiempo de </a:t>
            </a:r>
            <a:r>
              <a:rPr lang="es-MX" dirty="0" err="1">
                <a:latin typeface="+mj-lt"/>
                <a:cs typeface="Arial"/>
              </a:rPr>
              <a:t>composicion</a:t>
            </a:r>
            <a:r>
              <a:rPr lang="es-MX" dirty="0">
                <a:latin typeface="+mj-lt"/>
                <a:cs typeface="Arial"/>
              </a:rPr>
              <a:t>.</a:t>
            </a:r>
            <a:endParaRPr lang="es-ES_tradnl" dirty="0">
              <a:latin typeface="+mj-lt"/>
              <a:cs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752600"/>
            <a:ext cx="3581485" cy="25070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295400"/>
            <a:ext cx="4047006" cy="1295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863120"/>
            <a:ext cx="4073393" cy="140408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143500" y="178977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Salida de Guitarra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257800" y="319582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Salida de Bajo</a:t>
            </a:r>
          </a:p>
        </p:txBody>
      </p:sp>
    </p:spTree>
    <p:extLst>
      <p:ext uri="{BB962C8B-B14F-4D97-AF65-F5344CB8AC3E}">
        <p14:creationId xmlns:p14="http://schemas.microsoft.com/office/powerpoint/2010/main" val="3141686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Conclusiones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Las redes fueron capaces de aprender y generar música a partir de secuencias de entradas.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 red que tuvo un mejor desempeño fue la arquitectura numero 1, la cual cuenta con capas de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Dropout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intermedias,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asi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como un optimizador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RMSProp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 pesar de que la red con el optimizador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Nadam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no fue la mejor, presento excelentes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Para trabajos futuros seria bueno experimentar con otras arquitecturas de redes LSTM.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Las secuencias de salida generadas por la red, contiene tanto notas musicales como también silencios.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El algoritmo de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Krumhansl-Schmuckler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sirvió bastante bien para la validación del proyecto.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El tiempo de entrenamiento de esta red con todo el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dataset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es bastante grande, quizá en un futuro con mejor hardware se puedan correr mas épocas y ver si la red sigue evolucionando.</a:t>
            </a:r>
          </a:p>
        </p:txBody>
      </p:sp>
    </p:spTree>
    <p:extLst>
      <p:ext uri="{BB962C8B-B14F-4D97-AF65-F5344CB8AC3E}">
        <p14:creationId xmlns:p14="http://schemas.microsoft.com/office/powerpoint/2010/main" val="2630158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Referencias Bibliográficas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219200"/>
            <a:ext cx="81534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Referencias</a:t>
            </a:r>
          </a:p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 </a:t>
            </a:r>
          </a:p>
          <a:p>
            <a:r>
              <a:rPr lang="es-ES" i="1" dirty="0"/>
              <a:t>[1] </a:t>
            </a:r>
            <a:r>
              <a:rPr lang="es-ES" i="1" dirty="0" err="1"/>
              <a:t>Mohamad</a:t>
            </a:r>
            <a:r>
              <a:rPr lang="es-ES" i="1" dirty="0"/>
              <a:t> H. </a:t>
            </a:r>
            <a:r>
              <a:rPr lang="es-ES" i="1" dirty="0" err="1"/>
              <a:t>Hassoun</a:t>
            </a:r>
            <a:r>
              <a:rPr lang="es-ES" i="1" dirty="0"/>
              <a:t> (1995), "Fundamentals of artificial neural </a:t>
            </a:r>
            <a:r>
              <a:rPr lang="es-ES" i="1" dirty="0" err="1"/>
              <a:t>networks</a:t>
            </a:r>
            <a:r>
              <a:rPr lang="es-ES" i="1" dirty="0"/>
              <a:t>"</a:t>
            </a:r>
            <a:endParaRPr lang="es-MX" dirty="0"/>
          </a:p>
          <a:p>
            <a:r>
              <a:rPr lang="es-ES" i="1" dirty="0"/>
              <a:t>[2] Kevin </a:t>
            </a:r>
            <a:r>
              <a:rPr lang="es-ES" i="1" dirty="0" err="1"/>
              <a:t>Gurney</a:t>
            </a:r>
            <a:r>
              <a:rPr lang="es-ES" i="1" dirty="0"/>
              <a:t> (1997), "</a:t>
            </a:r>
            <a:r>
              <a:rPr lang="es-ES" i="1" dirty="0" err="1"/>
              <a:t>An</a:t>
            </a:r>
            <a:r>
              <a:rPr lang="es-ES" i="1" dirty="0"/>
              <a:t> </a:t>
            </a:r>
            <a:r>
              <a:rPr lang="es-ES" i="1" dirty="0" err="1"/>
              <a:t>introduction</a:t>
            </a:r>
            <a:r>
              <a:rPr lang="es-ES" i="1" dirty="0"/>
              <a:t> to neural </a:t>
            </a:r>
            <a:r>
              <a:rPr lang="es-ES" i="1" dirty="0" err="1"/>
              <a:t>networks</a:t>
            </a:r>
            <a:r>
              <a:rPr lang="es-ES" i="1" dirty="0"/>
              <a:t>"</a:t>
            </a:r>
            <a:endParaRPr lang="es-MX" dirty="0"/>
          </a:p>
          <a:p>
            <a:r>
              <a:rPr lang="es-ES" i="1" dirty="0"/>
              <a:t>[3] </a:t>
            </a:r>
            <a:r>
              <a:rPr lang="es-ES" i="1" dirty="0" err="1"/>
              <a:t>Silas</a:t>
            </a:r>
            <a:r>
              <a:rPr lang="es-ES" i="1" dirty="0"/>
              <a:t> Franco dos Reis Alves (2016), "Artificial Neural Networks: A </a:t>
            </a:r>
            <a:r>
              <a:rPr lang="es-ES" i="1" dirty="0" err="1"/>
              <a:t>Practical</a:t>
            </a:r>
            <a:r>
              <a:rPr lang="es-ES" i="1" dirty="0"/>
              <a:t> </a:t>
            </a:r>
            <a:r>
              <a:rPr lang="es-ES" i="1" dirty="0" err="1"/>
              <a:t>Course</a:t>
            </a:r>
            <a:r>
              <a:rPr lang="es-ES" i="1" dirty="0"/>
              <a:t>"</a:t>
            </a:r>
            <a:endParaRPr lang="es-MX" dirty="0"/>
          </a:p>
          <a:p>
            <a:r>
              <a:rPr lang="es-ES" i="1" dirty="0"/>
              <a:t>[4] Enric Herrera (1984), "Teoría musical y armonía moderna"</a:t>
            </a:r>
            <a:endParaRPr lang="es-MX" dirty="0"/>
          </a:p>
          <a:p>
            <a:r>
              <a:rPr lang="es-ES" i="1" dirty="0"/>
              <a:t>[5] Eric Taylor (1989), "</a:t>
            </a:r>
            <a:r>
              <a:rPr lang="es-ES" i="1" dirty="0" err="1"/>
              <a:t>A.B.Guide</a:t>
            </a:r>
            <a:r>
              <a:rPr lang="es-ES" i="1" dirty="0"/>
              <a:t> to Music </a:t>
            </a:r>
            <a:r>
              <a:rPr lang="es-ES" i="1" dirty="0" err="1"/>
              <a:t>Theory</a:t>
            </a:r>
            <a:r>
              <a:rPr lang="es-ES" i="1" dirty="0"/>
              <a:t>“</a:t>
            </a:r>
          </a:p>
          <a:p>
            <a:r>
              <a:rPr lang="es-MX" i="1" dirty="0"/>
              <a:t>[6] </a:t>
            </a:r>
            <a:r>
              <a:rPr lang="en-US" i="1" dirty="0"/>
              <a:t>Douglas Eck and </a:t>
            </a:r>
            <a:r>
              <a:rPr lang="en-US" i="1" dirty="0" err="1"/>
              <a:t>Jurgen</a:t>
            </a:r>
            <a:r>
              <a:rPr lang="en-US" i="1" dirty="0"/>
              <a:t> </a:t>
            </a:r>
            <a:r>
              <a:rPr lang="en-US" i="1" dirty="0" err="1"/>
              <a:t>Schmidhuber</a:t>
            </a:r>
            <a:r>
              <a:rPr lang="en-US" i="1" dirty="0"/>
              <a:t> (</a:t>
            </a:r>
            <a:r>
              <a:rPr lang="es-MX" i="1" dirty="0"/>
              <a:t>2002), “</a:t>
            </a:r>
            <a:r>
              <a:rPr lang="en-US" i="1" dirty="0"/>
              <a:t>A first look at music composition using </a:t>
            </a:r>
            <a:r>
              <a:rPr lang="en-US" i="1" dirty="0" err="1"/>
              <a:t>lstm</a:t>
            </a:r>
            <a:r>
              <a:rPr lang="en-US" i="1" dirty="0"/>
              <a:t> recurrent neural networks. Technical Report No. IDSIA-07-</a:t>
            </a:r>
            <a:r>
              <a:rPr lang="es-MX" i="1" dirty="0"/>
              <a:t>02”</a:t>
            </a:r>
            <a:r>
              <a:rPr lang="en-US" i="1" dirty="0"/>
              <a:t> </a:t>
            </a:r>
            <a:endParaRPr lang="es-MX" i="1" dirty="0"/>
          </a:p>
          <a:p>
            <a:r>
              <a:rPr lang="es-ES" i="1" dirty="0"/>
              <a:t>[7] </a:t>
            </a:r>
            <a:r>
              <a:rPr lang="es-ES" i="1" dirty="0" err="1"/>
              <a:t>Honglak</a:t>
            </a:r>
            <a:r>
              <a:rPr lang="es-ES" i="1" dirty="0"/>
              <a:t> Lee, Yan </a:t>
            </a:r>
            <a:r>
              <a:rPr lang="es-ES" i="1" dirty="0" err="1"/>
              <a:t>Largman</a:t>
            </a:r>
            <a:r>
              <a:rPr lang="es-ES" i="1" dirty="0"/>
              <a:t>, Peter </a:t>
            </a:r>
            <a:r>
              <a:rPr lang="es-ES" i="1" dirty="0" err="1"/>
              <a:t>Pham</a:t>
            </a:r>
            <a:r>
              <a:rPr lang="es-ES" i="1" dirty="0"/>
              <a:t>, Andrew Y. </a:t>
            </a:r>
            <a:r>
              <a:rPr lang="es-ES" i="1" dirty="0" err="1"/>
              <a:t>Ng</a:t>
            </a:r>
            <a:endParaRPr lang="es-MX" i="1" dirty="0"/>
          </a:p>
          <a:p>
            <a:r>
              <a:rPr lang="es-ES" i="1" dirty="0"/>
              <a:t>(2009), “</a:t>
            </a:r>
            <a:r>
              <a:rPr lang="es-ES" i="1" dirty="0" err="1"/>
              <a:t>Unsupervised</a:t>
            </a:r>
            <a:r>
              <a:rPr lang="es-ES" i="1" dirty="0"/>
              <a:t> </a:t>
            </a:r>
            <a:r>
              <a:rPr lang="es-ES" i="1" dirty="0" err="1"/>
              <a:t>feature</a:t>
            </a:r>
            <a:r>
              <a:rPr lang="es-ES" i="1" dirty="0"/>
              <a:t> </a:t>
            </a:r>
            <a:r>
              <a:rPr lang="es-ES" i="1" dirty="0" err="1"/>
              <a:t>learning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audio </a:t>
            </a:r>
            <a:r>
              <a:rPr lang="es-ES" i="1" dirty="0" err="1"/>
              <a:t>classification</a:t>
            </a:r>
            <a:r>
              <a:rPr lang="es-ES" i="1" dirty="0"/>
              <a:t> </a:t>
            </a:r>
            <a:r>
              <a:rPr lang="es-ES" i="1" dirty="0" err="1"/>
              <a:t>using</a:t>
            </a:r>
            <a:r>
              <a:rPr lang="es-ES" i="1" dirty="0"/>
              <a:t> </a:t>
            </a:r>
            <a:r>
              <a:rPr lang="es-ES" i="1" dirty="0" err="1"/>
              <a:t>convolutional</a:t>
            </a:r>
            <a:r>
              <a:rPr lang="es-ES" i="1" dirty="0"/>
              <a:t> </a:t>
            </a:r>
            <a:r>
              <a:rPr lang="es-ES" i="1" dirty="0" err="1"/>
              <a:t>deep</a:t>
            </a:r>
            <a:r>
              <a:rPr lang="es-ES" i="1" dirty="0"/>
              <a:t> </a:t>
            </a:r>
            <a:r>
              <a:rPr lang="es-ES" i="1" dirty="0" err="1"/>
              <a:t>belief</a:t>
            </a:r>
            <a:r>
              <a:rPr lang="es-ES" i="1" dirty="0"/>
              <a:t> </a:t>
            </a:r>
            <a:r>
              <a:rPr lang="es-ES" i="1" dirty="0" err="1"/>
              <a:t>networks</a:t>
            </a:r>
            <a:r>
              <a:rPr lang="es-ES" i="1" dirty="0"/>
              <a:t>”</a:t>
            </a:r>
            <a:endParaRPr lang="es-ES_tradnl" i="1" dirty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  <a:p>
            <a:r>
              <a:rPr lang="es-ES" i="1" dirty="0"/>
              <a:t>[8] </a:t>
            </a:r>
            <a:r>
              <a:rPr lang="es-ES" i="1" dirty="0" err="1"/>
              <a:t>Aggelos</a:t>
            </a:r>
            <a:r>
              <a:rPr lang="es-ES" i="1" dirty="0"/>
              <a:t> </a:t>
            </a:r>
            <a:r>
              <a:rPr lang="es-ES" i="1" dirty="0" err="1"/>
              <a:t>Pikrakis</a:t>
            </a:r>
            <a:r>
              <a:rPr lang="es-ES" i="1" dirty="0"/>
              <a:t> (2013), "A Deep </a:t>
            </a:r>
            <a:r>
              <a:rPr lang="es-ES" i="1" dirty="0" err="1"/>
              <a:t>Learning</a:t>
            </a:r>
            <a:r>
              <a:rPr lang="es-ES" i="1" dirty="0"/>
              <a:t> </a:t>
            </a:r>
            <a:r>
              <a:rPr lang="es-ES" i="1" dirty="0" err="1"/>
              <a:t>Approach</a:t>
            </a:r>
            <a:r>
              <a:rPr lang="es-ES" i="1" dirty="0"/>
              <a:t> to </a:t>
            </a:r>
            <a:r>
              <a:rPr lang="es-ES" i="1" dirty="0" err="1"/>
              <a:t>Rhythm</a:t>
            </a:r>
            <a:r>
              <a:rPr lang="es-ES" i="1" dirty="0"/>
              <a:t> </a:t>
            </a:r>
            <a:r>
              <a:rPr lang="es-ES" i="1" dirty="0" err="1"/>
              <a:t>Modelling</a:t>
            </a:r>
            <a:r>
              <a:rPr lang="es-ES" i="1" dirty="0"/>
              <a:t> </a:t>
            </a:r>
            <a:r>
              <a:rPr lang="es-ES" i="1" dirty="0" err="1"/>
              <a:t>with</a:t>
            </a:r>
            <a:r>
              <a:rPr lang="es-ES" i="1" dirty="0"/>
              <a:t> </a:t>
            </a:r>
            <a:r>
              <a:rPr lang="es-ES" i="1" dirty="0" err="1"/>
              <a:t>Applications</a:t>
            </a:r>
            <a:r>
              <a:rPr lang="es-ES" i="1" dirty="0"/>
              <a:t>"</a:t>
            </a:r>
            <a:endParaRPr lang="es-MX" i="1" dirty="0"/>
          </a:p>
          <a:p>
            <a:r>
              <a:rPr lang="es-ES" i="1" dirty="0"/>
              <a:t>[9] Allen Huang y </a:t>
            </a:r>
            <a:r>
              <a:rPr lang="es-ES" i="1" dirty="0" err="1"/>
              <a:t>Raymon</a:t>
            </a:r>
            <a:r>
              <a:rPr lang="es-ES" i="1" dirty="0"/>
              <a:t> Wu</a:t>
            </a:r>
            <a:r>
              <a:rPr lang="es-MX" i="1" dirty="0"/>
              <a:t> </a:t>
            </a:r>
            <a:r>
              <a:rPr lang="es-ES" i="1" dirty="0"/>
              <a:t>(2016), “Deep </a:t>
            </a:r>
            <a:r>
              <a:rPr lang="es-ES" i="1" dirty="0" err="1"/>
              <a:t>Learning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Music”</a:t>
            </a:r>
          </a:p>
          <a:p>
            <a:r>
              <a:rPr lang="en-US" i="1" dirty="0"/>
              <a:t>[10] Colin </a:t>
            </a:r>
            <a:r>
              <a:rPr lang="en-US" i="1" dirty="0" err="1"/>
              <a:t>Raffel</a:t>
            </a:r>
            <a:r>
              <a:rPr lang="en-US" i="1" dirty="0"/>
              <a:t> (2016). "Learning-Based Methods for Comparing Sequences, with Applications to Audio-to-MIDI Alignment and Matching". PhD Thesis.</a:t>
            </a:r>
            <a:endParaRPr lang="es-ES" i="1" dirty="0"/>
          </a:p>
          <a:p>
            <a:endParaRPr lang="es-MX" i="1" dirty="0"/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57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PPT UAG NEW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Objetivo General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2000" dirty="0"/>
              <a:t>Creación de un programa que use algoritmos de Deep </a:t>
            </a:r>
            <a:r>
              <a:rPr lang="es-MX" sz="2000" dirty="0" err="1"/>
              <a:t>Learning</a:t>
            </a:r>
            <a:r>
              <a:rPr lang="es-MX" sz="2000" dirty="0"/>
              <a:t> para servir de apoyo en una composición musical.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667000"/>
            <a:ext cx="2857500" cy="1905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67000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2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Delimitación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199" y="1371600"/>
            <a:ext cx="8158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Este proyecto se centrara en crear melodías musicales de guitarra y bajo, no se analizaran otros instrumentos.</a:t>
            </a:r>
          </a:p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Las nuevas canciones creadas por estos algoritmos no buscan ser composiciones finales, la única intensión es crear una serie de ideas para nuevas canciones. </a:t>
            </a:r>
          </a:p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 base de datos usada para entrenar a la red neuronal consta de canciones de genero rock y pop únicamente, no se entrenara la red para reconocer y generar canciones de otros géneros musicales.</a:t>
            </a: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8" name="Picture 4" descr="Resultado de imagen para guitarra electr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8600"/>
            <a:ext cx="3505200" cy="115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bajo electrico fe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20732"/>
            <a:ext cx="3815065" cy="112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0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Antecedentes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571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+mj-lt"/>
              </a:rPr>
              <a:t>2002. “</a:t>
            </a:r>
            <a:r>
              <a:rPr lang="en-US" b="1" dirty="0">
                <a:latin typeface="+mj-lt"/>
              </a:rPr>
              <a:t>A first look at music composition using </a:t>
            </a:r>
            <a:r>
              <a:rPr lang="en-US" b="1" dirty="0" err="1">
                <a:latin typeface="+mj-lt"/>
              </a:rPr>
              <a:t>lstm</a:t>
            </a:r>
            <a:r>
              <a:rPr lang="en-US" b="1" dirty="0">
                <a:latin typeface="+mj-lt"/>
              </a:rPr>
              <a:t> recurrent neural networks. Technical Report No. IDSIA-07-</a:t>
            </a:r>
            <a:r>
              <a:rPr lang="es-MX" b="1" dirty="0">
                <a:latin typeface="+mj-lt"/>
              </a:rPr>
              <a:t>02”, Autores: </a:t>
            </a:r>
            <a:r>
              <a:rPr lang="en-US" b="1" dirty="0">
                <a:latin typeface="+mj-lt"/>
              </a:rPr>
              <a:t>Douglas Eck and </a:t>
            </a:r>
            <a:r>
              <a:rPr lang="en-US" b="1" dirty="0" err="1">
                <a:latin typeface="+mj-lt"/>
              </a:rPr>
              <a:t>Jurgen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Schmidhuber</a:t>
            </a:r>
            <a:r>
              <a:rPr lang="en-US" b="1" dirty="0">
                <a:latin typeface="+mj-lt"/>
              </a:rPr>
              <a:t>. </a:t>
            </a:r>
            <a:endParaRPr lang="es-MX" b="1" dirty="0">
              <a:latin typeface="+mj-lt"/>
            </a:endParaRPr>
          </a:p>
          <a:p>
            <a:endParaRPr lang="es-ES" b="1" dirty="0">
              <a:latin typeface="+mj-lt"/>
            </a:endParaRPr>
          </a:p>
          <a:p>
            <a:r>
              <a:rPr lang="es-ES" b="1" dirty="0">
                <a:latin typeface="+mj-lt"/>
              </a:rPr>
              <a:t>2009, “</a:t>
            </a:r>
            <a:r>
              <a:rPr lang="es-ES" b="1" dirty="0" err="1">
                <a:latin typeface="+mj-lt"/>
              </a:rPr>
              <a:t>Unsupervised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feature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learning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for</a:t>
            </a:r>
            <a:r>
              <a:rPr lang="es-ES" b="1" dirty="0">
                <a:latin typeface="+mj-lt"/>
              </a:rPr>
              <a:t> audio </a:t>
            </a:r>
            <a:r>
              <a:rPr lang="es-ES" b="1" dirty="0" err="1">
                <a:latin typeface="+mj-lt"/>
              </a:rPr>
              <a:t>classification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using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convolutional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deep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belief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networks</a:t>
            </a:r>
            <a:r>
              <a:rPr lang="es-ES" b="1" dirty="0">
                <a:latin typeface="+mj-lt"/>
              </a:rPr>
              <a:t>”, Autores: </a:t>
            </a:r>
            <a:r>
              <a:rPr lang="es-ES" b="1" dirty="0" err="1">
                <a:latin typeface="+mj-lt"/>
              </a:rPr>
              <a:t>Honglak</a:t>
            </a:r>
            <a:r>
              <a:rPr lang="es-ES" b="1" dirty="0">
                <a:latin typeface="+mj-lt"/>
              </a:rPr>
              <a:t> Lee, </a:t>
            </a:r>
            <a:r>
              <a:rPr lang="es-ES" b="1" dirty="0" err="1">
                <a:latin typeface="+mj-lt"/>
              </a:rPr>
              <a:t>Yan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Largman</a:t>
            </a:r>
            <a:r>
              <a:rPr lang="es-ES" b="1" dirty="0">
                <a:latin typeface="+mj-lt"/>
              </a:rPr>
              <a:t>, Peter </a:t>
            </a:r>
            <a:r>
              <a:rPr lang="es-ES" b="1" dirty="0" err="1">
                <a:latin typeface="+mj-lt"/>
              </a:rPr>
              <a:t>Pham</a:t>
            </a:r>
            <a:r>
              <a:rPr lang="es-ES" b="1" dirty="0">
                <a:latin typeface="+mj-lt"/>
              </a:rPr>
              <a:t>, Andrew Y. </a:t>
            </a:r>
            <a:r>
              <a:rPr lang="es-ES" b="1" dirty="0" err="1">
                <a:latin typeface="+mj-lt"/>
              </a:rPr>
              <a:t>Ng</a:t>
            </a:r>
            <a:endParaRPr lang="es-MX" b="1" dirty="0">
              <a:latin typeface="+mj-lt"/>
            </a:endParaRPr>
          </a:p>
          <a:p>
            <a:endParaRPr lang="es-ES_tradnl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  <a:p>
            <a:r>
              <a:rPr lang="es-ES" b="1" dirty="0">
                <a:latin typeface="+mj-lt"/>
              </a:rPr>
              <a:t>2013, "A Deep </a:t>
            </a:r>
            <a:r>
              <a:rPr lang="es-ES" b="1" dirty="0" err="1">
                <a:latin typeface="+mj-lt"/>
              </a:rPr>
              <a:t>Learning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Approach</a:t>
            </a:r>
            <a:r>
              <a:rPr lang="es-ES" b="1" dirty="0">
                <a:latin typeface="+mj-lt"/>
              </a:rPr>
              <a:t> to </a:t>
            </a:r>
            <a:r>
              <a:rPr lang="es-ES" b="1" dirty="0" err="1">
                <a:latin typeface="+mj-lt"/>
              </a:rPr>
              <a:t>Rhythm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Modelling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with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Applications</a:t>
            </a:r>
            <a:r>
              <a:rPr lang="es-ES" b="1" dirty="0">
                <a:latin typeface="+mj-lt"/>
              </a:rPr>
              <a:t>" Autor: </a:t>
            </a:r>
            <a:r>
              <a:rPr lang="es-ES" b="1" dirty="0" err="1">
                <a:latin typeface="+mj-lt"/>
              </a:rPr>
              <a:t>Aggelos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Pikrakis</a:t>
            </a:r>
            <a:endParaRPr lang="es-MX" b="1" dirty="0">
              <a:latin typeface="+mj-lt"/>
            </a:endParaRPr>
          </a:p>
          <a:p>
            <a:endParaRPr lang="es-ES_tradnl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  <a:p>
            <a:r>
              <a:rPr lang="es-ES" b="1" dirty="0">
                <a:latin typeface="+mj-lt"/>
              </a:rPr>
              <a:t>2016, “Deep </a:t>
            </a:r>
            <a:r>
              <a:rPr lang="es-ES" b="1" dirty="0" err="1">
                <a:latin typeface="+mj-lt"/>
              </a:rPr>
              <a:t>Learning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for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Music</a:t>
            </a:r>
            <a:r>
              <a:rPr lang="es-ES" b="1" dirty="0">
                <a:latin typeface="+mj-lt"/>
              </a:rPr>
              <a:t>”, Autores: Allen </a:t>
            </a:r>
            <a:r>
              <a:rPr lang="es-ES" b="1" dirty="0" err="1">
                <a:latin typeface="+mj-lt"/>
              </a:rPr>
              <a:t>Huang</a:t>
            </a:r>
            <a:r>
              <a:rPr lang="es-ES" b="1" dirty="0">
                <a:latin typeface="+mj-lt"/>
              </a:rPr>
              <a:t> y </a:t>
            </a:r>
            <a:r>
              <a:rPr lang="es-ES" b="1" dirty="0" err="1">
                <a:latin typeface="+mj-lt"/>
              </a:rPr>
              <a:t>Raymon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Wu</a:t>
            </a:r>
            <a:endParaRPr lang="es-MX" b="1" dirty="0">
              <a:latin typeface="+mj-lt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Redes Recurrentes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48708"/>
            <a:ext cx="3352800" cy="925178"/>
          </a:xfrm>
          <a:prstGeom prst="rect">
            <a:avLst/>
          </a:prstGeom>
        </p:spPr>
      </p:pic>
      <p:sp>
        <p:nvSpPr>
          <p:cNvPr id="5" name="CuadroTexto 3">
            <a:extLst>
              <a:ext uri="{FF2B5EF4-FFF2-40B4-BE49-F238E27FC236}">
                <a16:creationId xmlns:a16="http://schemas.microsoft.com/office/drawing/2014/main" id="{2C6F1E49-54A6-4552-AC09-D263F8B76677}"/>
              </a:ext>
            </a:extLst>
          </p:cNvPr>
          <p:cNvSpPr txBox="1"/>
          <p:nvPr/>
        </p:nvSpPr>
        <p:spPr>
          <a:xfrm>
            <a:off x="5029200" y="13716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LSTM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8" name="Picture 4" descr="Resultado de imagen para lstm">
            <a:extLst>
              <a:ext uri="{FF2B5EF4-FFF2-40B4-BE49-F238E27FC236}">
                <a16:creationId xmlns:a16="http://schemas.microsoft.com/office/drawing/2014/main" id="{424E8126-E2B3-4776-910F-9E53B5CE7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02139"/>
            <a:ext cx="50482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40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239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Optimizadores de Gradiente estocásticos de descenso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uadroTexto 3">
            <a:extLst>
              <a:ext uri="{FF2B5EF4-FFF2-40B4-BE49-F238E27FC236}">
                <a16:creationId xmlns:a16="http://schemas.microsoft.com/office/drawing/2014/main" id="{6A815BD4-32B8-4B38-8DD8-4ED6BA322AD4}"/>
              </a:ext>
            </a:extLst>
          </p:cNvPr>
          <p:cNvSpPr txBox="1"/>
          <p:nvPr/>
        </p:nvSpPr>
        <p:spPr>
          <a:xfrm>
            <a:off x="457200" y="1862554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RMSProp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CB02D-4F7A-4941-9919-AD2C5073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590800"/>
            <a:ext cx="3276600" cy="1142446"/>
          </a:xfrm>
          <a:prstGeom prst="rect">
            <a:avLst/>
          </a:prstGeom>
        </p:spPr>
      </p:pic>
      <p:sp>
        <p:nvSpPr>
          <p:cNvPr id="10" name="CuadroTexto 3">
            <a:extLst>
              <a:ext uri="{FF2B5EF4-FFF2-40B4-BE49-F238E27FC236}">
                <a16:creationId xmlns:a16="http://schemas.microsoft.com/office/drawing/2014/main" id="{9DE8D0B2-94BA-4573-B8CC-2773142A78C8}"/>
              </a:ext>
            </a:extLst>
          </p:cNvPr>
          <p:cNvSpPr txBox="1"/>
          <p:nvPr/>
        </p:nvSpPr>
        <p:spPr>
          <a:xfrm>
            <a:off x="457200" y="3995173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Divide la tasa de aprendizaje por un promedio decreciente exponencial de gradientes cuadrados.</a:t>
            </a: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CuadroTexto 3">
            <a:extLst>
              <a:ext uri="{FF2B5EF4-FFF2-40B4-BE49-F238E27FC236}">
                <a16:creationId xmlns:a16="http://schemas.microsoft.com/office/drawing/2014/main" id="{A772EEA1-1444-4242-B83A-DF0EBD5217E4}"/>
              </a:ext>
            </a:extLst>
          </p:cNvPr>
          <p:cNvSpPr txBox="1"/>
          <p:nvPr/>
        </p:nvSpPr>
        <p:spPr>
          <a:xfrm>
            <a:off x="5181600" y="1888123"/>
            <a:ext cx="3276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Nadam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03B9C-9B46-400A-818B-F94BDC27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18" y="2671488"/>
            <a:ext cx="3433764" cy="718255"/>
          </a:xfrm>
          <a:prstGeom prst="rect">
            <a:avLst/>
          </a:prstGeom>
        </p:spPr>
      </p:pic>
      <p:sp>
        <p:nvSpPr>
          <p:cNvPr id="13" name="CuadroTexto 3">
            <a:extLst>
              <a:ext uri="{FF2B5EF4-FFF2-40B4-BE49-F238E27FC236}">
                <a16:creationId xmlns:a16="http://schemas.microsoft.com/office/drawing/2014/main" id="{5A10D506-3E69-4C32-AAED-BA7626D73AD8}"/>
              </a:ext>
            </a:extLst>
          </p:cNvPr>
          <p:cNvSpPr txBox="1"/>
          <p:nvPr/>
        </p:nvSpPr>
        <p:spPr>
          <a:xfrm>
            <a:off x="4453763" y="3995172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Es una combinación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RMSProp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Momentum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Nesterov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el cual posee una estimación del momento adaptativo</a:t>
            </a: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01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01690" y="1209869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Tonalidades musicales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Resultado de imagen para tonalidades musicales">
            <a:extLst>
              <a:ext uri="{FF2B5EF4-FFF2-40B4-BE49-F238E27FC236}">
                <a16:creationId xmlns:a16="http://schemas.microsoft.com/office/drawing/2014/main" id="{D04D4C85-BCAA-4D19-88C8-D34CC3564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71750"/>
            <a:ext cx="4710112" cy="415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53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01690" y="1209869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Algoritmo de </a:t>
            </a:r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Krumhansl-Schmuckler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uadroTexto 3">
            <a:extLst>
              <a:ext uri="{FF2B5EF4-FFF2-40B4-BE49-F238E27FC236}">
                <a16:creationId xmlns:a16="http://schemas.microsoft.com/office/drawing/2014/main" id="{F857FDB5-5A18-45B5-A030-98C5919DD5B2}"/>
              </a:ext>
            </a:extLst>
          </p:cNvPr>
          <p:cNvSpPr txBox="1"/>
          <p:nvPr/>
        </p:nvSpPr>
        <p:spPr>
          <a:xfrm>
            <a:off x="304800" y="174093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Este algoritmo me permite encontrar la tonalidad de una canción usando un coeficiente de correlación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441CAE-13F6-460E-B312-B58CB57C1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42" y="2743200"/>
            <a:ext cx="3486150" cy="15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20915B-7CB4-4C2D-8298-8E000F11C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022957"/>
            <a:ext cx="4114800" cy="79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54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3495</TotalTime>
  <Words>755</Words>
  <Application>Microsoft Office PowerPoint</Application>
  <PresentationFormat>On-screen Show (4:3)</PresentationFormat>
  <Paragraphs>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Platanito  haaayy g...</dc:creator>
  <cp:lastModifiedBy>Efrain Adrian Luna Nevarez</cp:lastModifiedBy>
  <cp:revision>59</cp:revision>
  <dcterms:created xsi:type="dcterms:W3CDTF">2016-11-11T17:18:42Z</dcterms:created>
  <dcterms:modified xsi:type="dcterms:W3CDTF">2018-11-08T00:57:16Z</dcterms:modified>
</cp:coreProperties>
</file>