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99" r:id="rId5"/>
    <p:sldId id="274" r:id="rId6"/>
    <p:sldId id="275" r:id="rId7"/>
    <p:sldId id="300" r:id="rId8"/>
    <p:sldId id="278" r:id="rId9"/>
    <p:sldId id="292" r:id="rId10"/>
    <p:sldId id="293" r:id="rId11"/>
    <p:sldId id="291" r:id="rId12"/>
    <p:sldId id="286" r:id="rId13"/>
    <p:sldId id="276" r:id="rId14"/>
    <p:sldId id="285" r:id="rId15"/>
    <p:sldId id="288" r:id="rId16"/>
    <p:sldId id="279" r:id="rId17"/>
    <p:sldId id="301" r:id="rId18"/>
    <p:sldId id="298" r:id="rId19"/>
    <p:sldId id="280" r:id="rId20"/>
    <p:sldId id="294" r:id="rId21"/>
    <p:sldId id="295" r:id="rId22"/>
    <p:sldId id="296" r:id="rId23"/>
    <p:sldId id="297" r:id="rId24"/>
    <p:sldId id="289" r:id="rId25"/>
    <p:sldId id="281" r:id="rId26"/>
    <p:sldId id="282" r:id="rId27"/>
    <p:sldId id="271" r:id="rId28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Composición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Musical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utilizando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redes de Deep Learning Long Short Term Memory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BC7A3-C69A-4F97-9FF0-DBFC31A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132363" cy="4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286000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102" y="5663797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1DA68-4536-4089-A68C-374F9520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473983"/>
            <a:ext cx="5811706" cy="4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87434-D1AC-4D0D-B548-26F4BFAF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05" y="1187021"/>
            <a:ext cx="6225095" cy="4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4EAFE-448B-497F-B14E-735A05B5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4876800" cy="43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El </a:t>
            </a:r>
            <a:r>
              <a:rPr lang="es-ES_tradnl" dirty="0" err="1">
                <a:latin typeface="Arial"/>
                <a:cs typeface="Arial"/>
              </a:rPr>
              <a:t>dataset</a:t>
            </a:r>
            <a:r>
              <a:rPr lang="es-ES_tradnl" dirty="0">
                <a:latin typeface="Arial"/>
                <a:cs typeface="Arial"/>
              </a:rPr>
              <a:t> usado en este proyecto se llama: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latin typeface="Arial"/>
                <a:cs typeface="Arial"/>
              </a:rPr>
              <a:t>Y se genero en la tesis doctoral </a:t>
            </a:r>
            <a:r>
              <a:rPr lang="en-US" i="1" dirty="0"/>
              <a:t>"Learning-Based Methods for Comparing Sequences, with Applications to Audio-to-MIDI Alignment and Matching" </a:t>
            </a:r>
            <a:r>
              <a:rPr lang="es-ES_tradnl" dirty="0">
                <a:latin typeface="Arial"/>
                <a:cs typeface="Arial"/>
              </a:rPr>
              <a:t>[12]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A39D2-55C6-4546-925A-C78FD89E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" y="3714441"/>
            <a:ext cx="8883520" cy="1928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B56C1-915B-4E50-9258-F2E12400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" y="1220786"/>
            <a:ext cx="8401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A94F-B6CB-49C1-98C2-503B2DF8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00" dirty="0">
                <a:solidFill>
                  <a:schemeClr val="accent6">
                    <a:lumMod val="75000"/>
                  </a:schemeClr>
                </a:solidFill>
              </a:rPr>
              <a:t>Entrenamiento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aws">
            <a:extLst>
              <a:ext uri="{FF2B5EF4-FFF2-40B4-BE49-F238E27FC236}">
                <a16:creationId xmlns:a16="http://schemas.microsoft.com/office/drawing/2014/main" id="{D3C7A734-3EFF-4ED9-A490-0E37605D7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68792"/>
            <a:ext cx="4675372" cy="17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ws">
            <a:extLst>
              <a:ext uri="{FF2B5EF4-FFF2-40B4-BE49-F238E27FC236}">
                <a16:creationId xmlns:a16="http://schemas.microsoft.com/office/drawing/2014/main" id="{306E378A-B74C-41EF-82D2-C152335F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7599"/>
            <a:ext cx="2819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vidia">
            <a:extLst>
              <a:ext uri="{FF2B5EF4-FFF2-40B4-BE49-F238E27FC236}">
                <a16:creationId xmlns:a16="http://schemas.microsoft.com/office/drawing/2014/main" id="{5B56F547-63E5-4D6C-9AD2-5CD7BA8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0" y="3978701"/>
            <a:ext cx="3748613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57277-BF1D-456B-8163-D98544B10F93}"/>
              </a:ext>
            </a:extLst>
          </p:cNvPr>
          <p:cNvSpPr txBox="1"/>
          <p:nvPr/>
        </p:nvSpPr>
        <p:spPr>
          <a:xfrm>
            <a:off x="609600" y="525877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Semanas de entrenamiento por cada instrumento en una cierta arquitectura</a:t>
            </a:r>
            <a:endParaRPr lang="en-US" dirty="0"/>
          </a:p>
        </p:txBody>
      </p:sp>
      <p:pic>
        <p:nvPicPr>
          <p:cNvPr id="8" name="Picture 2" descr="Resultado de imagen para keras and tensorflow">
            <a:extLst>
              <a:ext uri="{FF2B5EF4-FFF2-40B4-BE49-F238E27FC236}">
                <a16:creationId xmlns:a16="http://schemas.microsoft.com/office/drawing/2014/main" id="{58B696DD-B85A-43CB-ACF8-30DB1DCC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30653"/>
            <a:ext cx="2819400" cy="1133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01AB-94B2-4A10-BE15-E270120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667000"/>
            <a:ext cx="3810000" cy="1828800"/>
          </a:xfrm>
        </p:spPr>
        <p:txBody>
          <a:bodyPr/>
          <a:lstStyle/>
          <a:p>
            <a:pPr marL="0" indent="0">
              <a:buNone/>
            </a:pPr>
            <a:r>
              <a:rPr lang="es-MX" sz="9600" dirty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2400" y="1791468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sz="2800" dirty="0">
                <a:latin typeface="+mj-lt"/>
                <a:cs typeface="Arial"/>
              </a:rPr>
              <a:t>Este factor influye directamente con tiempo de composición.</a:t>
            </a:r>
            <a:endParaRPr lang="es-ES_tradnl" sz="2800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9941" y="127926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4984" y="32661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963AA-D079-4515-B845-EE42D1A8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5980"/>
            <a:ext cx="7010400" cy="103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BCCD0-7941-4278-8716-B1213EDB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7010400" cy="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redes fueron capaces de aprender y generar música a partir de secuencias de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red que tuvo un mejor desempeño fue la arquitectura numero 1, la cual cuenta con capas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Dropout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intermedias,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pesar de que la red con el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Nadam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no fue la mejor, presento excelentes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Para trabajos futuros seria bueno experimentar con otras arquitecturas de redes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secuencias de salida generadas por la red, contiene tanto notas musicales como también silencios.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algoritmo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sirvió bastante bien para la validación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tiempo de entrenamiento de esta red con todo 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es bastante grande, quizá en un futuro con mejor hardware se puedan correr mas épocas y ver si la red sigue evolucionando.</a:t>
            </a: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sz="1400" i="1" dirty="0"/>
              <a:t>[1] </a:t>
            </a:r>
            <a:r>
              <a:rPr lang="es-ES" sz="1400" i="1" dirty="0" err="1"/>
              <a:t>Mohamad</a:t>
            </a:r>
            <a:r>
              <a:rPr lang="es-ES" sz="1400" i="1" dirty="0"/>
              <a:t> H. </a:t>
            </a:r>
            <a:r>
              <a:rPr lang="es-ES" sz="1400" i="1" dirty="0" err="1"/>
              <a:t>Hassoun</a:t>
            </a:r>
            <a:r>
              <a:rPr lang="es-ES" sz="1400" i="1" dirty="0"/>
              <a:t> (1995), "Fundamentals of artificial neural </a:t>
            </a:r>
            <a:r>
              <a:rPr lang="es-ES" sz="1400" i="1" dirty="0" err="1"/>
              <a:t>networks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[2] Kevin </a:t>
            </a:r>
            <a:r>
              <a:rPr lang="es-ES" sz="1400" i="1" dirty="0" err="1"/>
              <a:t>Gurney</a:t>
            </a:r>
            <a:r>
              <a:rPr lang="es-ES" sz="1400" i="1" dirty="0"/>
              <a:t> (1997), "</a:t>
            </a:r>
            <a:r>
              <a:rPr lang="es-ES" sz="1400" i="1" dirty="0" err="1"/>
              <a:t>An</a:t>
            </a:r>
            <a:r>
              <a:rPr lang="es-ES" sz="1400" i="1" dirty="0"/>
              <a:t> </a:t>
            </a:r>
            <a:r>
              <a:rPr lang="es-ES" sz="1400" i="1" dirty="0" err="1"/>
              <a:t>introduction</a:t>
            </a:r>
            <a:r>
              <a:rPr lang="es-ES" sz="1400" i="1" dirty="0"/>
              <a:t> to neural </a:t>
            </a:r>
            <a:r>
              <a:rPr lang="es-ES" sz="1400" i="1" dirty="0" err="1"/>
              <a:t>networks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[3] </a:t>
            </a:r>
            <a:r>
              <a:rPr lang="es-ES" sz="1400" i="1" dirty="0" err="1"/>
              <a:t>Silas</a:t>
            </a:r>
            <a:r>
              <a:rPr lang="es-ES" sz="1400" i="1" dirty="0"/>
              <a:t> Franco dos Reis Alves (2016), "Artificial Neural Networks: A </a:t>
            </a:r>
            <a:r>
              <a:rPr lang="es-ES" sz="1400" i="1" dirty="0" err="1"/>
              <a:t>Practical</a:t>
            </a:r>
            <a:r>
              <a:rPr lang="es-ES" sz="1400" i="1" dirty="0"/>
              <a:t> </a:t>
            </a:r>
            <a:r>
              <a:rPr lang="es-ES" sz="1400" i="1" dirty="0" err="1"/>
              <a:t>Course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[4] Enric Herrera (1984), "Teoría musical y armonía moderna"</a:t>
            </a:r>
            <a:endParaRPr lang="es-MX" sz="1400" dirty="0"/>
          </a:p>
          <a:p>
            <a:r>
              <a:rPr lang="es-ES" sz="1400" i="1" dirty="0"/>
              <a:t>[5] Eric Taylor (1989), "</a:t>
            </a:r>
            <a:r>
              <a:rPr lang="es-ES" sz="1400" i="1" dirty="0" err="1"/>
              <a:t>A.B.Guide</a:t>
            </a:r>
            <a:r>
              <a:rPr lang="es-ES" sz="1400" i="1" dirty="0"/>
              <a:t> to Music </a:t>
            </a:r>
            <a:r>
              <a:rPr lang="es-ES" sz="1400" i="1" dirty="0" err="1"/>
              <a:t>Theory</a:t>
            </a:r>
            <a:r>
              <a:rPr lang="es-ES" sz="1400" i="1" dirty="0"/>
              <a:t>“</a:t>
            </a:r>
          </a:p>
          <a:p>
            <a:r>
              <a:rPr lang="es-MX" sz="1400" i="1" dirty="0"/>
              <a:t>[6] </a:t>
            </a:r>
            <a:r>
              <a:rPr lang="en-US" sz="1400" i="1" dirty="0"/>
              <a:t>Douglas Eck and </a:t>
            </a:r>
            <a:r>
              <a:rPr lang="en-US" sz="1400" i="1" dirty="0" err="1"/>
              <a:t>Jurgen</a:t>
            </a:r>
            <a:r>
              <a:rPr lang="en-US" sz="1400" i="1" dirty="0"/>
              <a:t> </a:t>
            </a:r>
            <a:r>
              <a:rPr lang="en-US" sz="1400" i="1" dirty="0" err="1"/>
              <a:t>Schmidhuber</a:t>
            </a:r>
            <a:r>
              <a:rPr lang="en-US" sz="1400" i="1" dirty="0"/>
              <a:t> (</a:t>
            </a:r>
            <a:r>
              <a:rPr lang="es-MX" sz="1400" i="1" dirty="0"/>
              <a:t>2002), “</a:t>
            </a:r>
            <a:r>
              <a:rPr lang="en-US" sz="1400" i="1" dirty="0"/>
              <a:t>A first look at music composition using </a:t>
            </a:r>
            <a:r>
              <a:rPr lang="en-US" sz="1400" i="1" dirty="0" err="1"/>
              <a:t>lstm</a:t>
            </a:r>
            <a:r>
              <a:rPr lang="en-US" sz="1400" i="1" dirty="0"/>
              <a:t> recurrent neural networks. Technical Report No. IDSIA-07-</a:t>
            </a:r>
            <a:r>
              <a:rPr lang="es-MX" sz="1400" i="1" dirty="0"/>
              <a:t>02”</a:t>
            </a:r>
            <a:r>
              <a:rPr lang="en-US" sz="1400" i="1" dirty="0"/>
              <a:t> </a:t>
            </a:r>
            <a:endParaRPr lang="es-MX" sz="1400" i="1" dirty="0"/>
          </a:p>
          <a:p>
            <a:r>
              <a:rPr lang="es-ES" sz="1400" i="1" dirty="0"/>
              <a:t>[7] </a:t>
            </a:r>
            <a:r>
              <a:rPr lang="es-ES" sz="1400" i="1" dirty="0" err="1"/>
              <a:t>Honglak</a:t>
            </a:r>
            <a:r>
              <a:rPr lang="es-ES" sz="1400" i="1" dirty="0"/>
              <a:t> Lee, Yan </a:t>
            </a:r>
            <a:r>
              <a:rPr lang="es-ES" sz="1400" i="1" dirty="0" err="1"/>
              <a:t>Largman</a:t>
            </a:r>
            <a:r>
              <a:rPr lang="es-ES" sz="1400" i="1" dirty="0"/>
              <a:t>, Peter </a:t>
            </a:r>
            <a:r>
              <a:rPr lang="es-ES" sz="1400" i="1" dirty="0" err="1"/>
              <a:t>Pham</a:t>
            </a:r>
            <a:r>
              <a:rPr lang="es-ES" sz="1400" i="1" dirty="0"/>
              <a:t>, Andrew Y. </a:t>
            </a:r>
            <a:r>
              <a:rPr lang="es-ES" sz="1400" i="1" dirty="0" err="1"/>
              <a:t>Ng</a:t>
            </a:r>
            <a:endParaRPr lang="es-MX" sz="1400" i="1" dirty="0"/>
          </a:p>
          <a:p>
            <a:r>
              <a:rPr lang="es-ES" sz="1400" i="1" dirty="0"/>
              <a:t>(2009), “</a:t>
            </a:r>
            <a:r>
              <a:rPr lang="es-ES" sz="1400" i="1" dirty="0" err="1"/>
              <a:t>Unsupervised</a:t>
            </a:r>
            <a:r>
              <a:rPr lang="es-ES" sz="1400" i="1" dirty="0"/>
              <a:t> </a:t>
            </a:r>
            <a:r>
              <a:rPr lang="es-ES" sz="1400" i="1" dirty="0" err="1"/>
              <a:t>feature</a:t>
            </a:r>
            <a:r>
              <a:rPr lang="es-ES" sz="1400" i="1" dirty="0"/>
              <a:t> </a:t>
            </a:r>
            <a:r>
              <a:rPr lang="es-ES" sz="1400" i="1" dirty="0" err="1"/>
              <a:t>learning</a:t>
            </a:r>
            <a:r>
              <a:rPr lang="es-ES" sz="1400" i="1" dirty="0"/>
              <a:t> </a:t>
            </a:r>
            <a:r>
              <a:rPr lang="es-ES" sz="1400" i="1" dirty="0" err="1"/>
              <a:t>for</a:t>
            </a:r>
            <a:r>
              <a:rPr lang="es-ES" sz="1400" i="1" dirty="0"/>
              <a:t> audio </a:t>
            </a:r>
            <a:r>
              <a:rPr lang="es-ES" sz="1400" i="1" dirty="0" err="1"/>
              <a:t>classification</a:t>
            </a:r>
            <a:r>
              <a:rPr lang="es-ES" sz="1400" i="1" dirty="0"/>
              <a:t> </a:t>
            </a:r>
            <a:r>
              <a:rPr lang="es-ES" sz="1400" i="1" dirty="0" err="1"/>
              <a:t>using</a:t>
            </a:r>
            <a:r>
              <a:rPr lang="es-ES" sz="1400" i="1" dirty="0"/>
              <a:t> </a:t>
            </a:r>
            <a:r>
              <a:rPr lang="es-ES" sz="1400" i="1" dirty="0" err="1"/>
              <a:t>convolutional</a:t>
            </a:r>
            <a:r>
              <a:rPr lang="es-ES" sz="1400" i="1" dirty="0"/>
              <a:t> </a:t>
            </a:r>
            <a:r>
              <a:rPr lang="es-ES" sz="1400" i="1" dirty="0" err="1"/>
              <a:t>deep</a:t>
            </a:r>
            <a:r>
              <a:rPr lang="es-ES" sz="1400" i="1" dirty="0"/>
              <a:t> </a:t>
            </a:r>
            <a:r>
              <a:rPr lang="es-ES" sz="1400" i="1" dirty="0" err="1"/>
              <a:t>belief</a:t>
            </a:r>
            <a:r>
              <a:rPr lang="es-ES" sz="1400" i="1" dirty="0"/>
              <a:t> </a:t>
            </a:r>
            <a:r>
              <a:rPr lang="es-ES" sz="1400" i="1" dirty="0" err="1"/>
              <a:t>networks</a:t>
            </a:r>
            <a:r>
              <a:rPr lang="es-ES" sz="1400" i="1" dirty="0"/>
              <a:t>”</a:t>
            </a:r>
            <a:endParaRPr lang="es-ES_tradnl" sz="1400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sz="1400" i="1" dirty="0"/>
              <a:t>[8] </a:t>
            </a:r>
            <a:r>
              <a:rPr lang="en-US" sz="1400" dirty="0"/>
              <a:t>E. J. Humphrey, J. P. Bello, and Y. </a:t>
            </a:r>
            <a:r>
              <a:rPr lang="en-US" sz="1400" dirty="0" err="1"/>
              <a:t>Lecun</a:t>
            </a:r>
            <a:r>
              <a:rPr lang="en-US" sz="1400" dirty="0"/>
              <a:t>, </a:t>
            </a:r>
            <a:r>
              <a:rPr lang="es-ES" sz="1400" i="1" dirty="0"/>
              <a:t>(2013), "</a:t>
            </a:r>
            <a:r>
              <a:rPr lang="en-US" sz="1400" dirty="0"/>
              <a:t>Feature learning and deep architectures: New directions for music informatics</a:t>
            </a:r>
            <a:r>
              <a:rPr lang="es-ES" sz="1400" i="1" dirty="0"/>
              <a:t>"</a:t>
            </a:r>
            <a:endParaRPr lang="es-MX" sz="1400" i="1" dirty="0"/>
          </a:p>
          <a:p>
            <a:r>
              <a:rPr lang="es-ES" sz="1400" i="1" dirty="0"/>
              <a:t>[9] Allen Huang y </a:t>
            </a:r>
            <a:r>
              <a:rPr lang="es-ES" sz="1400" i="1" dirty="0" err="1"/>
              <a:t>Raymon</a:t>
            </a:r>
            <a:r>
              <a:rPr lang="es-ES" sz="1400" i="1" dirty="0"/>
              <a:t> Wu</a:t>
            </a:r>
            <a:r>
              <a:rPr lang="es-MX" sz="1400" i="1" dirty="0"/>
              <a:t> </a:t>
            </a:r>
            <a:r>
              <a:rPr lang="es-ES" sz="1400" i="1" dirty="0"/>
              <a:t>(2016), “Deep </a:t>
            </a:r>
            <a:r>
              <a:rPr lang="es-ES" sz="1400" i="1" dirty="0" err="1"/>
              <a:t>Learning</a:t>
            </a:r>
            <a:r>
              <a:rPr lang="es-ES" sz="1400" i="1" dirty="0"/>
              <a:t> </a:t>
            </a:r>
            <a:r>
              <a:rPr lang="es-ES" sz="1400" i="1" dirty="0" err="1"/>
              <a:t>for</a:t>
            </a:r>
            <a:r>
              <a:rPr lang="es-ES" sz="1400" i="1" dirty="0"/>
              <a:t> Music”</a:t>
            </a:r>
          </a:p>
          <a:p>
            <a:r>
              <a:rPr lang="es-ES" sz="1400" i="1" dirty="0"/>
              <a:t>[10] </a:t>
            </a:r>
            <a:r>
              <a:rPr lang="en-US" sz="1400" dirty="0"/>
              <a:t>J. Pons, O. Nieto, M. </a:t>
            </a:r>
            <a:r>
              <a:rPr lang="en-US" sz="1400" dirty="0" err="1"/>
              <a:t>Prockup</a:t>
            </a:r>
            <a:r>
              <a:rPr lang="en-US" sz="1400" dirty="0"/>
              <a:t>, E. M. Schmidt, A. F. Ehmann, X. Serra, </a:t>
            </a:r>
            <a:r>
              <a:rPr lang="es-ES" sz="1400" i="1" dirty="0"/>
              <a:t>(2017), “</a:t>
            </a:r>
            <a:r>
              <a:rPr lang="en-US" sz="1400" dirty="0"/>
              <a:t>End-to-end learning for music audio tagging at scale</a:t>
            </a:r>
            <a:r>
              <a:rPr lang="es-ES" sz="1400" i="1" dirty="0"/>
              <a:t>”</a:t>
            </a:r>
          </a:p>
          <a:p>
            <a:r>
              <a:rPr lang="es-ES" sz="1400" i="1" dirty="0"/>
              <a:t>[11] </a:t>
            </a:r>
            <a:r>
              <a:rPr lang="en-US" sz="1400" dirty="0"/>
              <a:t>J. </a:t>
            </a:r>
            <a:r>
              <a:rPr lang="en-US" sz="1400" dirty="0" err="1"/>
              <a:t>Briot</a:t>
            </a:r>
            <a:r>
              <a:rPr lang="en-US" sz="1400" dirty="0"/>
              <a:t>, G. </a:t>
            </a:r>
            <a:r>
              <a:rPr lang="en-US" sz="1400" dirty="0" err="1"/>
              <a:t>Hadjeres</a:t>
            </a:r>
            <a:r>
              <a:rPr lang="en-US" sz="1400" dirty="0"/>
              <a:t>, and F. </a:t>
            </a:r>
            <a:r>
              <a:rPr lang="en-US" sz="1400" dirty="0" err="1"/>
              <a:t>Pachet</a:t>
            </a:r>
            <a:r>
              <a:rPr lang="en-US" sz="1400" dirty="0"/>
              <a:t>, </a:t>
            </a:r>
            <a:r>
              <a:rPr lang="es-ES" sz="1400" i="1" dirty="0"/>
              <a:t>(2017), “</a:t>
            </a:r>
            <a:r>
              <a:rPr lang="en-US" sz="1400" dirty="0"/>
              <a:t>Deep learning techniques for music generation - A survey</a:t>
            </a:r>
            <a:r>
              <a:rPr lang="es-ES" sz="1400" i="1" dirty="0"/>
              <a:t>”</a:t>
            </a:r>
          </a:p>
          <a:p>
            <a:r>
              <a:rPr lang="en-US" sz="1400" i="1" dirty="0"/>
              <a:t>[12] Colin </a:t>
            </a:r>
            <a:r>
              <a:rPr lang="en-US" sz="1400" i="1" dirty="0" err="1"/>
              <a:t>Raffel</a:t>
            </a:r>
            <a:r>
              <a:rPr lang="en-US" sz="1400" i="1" dirty="0"/>
              <a:t> (2016). "Learning-Based Methods for Comparing Sequences, with Applications to Audio-to-MIDI Alignment and Matching". PhD Thesis.</a:t>
            </a:r>
            <a:endParaRPr lang="es-ES" sz="1400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738-AB01-43C0-9F3C-DD0CC379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Objetivos específicos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7579-C18D-41E0-BFB6-A1FA4F50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y armonías musicales en guitarra.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musicales en bajo eléctrico.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Conjuntar la salida de las redes neuronales para generar un solo archivo de audio.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Verificar la Tonalidad de la canción resultante.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Comparar las diferentes arquitecturas.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0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Yan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“</a:t>
            </a:r>
            <a:r>
              <a:rPr lang="en-US" b="1" dirty="0">
                <a:latin typeface="+mj-lt"/>
              </a:rPr>
              <a:t>Feature Learning and Deep Architectures: New Directions for Music Informatics”, </a:t>
            </a:r>
            <a:r>
              <a:rPr lang="en-US" b="1" dirty="0" err="1">
                <a:latin typeface="+mj-lt"/>
              </a:rPr>
              <a:t>Autores</a:t>
            </a:r>
            <a:r>
              <a:rPr lang="en-US" b="1" dirty="0">
                <a:latin typeface="+mj-lt"/>
              </a:rPr>
              <a:t>: </a:t>
            </a:r>
            <a:r>
              <a:rPr lang="en-US" b="1" dirty="0"/>
              <a:t>E. J. Humphrey, J. P. Bello, and Y. </a:t>
            </a:r>
            <a:r>
              <a:rPr lang="en-US" b="1" dirty="0" err="1"/>
              <a:t>Lecun</a:t>
            </a:r>
            <a:r>
              <a:rPr lang="en-US" b="1" dirty="0"/>
              <a:t>.</a:t>
            </a:r>
            <a:endParaRPr lang="en-US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Music”, Autores: Allen Huang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Wu</a:t>
            </a:r>
          </a:p>
          <a:p>
            <a:endParaRPr lang="es-ES" b="1" dirty="0">
              <a:latin typeface="+mj-lt"/>
            </a:endParaRPr>
          </a:p>
          <a:p>
            <a:r>
              <a:rPr lang="en-US" b="1" dirty="0">
                <a:cs typeface="Arial"/>
              </a:rPr>
              <a:t>2017, “End-to-end learning for music audio tagging at scale”, </a:t>
            </a:r>
            <a:r>
              <a:rPr lang="en-US" b="1" dirty="0" err="1">
                <a:cs typeface="Arial"/>
              </a:rPr>
              <a:t>Autores</a:t>
            </a:r>
            <a:r>
              <a:rPr lang="en-US" b="1" dirty="0">
                <a:cs typeface="Arial"/>
              </a:rPr>
              <a:t>: </a:t>
            </a:r>
            <a:r>
              <a:rPr lang="en-US" b="1" dirty="0"/>
              <a:t>J. Pons, O. Nieto, M. </a:t>
            </a:r>
            <a:r>
              <a:rPr lang="en-US" b="1" dirty="0" err="1"/>
              <a:t>Prockup</a:t>
            </a:r>
            <a:r>
              <a:rPr lang="en-US" b="1" dirty="0"/>
              <a:t>, E. M. Schmidt, A. F. Ehmann, X. Serra,</a:t>
            </a:r>
            <a:endParaRPr lang="en-US" b="1" dirty="0">
              <a:cs typeface="Arial"/>
            </a:endParaRPr>
          </a:p>
          <a:p>
            <a:endParaRPr lang="es-ES" b="1" dirty="0">
              <a:latin typeface="+mj-lt"/>
            </a:endParaRPr>
          </a:p>
          <a:p>
            <a:r>
              <a:rPr lang="en-US" b="1" dirty="0"/>
              <a:t>2017, “Deep Learning Techniques for Music Generation - A</a:t>
            </a:r>
          </a:p>
          <a:p>
            <a:r>
              <a:rPr lang="en-US" b="1" dirty="0"/>
              <a:t>Survey”, </a:t>
            </a:r>
            <a:r>
              <a:rPr lang="en-US" b="1" dirty="0" err="1"/>
              <a:t>Autores</a:t>
            </a:r>
            <a:r>
              <a:rPr lang="en-US" b="1" dirty="0"/>
              <a:t>: J. </a:t>
            </a:r>
            <a:r>
              <a:rPr lang="en-US" b="1" dirty="0" err="1"/>
              <a:t>Briot</a:t>
            </a:r>
            <a:r>
              <a:rPr lang="en-US" b="1" dirty="0"/>
              <a:t>, G. </a:t>
            </a:r>
            <a:r>
              <a:rPr lang="en-US" b="1" dirty="0" err="1"/>
              <a:t>Hadjeres</a:t>
            </a:r>
            <a:r>
              <a:rPr lang="en-US" b="1" dirty="0"/>
              <a:t>, F. </a:t>
            </a:r>
            <a:r>
              <a:rPr lang="en-US" b="1" dirty="0" err="1"/>
              <a:t>Pachet</a:t>
            </a:r>
            <a:r>
              <a:rPr lang="en-US" b="1" dirty="0"/>
              <a:t>.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A2DD-1537-4020-A8EE-BFE90EA8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Justificación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8587-B870-405A-A2EE-3ECFCEEC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La mayor parte de los trabajos en esta área están basados en melodías y armonías de piano, sin embargo es interesante experimentar con otros instrumentos, ya que cada uno cuenta con su propia manera de interpretar una pieza musical.</a:t>
            </a:r>
          </a:p>
          <a:p>
            <a:pPr marL="0" indent="0">
              <a:buNone/>
            </a:pPr>
            <a:r>
              <a:rPr lang="es-ES" sz="2800" dirty="0"/>
              <a:t>Lo que se pretende en esta investigación es tener una manera fácil y rápida para la creación de nuevas composiciones musicales de guitarra y bajo.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7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E8650-A6C8-4C99-A9EA-6F76B252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3" y="1828800"/>
            <a:ext cx="2052467" cy="3425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CF33A-76CE-46F8-A76E-6924378E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09800"/>
            <a:ext cx="5501978" cy="3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2" y="3995172"/>
            <a:ext cx="38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Es una combinación de </a:t>
            </a:r>
            <a:r>
              <a:rPr lang="es-ES" dirty="0" err="1">
                <a:latin typeface="Arial"/>
                <a:cs typeface="Arial"/>
              </a:rPr>
              <a:t>RMSProp</a:t>
            </a:r>
            <a:r>
              <a:rPr lang="es-ES" dirty="0">
                <a:latin typeface="Arial"/>
                <a:cs typeface="Arial"/>
              </a:rPr>
              <a:t>, </a:t>
            </a:r>
            <a:r>
              <a:rPr lang="es-ES" dirty="0" err="1">
                <a:latin typeface="Arial"/>
                <a:cs typeface="Arial"/>
              </a:rPr>
              <a:t>Momentum</a:t>
            </a:r>
            <a:r>
              <a:rPr lang="es-ES" dirty="0">
                <a:latin typeface="Arial"/>
                <a:cs typeface="Arial"/>
              </a:rPr>
              <a:t> y </a:t>
            </a:r>
            <a:r>
              <a:rPr lang="es-ES" dirty="0" err="1">
                <a:latin typeface="Arial"/>
                <a:cs typeface="Arial"/>
              </a:rPr>
              <a:t>Nesterov</a:t>
            </a:r>
            <a:r>
              <a:rPr lang="es-ES" dirty="0">
                <a:latin typeface="Arial"/>
                <a:cs typeface="Arial"/>
              </a:rPr>
              <a:t> el cual posee una estimación del momento adaptativo</a:t>
            </a:r>
            <a:endParaRPr lang="es-ES_tradnl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1E554-AA31-4FD4-B051-46D49F2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527507"/>
            <a:ext cx="2705100" cy="12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71A4D-F5F0-4D38-8A04-C087726A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1" y="2819949"/>
            <a:ext cx="3989509" cy="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1072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Objetivos específicos </vt:lpstr>
      <vt:lpstr>PowerPoint Presentation</vt:lpstr>
      <vt:lpstr>PowerPoint Presentation</vt:lpstr>
      <vt:lpstr>Justificación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Entrenamiento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78</cp:revision>
  <dcterms:created xsi:type="dcterms:W3CDTF">2016-11-11T17:18:42Z</dcterms:created>
  <dcterms:modified xsi:type="dcterms:W3CDTF">2019-02-08T00:02:17Z</dcterms:modified>
</cp:coreProperties>
</file>