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0" r:id="rId3"/>
    <p:sldId id="273" r:id="rId4"/>
    <p:sldId id="299" r:id="rId5"/>
    <p:sldId id="274" r:id="rId6"/>
    <p:sldId id="275" r:id="rId7"/>
    <p:sldId id="300" r:id="rId8"/>
    <p:sldId id="278" r:id="rId9"/>
    <p:sldId id="292" r:id="rId10"/>
    <p:sldId id="293" r:id="rId11"/>
    <p:sldId id="291" r:id="rId12"/>
    <p:sldId id="286" r:id="rId13"/>
    <p:sldId id="276" r:id="rId14"/>
    <p:sldId id="285" r:id="rId15"/>
    <p:sldId id="288" r:id="rId16"/>
    <p:sldId id="279" r:id="rId17"/>
    <p:sldId id="301" r:id="rId18"/>
    <p:sldId id="280" r:id="rId19"/>
    <p:sldId id="294" r:id="rId20"/>
    <p:sldId id="295" r:id="rId21"/>
    <p:sldId id="296" r:id="rId22"/>
    <p:sldId id="297" r:id="rId23"/>
    <p:sldId id="289" r:id="rId24"/>
    <p:sldId id="281" r:id="rId25"/>
    <p:sldId id="282" r:id="rId26"/>
    <p:sldId id="302" r:id="rId27"/>
    <p:sldId id="298" r:id="rId28"/>
    <p:sldId id="271" r:id="rId29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000" y="518582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Tesis</a:t>
            </a:r>
          </a:p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Computación Inteligente Aplicada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Mtro. Juan Antonio Vega Fernández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8E8A2F3C-924F-4B61-BD56-B083494DB9BE}"/>
              </a:ext>
            </a:extLst>
          </p:cNvPr>
          <p:cNvSpPr txBox="1"/>
          <p:nvPr/>
        </p:nvSpPr>
        <p:spPr>
          <a:xfrm>
            <a:off x="-152400" y="3917412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Composición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Musical </a:t>
            </a:r>
            <a:r>
              <a:rPr lang="es-MX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utilizando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redes de Deep Learning Long Short Term Memory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Efrain Adrian Luna Nevarez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Tonalidades musicales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FBC7A3-C69A-4F97-9FF0-DBFC31A2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132363" cy="41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Algoritmo de Krumhansl-Schmuckler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="" xmlns:a16="http://schemas.microsoft.com/office/drawing/2014/main" id="{F857FDB5-5A18-45B5-A030-98C5919DD5B2}"/>
              </a:ext>
            </a:extLst>
          </p:cNvPr>
          <p:cNvSpPr txBox="1"/>
          <p:nvPr/>
        </p:nvSpPr>
        <p:spPr>
          <a:xfrm>
            <a:off x="304800" y="174093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algoritmo me permite encontrar la tonalidad de una canción usando un coeficiente de correlación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4441CAE-13F6-460E-B312-B58CB57C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2743200"/>
            <a:ext cx="348615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520915B-7CB4-4C2D-8298-8E000F1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022957"/>
            <a:ext cx="4114800" cy="7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Resultado de imagen para formato mi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" y="2286000"/>
            <a:ext cx="1825625" cy="17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102" y="5663797"/>
            <a:ext cx="4966063" cy="2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E11DA68-4536-4089-A68C-374F9520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473983"/>
            <a:ext cx="5811706" cy="40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7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2887434-D1AC-4D0D-B548-26F4BFAF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05" y="1187021"/>
            <a:ext cx="6225095" cy="4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85" y="2264737"/>
            <a:ext cx="2899081" cy="1207125"/>
          </a:xfrm>
          <a:prstGeom prst="rect">
            <a:avLst/>
          </a:prstGeom>
        </p:spPr>
      </p:pic>
      <p:pic>
        <p:nvPicPr>
          <p:cNvPr id="9" name="Picture 4" descr="Resultado de imagen para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5923" y="1417646"/>
            <a:ext cx="2057400" cy="69492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24EAFE-448B-497F-B14E-735A05B5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4876800" cy="43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7024" y="1686827"/>
            <a:ext cx="4808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El dataset usado en este proyecto se llama:</a:t>
            </a:r>
          </a:p>
          <a:p>
            <a:endParaRPr lang="es-MX" dirty="0"/>
          </a:p>
          <a:p>
            <a:r>
              <a:rPr lang="es-MX" dirty="0"/>
              <a:t>“Clean MIDI subset”</a:t>
            </a:r>
          </a:p>
          <a:p>
            <a:endParaRPr lang="es-MX" dirty="0"/>
          </a:p>
          <a:p>
            <a:r>
              <a:rPr lang="es-ES_tradnl" dirty="0">
                <a:latin typeface="Arial"/>
                <a:cs typeface="Arial"/>
              </a:rPr>
              <a:t>Contiene mas de 17000 canciones MIDI de rock y pop.</a:t>
            </a:r>
          </a:p>
          <a:p>
            <a:r>
              <a:rPr lang="es-ES_tradnl" dirty="0">
                <a:latin typeface="Arial"/>
                <a:cs typeface="Arial"/>
              </a:rPr>
              <a:t>Y se genero en la tesis doctoral </a:t>
            </a:r>
            <a:r>
              <a:rPr lang="en-US" i="1" dirty="0"/>
              <a:t>"Learning-Based Methods for Comparing Sequences, with Applications to Audio-to-MIDI Alignment and Matching" </a:t>
            </a:r>
            <a:r>
              <a:rPr lang="es-ES_tradnl" dirty="0">
                <a:latin typeface="Arial"/>
                <a:cs typeface="Arial"/>
              </a:rPr>
              <a:t>[12]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 descr="Resultado de imagen para r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8" y="1599478"/>
            <a:ext cx="3425825" cy="24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3">
            <a:extLst>
              <a:ext uri="{FF2B5EF4-FFF2-40B4-BE49-F238E27FC236}">
                <a16:creationId xmlns="" xmlns:a16="http://schemas.microsoft.com/office/drawing/2014/main" id="{9EE19F5F-8855-4511-9860-BE0D2422F115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Dataset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3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F2A39D2-55C6-4546-925A-C78FD89E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4" y="3714441"/>
            <a:ext cx="8883520" cy="1928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5AB56C1-915B-4E50-9258-F2E12400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3" y="1220786"/>
            <a:ext cx="8401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AFA94F-B6CB-49C1-98C2-503B2DF8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00" dirty="0">
                <a:solidFill>
                  <a:schemeClr val="accent6">
                    <a:lumMod val="75000"/>
                  </a:schemeClr>
                </a:solidFill>
              </a:rPr>
              <a:t>Entrenamiento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Resultado de imagen para aws">
            <a:extLst>
              <a:ext uri="{FF2B5EF4-FFF2-40B4-BE49-F238E27FC236}">
                <a16:creationId xmlns="" xmlns:a16="http://schemas.microsoft.com/office/drawing/2014/main" id="{D3C7A734-3EFF-4ED9-A490-0E37605D7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68792"/>
            <a:ext cx="4675372" cy="17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ws">
            <a:extLst>
              <a:ext uri="{FF2B5EF4-FFF2-40B4-BE49-F238E27FC236}">
                <a16:creationId xmlns="" xmlns:a16="http://schemas.microsoft.com/office/drawing/2014/main" id="{306E378A-B74C-41EF-82D2-C152335F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97599"/>
            <a:ext cx="2819400" cy="14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nvidia">
            <a:extLst>
              <a:ext uri="{FF2B5EF4-FFF2-40B4-BE49-F238E27FC236}">
                <a16:creationId xmlns="" xmlns:a16="http://schemas.microsoft.com/office/drawing/2014/main" id="{5B56F547-63E5-4D6C-9AD2-5CD7BA8D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0" y="3978701"/>
            <a:ext cx="3748613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D57277-BF1D-456B-8163-D98544B10F93}"/>
              </a:ext>
            </a:extLst>
          </p:cNvPr>
          <p:cNvSpPr txBox="1"/>
          <p:nvPr/>
        </p:nvSpPr>
        <p:spPr>
          <a:xfrm>
            <a:off x="609600" y="525877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 Semanas de entrenamiento por cada instrumento en una cierta arquitectura</a:t>
            </a:r>
            <a:endParaRPr lang="en-US" dirty="0"/>
          </a:p>
        </p:txBody>
      </p:sp>
      <p:pic>
        <p:nvPicPr>
          <p:cNvPr id="8" name="Picture 2" descr="Resultado de imagen para keras and tensorflow">
            <a:extLst>
              <a:ext uri="{FF2B5EF4-FFF2-40B4-BE49-F238E27FC236}">
                <a16:creationId xmlns="" xmlns:a16="http://schemas.microsoft.com/office/drawing/2014/main" id="{58B696DD-B85A-43CB-ACF8-30DB1DCC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930653"/>
            <a:ext cx="2819400" cy="1133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0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01B7B52-553F-413B-B498-44266044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4" y="1449589"/>
            <a:ext cx="2944239" cy="2265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3E8D0C-EBE4-4B16-B645-CD2C3A15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96" y="1413641"/>
            <a:ext cx="2944239" cy="236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1E09FA-7A81-4DA8-981F-EA875739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4" y="3728015"/>
            <a:ext cx="2944239" cy="2242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EB840D4-7CF3-4E39-9F26-409BDC97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044523"/>
            <a:ext cx="5686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2E926E5-D2A8-4ED5-91D3-45818710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24001"/>
            <a:ext cx="2903376" cy="2317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CDD0228-C983-4B55-B834-BF81DB68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01163"/>
            <a:ext cx="2903376" cy="2327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56515B-68BC-491A-BE80-179BD06B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0802"/>
            <a:ext cx="2903376" cy="2245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754F51-70E6-466C-A2F7-63C16924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139" y="4163716"/>
            <a:ext cx="5524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del Problema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52400" y="1791468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+mj-lt"/>
              </a:rPr>
              <a:t>La falta de nuevas ideas dentro de la composición musical es uno de los principales problemas para los músicos.</a:t>
            </a:r>
          </a:p>
          <a:p>
            <a:r>
              <a:rPr lang="es-MX" sz="2800" dirty="0">
                <a:latin typeface="+mj-lt"/>
                <a:cs typeface="Arial"/>
              </a:rPr>
              <a:t>Este factor influye directamente con tiempo de composición.</a:t>
            </a:r>
            <a:endParaRPr lang="es-ES_tradnl" sz="2800" dirty="0">
              <a:latin typeface="+mj-lt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600"/>
            <a:ext cx="3581485" cy="2507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BF0037F-B3EC-4818-898A-2E623D46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371600"/>
            <a:ext cx="3055776" cy="2442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BE79044-B6AA-4E69-8884-D8BC6955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351156"/>
            <a:ext cx="3075016" cy="2442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FEE1DD-4E61-43E1-8AB9-F1BF3CDF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14010"/>
            <a:ext cx="3093571" cy="227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20399CC-5B8D-4842-9978-1F9EDBF5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22" y="4038600"/>
            <a:ext cx="569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8C04A3F-875B-41F3-9820-55B2D963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455167"/>
            <a:ext cx="2903376" cy="2286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F119AE0-88D0-4FC2-BA27-B10274F2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71600"/>
            <a:ext cx="3048000" cy="2445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E8F7BA-601C-4897-B779-B894563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6638"/>
            <a:ext cx="28956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FA46A26-6378-4212-A803-AF9CE0B5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073813"/>
            <a:ext cx="5543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8999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Validación de la tonalidad (Algoritmo de Krumhansl-Schmuckler)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D60CD6-5BA1-4DEC-92A3-B3FE4F4D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4" y="1401147"/>
            <a:ext cx="4164586" cy="3246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49D0C0D-655D-4F8E-BCEF-9DC8F391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0" y="1433061"/>
            <a:ext cx="4072790" cy="3168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114AD6D-1460-4CCD-A1DA-C4BE9A8D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03" y="4495302"/>
            <a:ext cx="5427793" cy="15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2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9941" y="127926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Guitarra: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4984" y="326613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Bajo: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54963AA-D079-4515-B845-EE42D1A8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35980"/>
            <a:ext cx="7010400" cy="1039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8BCCD0-7941-4278-8716-B1213EDB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86200"/>
            <a:ext cx="7010400" cy="9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 logro generar armonías y melodías para 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guitarra y 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melodías de bajo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 utilizo un método cuantitativo para 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validar la 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tonalidad de las canciones generadas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 compararon diferentes arquitecturas y optimizadores, de los cuales se determino que la arquitectura 1 tuvo los mejores 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resultados.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15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Referencias Bibliográficas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2192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Referencias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s-ES" sz="1400" i="1" dirty="0"/>
              <a:t>[1] Mohamad H. Hassoun (1995), "Fundamentals of artificial neural networks"</a:t>
            </a:r>
            <a:endParaRPr lang="es-MX" sz="1400" dirty="0"/>
          </a:p>
          <a:p>
            <a:r>
              <a:rPr lang="es-ES" sz="1400" i="1" dirty="0"/>
              <a:t>[2] Kevin Gurney (1997), "An introduction to neural networks"</a:t>
            </a:r>
            <a:endParaRPr lang="es-MX" sz="1400" dirty="0"/>
          </a:p>
          <a:p>
            <a:r>
              <a:rPr lang="es-ES" sz="1400" i="1" dirty="0"/>
              <a:t>[3] Silas Franco dos Reis Alves (2016), "Artificial Neural Networks: A Practical Course"</a:t>
            </a:r>
            <a:endParaRPr lang="es-MX" sz="1400" dirty="0"/>
          </a:p>
          <a:p>
            <a:r>
              <a:rPr lang="es-ES" sz="1400" i="1" dirty="0"/>
              <a:t>[4] Enric Herrera (1984), "Teoría musical y armonía moderna"</a:t>
            </a:r>
            <a:endParaRPr lang="es-MX" sz="1400" dirty="0"/>
          </a:p>
          <a:p>
            <a:r>
              <a:rPr lang="es-ES" sz="1400" i="1" dirty="0"/>
              <a:t>[5] Eric Taylor (1989), "A.B.Guide to Music Theory“</a:t>
            </a:r>
          </a:p>
          <a:p>
            <a:r>
              <a:rPr lang="es-MX" sz="1400" i="1" dirty="0"/>
              <a:t>[6] </a:t>
            </a:r>
            <a:r>
              <a:rPr lang="en-US" sz="1400" i="1" dirty="0"/>
              <a:t>Douglas Eck and Jurgen Schmidhuber (</a:t>
            </a:r>
            <a:r>
              <a:rPr lang="es-MX" sz="1400" i="1" dirty="0"/>
              <a:t>2002), “</a:t>
            </a:r>
            <a:r>
              <a:rPr lang="en-US" sz="1400" i="1" dirty="0"/>
              <a:t>A first look at music composition using lstm recurrent neural networks. Technical Report No. IDSIA-07-</a:t>
            </a:r>
            <a:r>
              <a:rPr lang="es-MX" sz="1400" i="1" dirty="0"/>
              <a:t>02”</a:t>
            </a:r>
            <a:r>
              <a:rPr lang="en-US" sz="1400" i="1" dirty="0"/>
              <a:t> </a:t>
            </a:r>
            <a:endParaRPr lang="es-MX" sz="1400" i="1" dirty="0"/>
          </a:p>
          <a:p>
            <a:r>
              <a:rPr lang="es-ES" sz="1400" i="1" dirty="0"/>
              <a:t>[7] Honglak Lee, Yan Largman, Peter Pham, Andrew Y. Ng</a:t>
            </a:r>
            <a:endParaRPr lang="es-MX" sz="1400" i="1" dirty="0"/>
          </a:p>
          <a:p>
            <a:r>
              <a:rPr lang="es-ES" sz="1400" i="1" dirty="0"/>
              <a:t>(2009), “Unsupervised feature learning for audio classification using convolutional deep belief networks”</a:t>
            </a:r>
            <a:endParaRPr lang="es-ES_tradnl" sz="1400" i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s-ES" sz="1400" i="1" dirty="0"/>
              <a:t>[8] </a:t>
            </a:r>
            <a:r>
              <a:rPr lang="en-US" sz="1400" dirty="0"/>
              <a:t>E. J. Humphrey, J. P. Bello, and Y. Lecun, </a:t>
            </a:r>
            <a:r>
              <a:rPr lang="es-ES" sz="1400" i="1" dirty="0"/>
              <a:t>(2013), "</a:t>
            </a:r>
            <a:r>
              <a:rPr lang="en-US" sz="1400" dirty="0"/>
              <a:t>Feature learning and deep architectures: New directions for music informatics</a:t>
            </a:r>
            <a:r>
              <a:rPr lang="es-ES" sz="1400" i="1" dirty="0"/>
              <a:t>"</a:t>
            </a:r>
            <a:endParaRPr lang="es-MX" sz="1400" i="1" dirty="0"/>
          </a:p>
          <a:p>
            <a:r>
              <a:rPr lang="es-ES" sz="1400" i="1" dirty="0"/>
              <a:t>[9] Allen Huang y Raymon Wu</a:t>
            </a:r>
            <a:r>
              <a:rPr lang="es-MX" sz="1400" i="1" dirty="0"/>
              <a:t> </a:t>
            </a:r>
            <a:r>
              <a:rPr lang="es-ES" sz="1400" i="1" dirty="0"/>
              <a:t>(2016), “Deep Learning for Music”</a:t>
            </a:r>
          </a:p>
          <a:p>
            <a:r>
              <a:rPr lang="es-ES" sz="1400" i="1" dirty="0"/>
              <a:t>[10] </a:t>
            </a:r>
            <a:r>
              <a:rPr lang="en-US" sz="1400" dirty="0"/>
              <a:t>J. Pons, O. Nieto, M. Prockup, E. M. Schmidt, A. F. Ehmann, X. Serra, </a:t>
            </a:r>
            <a:r>
              <a:rPr lang="es-ES" sz="1400" i="1" dirty="0"/>
              <a:t>(2017), “</a:t>
            </a:r>
            <a:r>
              <a:rPr lang="en-US" sz="1400" dirty="0"/>
              <a:t>End-to-end learning for music audio tagging at scale</a:t>
            </a:r>
            <a:r>
              <a:rPr lang="es-ES" sz="1400" i="1" dirty="0"/>
              <a:t>”</a:t>
            </a:r>
          </a:p>
          <a:p>
            <a:r>
              <a:rPr lang="es-ES" sz="1400" i="1" dirty="0"/>
              <a:t>[11] </a:t>
            </a:r>
            <a:r>
              <a:rPr lang="en-US" sz="1400" dirty="0"/>
              <a:t>J. Briot, G. Hadjeres, and F. Pachet, </a:t>
            </a:r>
            <a:r>
              <a:rPr lang="es-ES" sz="1400" i="1" dirty="0"/>
              <a:t>(2017), “</a:t>
            </a:r>
            <a:r>
              <a:rPr lang="en-US" sz="1400" dirty="0"/>
              <a:t>Deep learning techniques for music generation - A survey</a:t>
            </a:r>
            <a:r>
              <a:rPr lang="es-ES" sz="1400" i="1" dirty="0"/>
              <a:t>”</a:t>
            </a:r>
          </a:p>
          <a:p>
            <a:r>
              <a:rPr lang="en-US" sz="1400" i="1" dirty="0"/>
              <a:t>[12] Colin Raffel (2016). "Learning-Based Methods for Comparing Sequences, with Applications to Audio-to-MIDI Alignment and Matching". PhD Thesis.</a:t>
            </a:r>
            <a:endParaRPr lang="es-ES" sz="1400" i="1" dirty="0"/>
          </a:p>
          <a:p>
            <a:endParaRPr lang="es-MX" i="1" dirty="0"/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57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1C01AB-94B2-4A10-BE15-E270120C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2677886"/>
            <a:ext cx="5334000" cy="1828800"/>
          </a:xfrm>
        </p:spPr>
        <p:txBody>
          <a:bodyPr/>
          <a:lstStyle/>
          <a:p>
            <a:pPr marL="0" indent="0">
              <a:buNone/>
            </a:pPr>
            <a:r>
              <a:rPr lang="es-MX" sz="9600" dirty="0" smtClean="0">
                <a:solidFill>
                  <a:schemeClr val="accent6">
                    <a:lumMod val="75000"/>
                  </a:schemeClr>
                </a:solidFill>
              </a:rPr>
              <a:t>Preguntas</a:t>
            </a:r>
            <a:endParaRPr 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1C01AB-94B2-4A10-BE15-E270120C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2667000"/>
            <a:ext cx="3810000" cy="1828800"/>
          </a:xfrm>
        </p:spPr>
        <p:txBody>
          <a:bodyPr/>
          <a:lstStyle/>
          <a:p>
            <a:pPr marL="0" indent="0">
              <a:buNone/>
            </a:pPr>
            <a:r>
              <a:rPr lang="es-MX" sz="9600" dirty="0">
                <a:solidFill>
                  <a:schemeClr val="accent6">
                    <a:lumMod val="75000"/>
                  </a:schemeClr>
                </a:solidFill>
              </a:rPr>
              <a:t>Demo</a:t>
            </a:r>
            <a:endParaRPr 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1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 General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42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Creación de un programa que use algoritmos de Deep Learning para servir de apoyo en una composición musical.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2857500" cy="1905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7D6738-AB01-43C0-9F3C-DD0CC379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Objetivos específicos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/>
            </a:r>
            <a:b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D17579-C18D-41E0-BFB6-A1FA4F50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Implementar una red neuronal de Deep Learning que sea capaz de crear melodías y armonías musicales en guitarra.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Implementar una red neuronal de Deep Learning que sea capaz de crear melodías musicales en bajo eléctrico.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Conjuntar la salida de las redes neuronales para generar un solo archivo de audio.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Verificar la Tonalidad de la canción resultante.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Comparar las diferentes arquitecturas.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01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371600"/>
            <a:ext cx="8158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Este proyecto se centrara en crear melodías musicales de guitarra y bajo, no se analizaran otros instrumentos.</a:t>
            </a:r>
          </a:p>
          <a:p>
            <a:r>
              <a:rPr lang="es-ES_tradnl" dirty="0">
                <a:latin typeface="Arial"/>
                <a:cs typeface="Arial"/>
              </a:rPr>
              <a:t>Las nuevas canciones creadas por estos algoritmos no buscan ser composiciones finales, la única intensión es crear una serie de ideas para nuevas canciones. </a:t>
            </a:r>
          </a:p>
          <a:p>
            <a:r>
              <a:rPr lang="es-ES" dirty="0">
                <a:latin typeface="Arial"/>
                <a:cs typeface="Arial"/>
              </a:rPr>
              <a:t>La base de datos usada para entrenar a la red neuronal consta de canciones de genero rock y pop únicamente, no se entrenara la red para reconocer y generar canciones de otros géneros musicales.</a:t>
            </a:r>
            <a:endParaRPr lang="es-ES_tradnl" dirty="0"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sultado de imagen para guitarra elect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505200" cy="11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ajo electrico fe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20732"/>
            <a:ext cx="3815065" cy="11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Antecedentes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2009, “Unsupervised feature learning for audio classification using convolutional deep belief networks”, Autores: Honglak Lee, Yan Largman, Peter Pham, Andrew Y. Ng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2013, “</a:t>
            </a:r>
            <a:r>
              <a:rPr lang="en-US" b="1" dirty="0">
                <a:latin typeface="+mj-lt"/>
              </a:rPr>
              <a:t>Feature Learning and Deep Architectures: New Directions for Music Informatics”, Autores: </a:t>
            </a:r>
            <a:r>
              <a:rPr lang="en-US" b="1" dirty="0"/>
              <a:t>E. J. Humphrey, J. P. Bello, and Y. Lecun.</a:t>
            </a:r>
            <a:endParaRPr lang="en-US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2016, “Deep Learning for Music”, Autores: Allen Huang y Raymon Wu</a:t>
            </a:r>
          </a:p>
          <a:p>
            <a:endParaRPr lang="es-ES" b="1" dirty="0">
              <a:latin typeface="+mj-lt"/>
            </a:endParaRPr>
          </a:p>
          <a:p>
            <a:r>
              <a:rPr lang="en-US" b="1" dirty="0" smtClean="0"/>
              <a:t>2017</a:t>
            </a:r>
            <a:r>
              <a:rPr lang="en-US" b="1" dirty="0"/>
              <a:t>, “Deep Learning Techniques for Music Generation - A</a:t>
            </a:r>
          </a:p>
          <a:p>
            <a:r>
              <a:rPr lang="en-US" b="1" dirty="0"/>
              <a:t>Survey”, Autores: J. Briot, G. Hadjeres, F. Pachet.</a:t>
            </a:r>
            <a:endParaRPr lang="es-MX" b="1" dirty="0">
              <a:latin typeface="+mj-lt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3A2DD-1537-4020-A8EE-BFE90EA8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Justificación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/>
            </a:r>
            <a:b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578587-B870-405A-A2EE-3ECFCEEC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/>
              <a:t>La mayor parte de los trabajos en esta área están basados en melodías y armonías de piano, sin embargo es interesante experimentar con otros instrumentos, ya que cada uno cuenta con su propia manera de interpretar una pieza musical.</a:t>
            </a:r>
          </a:p>
          <a:p>
            <a:pPr marL="0" indent="0">
              <a:buNone/>
            </a:pPr>
            <a:r>
              <a:rPr lang="es-ES" sz="2800" dirty="0"/>
              <a:t>Lo que se pretende en esta investigación es tener una manera fácil y rápida para la creación de nuevas composiciones musicales de guitarra y bajo.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79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Redes Recurrentes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="" xmlns:a16="http://schemas.microsoft.com/office/drawing/2014/main" id="{2C6F1E49-54A6-4552-AC09-D263F8B76677}"/>
              </a:ext>
            </a:extLst>
          </p:cNvPr>
          <p:cNvSpPr txBox="1"/>
          <p:nvPr/>
        </p:nvSpPr>
        <p:spPr>
          <a:xfrm>
            <a:off x="5029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LSTM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5E8650-A6C8-4C99-A9EA-6F76B252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3" y="1828800"/>
            <a:ext cx="2052467" cy="3425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1CCF33A-76CE-46F8-A76E-6924378E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209800"/>
            <a:ext cx="5501978" cy="32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23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Optimizadores de Gradiente estocásticos de descenso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="" xmlns:a16="http://schemas.microsoft.com/office/drawing/2014/main" id="{6A815BD4-32B8-4B38-8DD8-4ED6BA322AD4}"/>
              </a:ext>
            </a:extLst>
          </p:cNvPr>
          <p:cNvSpPr txBox="1"/>
          <p:nvPr/>
        </p:nvSpPr>
        <p:spPr>
          <a:xfrm>
            <a:off x="457200" y="1862554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RMSProp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CuadroTexto 3">
            <a:extLst>
              <a:ext uri="{FF2B5EF4-FFF2-40B4-BE49-F238E27FC236}">
                <a16:creationId xmlns="" xmlns:a16="http://schemas.microsoft.com/office/drawing/2014/main" id="{9DE8D0B2-94BA-4573-B8CC-2773142A78C8}"/>
              </a:ext>
            </a:extLst>
          </p:cNvPr>
          <p:cNvSpPr txBox="1"/>
          <p:nvPr/>
        </p:nvSpPr>
        <p:spPr>
          <a:xfrm>
            <a:off x="457200" y="3995173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Divide la tasa de aprendizaje por un promedio decreciente exponencial de gradientes cuadrados.</a:t>
            </a:r>
            <a:endParaRPr lang="es-ES_tradnl" dirty="0">
              <a:latin typeface="Arial"/>
              <a:cs typeface="Arial"/>
            </a:endParaRPr>
          </a:p>
        </p:txBody>
      </p:sp>
      <p:sp>
        <p:nvSpPr>
          <p:cNvPr id="11" name="CuadroTexto 3">
            <a:extLst>
              <a:ext uri="{FF2B5EF4-FFF2-40B4-BE49-F238E27FC236}">
                <a16:creationId xmlns="" xmlns:a16="http://schemas.microsoft.com/office/drawing/2014/main" id="{A772EEA1-1444-4242-B83A-DF0EBD5217E4}"/>
              </a:ext>
            </a:extLst>
          </p:cNvPr>
          <p:cNvSpPr txBox="1"/>
          <p:nvPr/>
        </p:nvSpPr>
        <p:spPr>
          <a:xfrm>
            <a:off x="5181600" y="1888123"/>
            <a:ext cx="32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Nadam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CuadroTexto 3">
            <a:extLst>
              <a:ext uri="{FF2B5EF4-FFF2-40B4-BE49-F238E27FC236}">
                <a16:creationId xmlns="" xmlns:a16="http://schemas.microsoft.com/office/drawing/2014/main" id="{5A10D506-3E69-4C32-AAED-BA7626D73AD8}"/>
              </a:ext>
            </a:extLst>
          </p:cNvPr>
          <p:cNvSpPr txBox="1"/>
          <p:nvPr/>
        </p:nvSpPr>
        <p:spPr>
          <a:xfrm>
            <a:off x="4453762" y="3995172"/>
            <a:ext cx="385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Es una combinación de RMSProp, Momentum y Nesterov el cual posee una estimación del momento adaptativo</a:t>
            </a:r>
            <a:endParaRPr lang="es-ES_tradnl"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6E1E554-AA31-4FD4-B051-46D49F2F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2527507"/>
            <a:ext cx="2705100" cy="128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871A4D-F5F0-4D38-8A04-C087726A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91" y="2819949"/>
            <a:ext cx="3989509" cy="6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17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934</Words>
  <Application>Microsoft Office PowerPoint</Application>
  <PresentationFormat>Presentación en pantalla (4:3)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Objetivos específicos </vt:lpstr>
      <vt:lpstr>Presentación de PowerPoint</vt:lpstr>
      <vt:lpstr>Presentación de PowerPoint</vt:lpstr>
      <vt:lpstr>Justificación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Entrenamiento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Platanito  haaayy g...</dc:creator>
  <cp:lastModifiedBy>Efrain Adrian Luna Nevarez</cp:lastModifiedBy>
  <cp:revision>85</cp:revision>
  <dcterms:created xsi:type="dcterms:W3CDTF">2016-11-11T17:18:42Z</dcterms:created>
  <dcterms:modified xsi:type="dcterms:W3CDTF">2019-02-22T06:26:38Z</dcterms:modified>
</cp:coreProperties>
</file>