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1" r:id="rId27"/>
    <p:sldId id="281" r:id="rId28"/>
    <p:sldId id="282" r:id="rId29"/>
    <p:sldId id="283" r:id="rId30"/>
    <p:sldId id="300" r:id="rId31"/>
    <p:sldId id="285" r:id="rId32"/>
    <p:sldId id="287" r:id="rId33"/>
    <p:sldId id="288" r:id="rId34"/>
    <p:sldId id="289" r:id="rId35"/>
    <p:sldId id="291" r:id="rId36"/>
    <p:sldId id="293" r:id="rId37"/>
    <p:sldId id="302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50713E-115C-B942-88C0-DC5996152F02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01"/>
            <p14:sldId id="281"/>
            <p14:sldId id="282"/>
            <p14:sldId id="283"/>
            <p14:sldId id="300"/>
            <p14:sldId id="285"/>
            <p14:sldId id="287"/>
            <p14:sldId id="288"/>
            <p14:sldId id="289"/>
            <p14:sldId id="291"/>
            <p14:sldId id="293"/>
            <p14:sldId id="302"/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6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1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859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258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823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33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502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0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8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6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.com/felineinnovations/" TargetMode="External"/><Relationship Id="rId5" Type="http://schemas.openxmlformats.org/officeDocument/2006/relationships/hyperlink" Target="https://www.amazon.com/s?marketplaceID=ATVPDKIKX0DER&amp;me=A1OIJ08MD9GJZG&amp;merchant=A1OIJ08MD9GJZG" TargetMode="External"/><Relationship Id="rId4" Type="http://schemas.openxmlformats.org/officeDocument/2006/relationships/hyperlink" Target="https://www.felineinnovations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forbesagencycouncil/2018/07/17/marketing-the-art-of-masterful-storytelling/#723dd1ce66c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937A-9A6D-4E4B-9CB2-974ECCCE1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Deep Demographic Insights from Amazon Customer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3F708-C26E-EA41-8EAA-210A8835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Earnest Long</a:t>
            </a:r>
          </a:p>
        </p:txBody>
      </p:sp>
    </p:spTree>
    <p:extLst>
      <p:ext uri="{BB962C8B-B14F-4D97-AF65-F5344CB8AC3E}">
        <p14:creationId xmlns:p14="http://schemas.microsoft.com/office/powerpoint/2010/main" val="62453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EBFE-E87E-6947-ADBC-39E741C9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Cleaning: Demographic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E7D3-5210-5B40-BF05-38CCE678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Summary / special rows deleted</a:t>
            </a:r>
          </a:p>
          <a:p>
            <a:pPr lvl="1"/>
            <a:r>
              <a:rPr lang="en-US" sz="2400" dirty="0"/>
              <a:t>ZIP Code = 0 =&gt; Aggregated values for each AGI bin</a:t>
            </a:r>
          </a:p>
          <a:p>
            <a:pPr lvl="1"/>
            <a:r>
              <a:rPr lang="en-US" sz="2400" dirty="0"/>
              <a:t>ZIP Code = 99999 =&gt; “ZIP codes with less than 100 returns and those identified as a single building or nonresidential ZIP code”</a:t>
            </a:r>
          </a:p>
        </p:txBody>
      </p:sp>
    </p:spTree>
    <p:extLst>
      <p:ext uri="{BB962C8B-B14F-4D97-AF65-F5344CB8AC3E}">
        <p14:creationId xmlns:p14="http://schemas.microsoft.com/office/powerpoint/2010/main" val="301033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D6084-3B91-F142-A052-70DF6322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3970-CAD1-514C-994E-7D1FFE73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“In statistics, exploratory data analysis (EDA) is an approach to analyzing data sets to summarize their main characteristics, often with visual methods.” - Wikipedia</a:t>
            </a:r>
          </a:p>
        </p:txBody>
      </p:sp>
    </p:spTree>
    <p:extLst>
      <p:ext uri="{BB962C8B-B14F-4D97-AF65-F5344CB8AC3E}">
        <p14:creationId xmlns:p14="http://schemas.microsoft.com/office/powerpoint/2010/main" val="31860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3C08937F-8B01-9844-8328-F45490FB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005840"/>
            <a:ext cx="6327648" cy="527304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 which ZIP codes do most of our customers reside?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0A5BB5-0670-5D42-B56C-EFC0028EC525}"/>
              </a:ext>
            </a:extLst>
          </p:cNvPr>
          <p:cNvCxnSpPr>
            <a:cxnSpLocks/>
          </p:cNvCxnSpPr>
          <p:nvPr/>
        </p:nvCxnSpPr>
        <p:spPr>
          <a:xfrm flipH="1">
            <a:off x="6301049" y="2075575"/>
            <a:ext cx="89048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2885F3-CC6D-E843-A43E-BDB8CDD8EA99}"/>
              </a:ext>
            </a:extLst>
          </p:cNvPr>
          <p:cNvCxnSpPr>
            <a:cxnSpLocks/>
          </p:cNvCxnSpPr>
          <p:nvPr/>
        </p:nvCxnSpPr>
        <p:spPr>
          <a:xfrm flipH="1">
            <a:off x="6811490" y="3995808"/>
            <a:ext cx="912307" cy="1598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1A14CB0-7FF3-D74F-ACE7-9F5509220A52}"/>
              </a:ext>
            </a:extLst>
          </p:cNvPr>
          <p:cNvSpPr txBox="1"/>
          <p:nvPr/>
        </p:nvSpPr>
        <p:spPr>
          <a:xfrm>
            <a:off x="7248705" y="1898996"/>
            <a:ext cx="1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Diego, CA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7341C2-ED11-594D-B396-D5E8C1CB3DC2}"/>
              </a:ext>
            </a:extLst>
          </p:cNvPr>
          <p:cNvSpPr txBox="1"/>
          <p:nvPr/>
        </p:nvSpPr>
        <p:spPr>
          <a:xfrm>
            <a:off x="7763775" y="3791965"/>
            <a:ext cx="197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Edgewater, NJ</a:t>
            </a:r>
          </a:p>
        </p:txBody>
      </p:sp>
    </p:spTree>
    <p:extLst>
      <p:ext uri="{BB962C8B-B14F-4D97-AF65-F5344CB8AC3E}">
        <p14:creationId xmlns:p14="http://schemas.microsoft.com/office/powerpoint/2010/main" val="147848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How wealthy are those ZIP Codes?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4CF77-B057-3B44-AACD-5E831266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005840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4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Can we get some idea of the age distribution of these ZIP codes?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7F577-EB11-DF4A-B32D-261B287C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005840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3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the distribution of single households vs. families (married or HOH filings)?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0B4A6-C408-7B42-A43D-EFD8E844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005840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the average # of children in married &amp; HOH households?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B4155-5807-ED45-92F3-E7219F86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005840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0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426221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In what months do the majority of our customers make purchases?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5927D96-6D44-2849-B0F1-12EE7F1D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" y="833554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3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426221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On what days do the majority of our customers make purchases?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62EDC2-902D-CB4C-9911-5432564E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832104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5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426221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At what time of day do the majority of our customers make purchases?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B34B52-20BC-1149-B5F3-780DD090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832104"/>
            <a:ext cx="6400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C1CC-AA1A-8447-BCE6-6D334F2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6817-9B84-EE4E-8293-333FA0DE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Wrangling</a:t>
            </a:r>
          </a:p>
          <a:p>
            <a:r>
              <a:rPr lang="en-US" sz="2400" dirty="0"/>
              <a:t>Exploratory Data Analysis (EDA)</a:t>
            </a:r>
          </a:p>
          <a:p>
            <a:r>
              <a:rPr lang="en-US" sz="2400" dirty="0"/>
              <a:t>Inferential Statistics</a:t>
            </a:r>
          </a:p>
          <a:p>
            <a:r>
              <a:rPr lang="en-US" sz="2400" dirty="0"/>
              <a:t>Machine Learning</a:t>
            </a:r>
          </a:p>
          <a:p>
            <a:r>
              <a:rPr lang="en-US" sz="2400" dirty="0"/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6165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D6084-3B91-F142-A052-70DF6322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3970-CAD1-514C-994E-7D1FFE73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>
            <a:noAutofit/>
          </a:bodyPr>
          <a:lstStyle/>
          <a:p>
            <a:r>
              <a:rPr lang="en-US" sz="1900" dirty="0"/>
              <a:t>“Statistical inference is the process of using data analysis to deduce properties of an underlying probability distribution. Inferential statistical analysis infers properties of a population, for example by testing hypotheses and deriving estimates.” - Wikipedia</a:t>
            </a:r>
          </a:p>
        </p:txBody>
      </p:sp>
    </p:spTree>
    <p:extLst>
      <p:ext uri="{BB962C8B-B14F-4D97-AF65-F5344CB8AC3E}">
        <p14:creationId xmlns:p14="http://schemas.microsoft.com/office/powerpoint/2010/main" val="300078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98F65-618A-3846-A0A2-2131CADE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Representativeness of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F511A-9709-2540-9B05-46857359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Question: How to determine how representative are these ZIP codes of all the other ZIP codes from which we received orders?</a:t>
            </a:r>
          </a:p>
          <a:p>
            <a:r>
              <a:rPr lang="en-US" sz="2000" dirty="0"/>
              <a:t>Answer: Chi-Squared (χ</a:t>
            </a:r>
            <a:r>
              <a:rPr lang="en-US" sz="2000" baseline="30000" dirty="0"/>
              <a:t>2</a:t>
            </a:r>
            <a:r>
              <a:rPr lang="en-US" sz="2000" dirty="0"/>
              <a:t>) Goodness of Fit test!</a:t>
            </a:r>
          </a:p>
          <a:p>
            <a:r>
              <a:rPr lang="en-US" sz="2000" dirty="0"/>
              <a:t>Null Hypothesis: Sample containing Top 10 ZIP Codes has same distribution in analyzed metrics as total population.</a:t>
            </a:r>
          </a:p>
          <a:p>
            <a:r>
              <a:rPr lang="en-US" sz="2000" dirty="0"/>
              <a:t>Alternative Hypothesis: Sample containing Top 10 ZIP Codes has significantly different distribution than total population.</a:t>
            </a:r>
          </a:p>
          <a:p>
            <a:r>
              <a:rPr lang="en-US" sz="2000" dirty="0"/>
              <a:t>Significance level (⍺): 0.05</a:t>
            </a:r>
          </a:p>
        </p:txBody>
      </p:sp>
    </p:spTree>
    <p:extLst>
      <p:ext uri="{BB962C8B-B14F-4D97-AF65-F5344CB8AC3E}">
        <p14:creationId xmlns:p14="http://schemas.microsoft.com/office/powerpoint/2010/main" val="109265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98F65-618A-3846-A0A2-2131CADE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F511A-9709-2540-9B05-46857359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Average AGI</a:t>
            </a:r>
          </a:p>
          <a:p>
            <a:pPr lvl="1"/>
            <a:r>
              <a:rPr lang="en-US" sz="2200" dirty="0"/>
              <a:t>χ</a:t>
            </a:r>
            <a:r>
              <a:rPr lang="en-US" sz="2200" baseline="30000" dirty="0"/>
              <a:t>2</a:t>
            </a:r>
            <a:r>
              <a:rPr lang="en-US" sz="2200" dirty="0"/>
              <a:t> = 835.21 =&gt; p ~ 0 =&gt; NULL HYPOTHESIS REJECTED!</a:t>
            </a:r>
          </a:p>
          <a:p>
            <a:r>
              <a:rPr lang="en-US" sz="2200" dirty="0"/>
              <a:t>% Elderly</a:t>
            </a:r>
          </a:p>
          <a:p>
            <a:pPr lvl="1"/>
            <a:r>
              <a:rPr lang="el-GR" sz="2200" dirty="0"/>
              <a:t>Χ</a:t>
            </a:r>
            <a:r>
              <a:rPr lang="en-US" sz="2200" baseline="30000" dirty="0"/>
              <a:t>2</a:t>
            </a:r>
            <a:r>
              <a:rPr lang="en-US" sz="2200" dirty="0"/>
              <a:t> = 34.14 =&gt; p = 0.00008 =&gt; NULL HYPOTHESIS REJECTED!</a:t>
            </a:r>
          </a:p>
          <a:p>
            <a:r>
              <a:rPr lang="en-US" sz="2200" dirty="0"/>
              <a:t>Number of Dependents</a:t>
            </a:r>
          </a:p>
          <a:p>
            <a:pPr lvl="1"/>
            <a:r>
              <a:rPr lang="el-GR" sz="2200" dirty="0"/>
              <a:t>Χ</a:t>
            </a:r>
            <a:r>
              <a:rPr lang="en-US" sz="2200" baseline="30000" dirty="0"/>
              <a:t>2</a:t>
            </a:r>
            <a:r>
              <a:rPr lang="en-US" sz="2200" dirty="0"/>
              <a:t> = 0.55 =&gt; p = 0.99995 =&gt; NULL HYPOTHESIS ACCEPTED!</a:t>
            </a:r>
          </a:p>
        </p:txBody>
      </p:sp>
    </p:spTree>
    <p:extLst>
      <p:ext uri="{BB962C8B-B14F-4D97-AF65-F5344CB8AC3E}">
        <p14:creationId xmlns:p14="http://schemas.microsoft.com/office/powerpoint/2010/main" val="231831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98F65-618A-3846-A0A2-2131CADE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F511A-9709-2540-9B05-46857359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Average AGI &amp; % Elderly NOT Representative</a:t>
            </a:r>
          </a:p>
          <a:p>
            <a:pPr lvl="1"/>
            <a:r>
              <a:rPr lang="en-US" sz="2400" dirty="0"/>
              <a:t>=&gt; Distinct segment to target with marketing efforts!</a:t>
            </a:r>
          </a:p>
          <a:p>
            <a:r>
              <a:rPr lang="en-US" sz="2400" dirty="0"/>
              <a:t>BUT:</a:t>
            </a:r>
          </a:p>
          <a:p>
            <a:pPr lvl="1"/>
            <a:r>
              <a:rPr lang="en-US" sz="2400" dirty="0"/>
              <a:t>Overall sample size small</a:t>
            </a:r>
          </a:p>
          <a:p>
            <a:pPr lvl="1"/>
            <a:r>
              <a:rPr lang="en-US" sz="2400" dirty="0"/>
              <a:t>Top 10 ZIP Codes = small % of total # of orders</a:t>
            </a:r>
          </a:p>
          <a:p>
            <a:pPr lvl="1"/>
            <a:r>
              <a:rPr lang="en-US" sz="2400" dirty="0"/>
              <a:t>So, MORE DATA &amp; FURTHER ANALYSIS NEEDED</a:t>
            </a:r>
          </a:p>
        </p:txBody>
      </p:sp>
    </p:spTree>
    <p:extLst>
      <p:ext uri="{BB962C8B-B14F-4D97-AF65-F5344CB8AC3E}">
        <p14:creationId xmlns:p14="http://schemas.microsoft.com/office/powerpoint/2010/main" val="348551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D6084-3B91-F142-A052-70DF6322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3970-CAD1-514C-994E-7D1FFE73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>
            <a:noAutofit/>
          </a:bodyPr>
          <a:lstStyle/>
          <a:p>
            <a:r>
              <a:rPr lang="en-US" sz="1900" dirty="0"/>
              <a:t>“Machine learning (ML) is the scientific study of algorithms and </a:t>
            </a:r>
            <a:br>
              <a:rPr lang="en-US" sz="1900" dirty="0"/>
            </a:br>
            <a:r>
              <a:rPr lang="en-US" sz="1900" dirty="0"/>
              <a:t>Statistical models that computer systems use to effectively perform a specific task without using explicit instructions, relying on models and inference instead. It is seen as a subset of artificial intelligence.” - Wikipedia</a:t>
            </a:r>
          </a:p>
        </p:txBody>
      </p:sp>
    </p:spTree>
    <p:extLst>
      <p:ext uri="{BB962C8B-B14F-4D97-AF65-F5344CB8AC3E}">
        <p14:creationId xmlns:p14="http://schemas.microsoft.com/office/powerpoint/2010/main" val="130184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D4632-F2A5-344C-9B78-BF4C8364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8A0B8-516F-0641-97C8-3FBCF267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Supervised or unsupervised learning?</a:t>
            </a:r>
          </a:p>
          <a:p>
            <a:r>
              <a:rPr lang="en-US" sz="2400" dirty="0"/>
              <a:t>No data to train on &amp; no predictions to make =&gt; UNSUPERVISED!</a:t>
            </a:r>
          </a:p>
          <a:p>
            <a:r>
              <a:rPr lang="en-US" sz="2400" dirty="0"/>
              <a:t>Specifically, </a:t>
            </a:r>
            <a:r>
              <a:rPr lang="en-US" sz="2400" b="1" dirty="0"/>
              <a:t>clustering</a:t>
            </a:r>
            <a:r>
              <a:rPr lang="en-US" sz="2400" dirty="0"/>
              <a:t> -&gt; uncover 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343988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D4632-F2A5-344C-9B78-BF4C8364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8A0B8-516F-0641-97C8-3FBCF267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Features:</a:t>
            </a:r>
          </a:p>
          <a:p>
            <a:pPr lvl="1"/>
            <a:r>
              <a:rPr lang="en-US" sz="2400" dirty="0"/>
              <a:t>Price of items purchased</a:t>
            </a:r>
          </a:p>
          <a:p>
            <a:pPr lvl="1"/>
            <a:r>
              <a:rPr lang="en-US" sz="2400" dirty="0"/>
              <a:t># of filings [proxy for ZIP code size]</a:t>
            </a:r>
          </a:p>
          <a:p>
            <a:pPr lvl="1"/>
            <a:r>
              <a:rPr lang="en-US" sz="2400" dirty="0"/>
              <a:t>Average AGI</a:t>
            </a:r>
          </a:p>
          <a:p>
            <a:pPr lvl="1"/>
            <a:r>
              <a:rPr lang="en-US" sz="2400" dirty="0"/>
              <a:t>Average number of dependents</a:t>
            </a:r>
          </a:p>
          <a:p>
            <a:pPr lvl="1"/>
            <a:r>
              <a:rPr lang="en-US" sz="2400" dirty="0"/>
              <a:t>Average % elderly population</a:t>
            </a:r>
          </a:p>
        </p:txBody>
      </p:sp>
    </p:spTree>
    <p:extLst>
      <p:ext uri="{BB962C8B-B14F-4D97-AF65-F5344CB8AC3E}">
        <p14:creationId xmlns:p14="http://schemas.microsoft.com/office/powerpoint/2010/main" val="25244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D4632-F2A5-344C-9B78-BF4C8364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8A0B8-516F-0641-97C8-3FBCF267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KMeans</a:t>
            </a:r>
            <a:r>
              <a:rPr lang="en-US" sz="2400" dirty="0"/>
              <a:t> – most popular clustering algorithm</a:t>
            </a:r>
          </a:p>
          <a:p>
            <a:r>
              <a:rPr lang="en-US" sz="2400" dirty="0"/>
              <a:t>Principal Component Analysis (PCA)</a:t>
            </a:r>
          </a:p>
          <a:p>
            <a:pPr lvl="1"/>
            <a:r>
              <a:rPr lang="en-US" sz="2400" dirty="0"/>
              <a:t>Dimension Reduction</a:t>
            </a:r>
          </a:p>
          <a:p>
            <a:r>
              <a:rPr lang="en-US" sz="2400" dirty="0"/>
              <a:t>Affinity Propagation – clustering</a:t>
            </a:r>
          </a:p>
          <a:p>
            <a:r>
              <a:rPr lang="en-US" sz="2400" dirty="0"/>
              <a:t>Density-based spatial clustering of applications with noise (DBSCAN) – clustering</a:t>
            </a:r>
          </a:p>
          <a:p>
            <a:r>
              <a:rPr lang="en-US" sz="2400" dirty="0"/>
              <a:t>HDBSCAN – clustering</a:t>
            </a:r>
          </a:p>
        </p:txBody>
      </p:sp>
    </p:spTree>
    <p:extLst>
      <p:ext uri="{BB962C8B-B14F-4D97-AF65-F5344CB8AC3E}">
        <p14:creationId xmlns:p14="http://schemas.microsoft.com/office/powerpoint/2010/main" val="217538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 of clusters must be supplied as parameter</a:t>
            </a:r>
          </a:p>
          <a:p>
            <a:r>
              <a:rPr lang="en-US" sz="2400" dirty="0"/>
              <a:t>So, try different values of K (# of clusters) and evaluate results</a:t>
            </a:r>
          </a:p>
        </p:txBody>
      </p:sp>
    </p:spTree>
    <p:extLst>
      <p:ext uri="{BB962C8B-B14F-4D97-AF65-F5344CB8AC3E}">
        <p14:creationId xmlns:p14="http://schemas.microsoft.com/office/powerpoint/2010/main" val="275131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0C4-C4C1-B642-ADE6-69C63522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– Elbow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5266D-907F-F949-B7E0-EE17422D5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Plot Sum-of-Squares Error vs. K and look for “elbow” in the plot =&gt; Optimal K!</a:t>
            </a:r>
          </a:p>
          <a:p>
            <a:endParaRPr lang="en-US" sz="1800" dirty="0"/>
          </a:p>
          <a:p>
            <a:r>
              <a:rPr lang="en-US" sz="1800" dirty="0"/>
              <a:t>Result: No clear elbow…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C30B6-35FC-FD43-8CDB-C764D3CD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1005840"/>
            <a:ext cx="7077456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FB861-B2A4-0B4D-8CBF-CBA5C7CA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E1588-4A0B-6F4E-93A6-FEA7E4F8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4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0C4-C4C1-B642-ADE6-69C63522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Scores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5266D-907F-F949-B7E0-EE17422D5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Calculate silhouette score for each K =&gt; highest K = optimal K!</a:t>
            </a:r>
          </a:p>
          <a:p>
            <a:endParaRPr lang="en-US" sz="1800" dirty="0"/>
          </a:p>
          <a:p>
            <a:r>
              <a:rPr lang="en-US" sz="1800" dirty="0"/>
              <a:t>Result: Highest score for K=7 but score ~0.25 =&gt; weak clustering structure, so no clear optimum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C30B6-35FC-FD43-8CDB-C764D3CD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1005840"/>
            <a:ext cx="7077456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27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Dimension Reduction</a:t>
            </a:r>
          </a:p>
          <a:p>
            <a:r>
              <a:rPr lang="en-US" sz="2400" dirty="0"/>
              <a:t>Understand components contributing to variance of data</a:t>
            </a:r>
          </a:p>
          <a:p>
            <a:r>
              <a:rPr lang="en-US" sz="2400" dirty="0"/>
              <a:t>Reduce to 2 dimensions in order to plot in X-Y coordinates</a:t>
            </a:r>
          </a:p>
        </p:txBody>
      </p:sp>
    </p:spTree>
    <p:extLst>
      <p:ext uri="{BB962C8B-B14F-4D97-AF65-F5344CB8AC3E}">
        <p14:creationId xmlns:p14="http://schemas.microsoft.com/office/powerpoint/2010/main" val="318978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PCA – Data Visualization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7FA1803-4393-4044-9D8E-A22B9239B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005840"/>
            <a:ext cx="7187184" cy="4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74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Advantage: Determines # of clusters algorithmically</a:t>
            </a:r>
          </a:p>
          <a:p>
            <a:r>
              <a:rPr lang="en-US" sz="2400" dirty="0"/>
              <a:t>Result: </a:t>
            </a:r>
            <a:r>
              <a:rPr lang="en-US" sz="2400" b="1" dirty="0"/>
              <a:t>50</a:t>
            </a:r>
            <a:r>
              <a:rPr lang="en-US" sz="2400" dirty="0"/>
              <a:t> clusters?!</a:t>
            </a:r>
          </a:p>
          <a:p>
            <a:r>
              <a:rPr lang="en-US" sz="2400" dirty="0"/>
              <a:t>Silhouette scores for higher (10-20) # of clusters: SAME</a:t>
            </a:r>
          </a:p>
          <a:p>
            <a:r>
              <a:rPr lang="en-US" sz="2400" dirty="0"/>
              <a:t>Evaluation: Far too many, very small (a.k.a. meaningless) clusters</a:t>
            </a:r>
          </a:p>
        </p:txBody>
      </p:sp>
    </p:spTree>
    <p:extLst>
      <p:ext uri="{BB962C8B-B14F-4D97-AF65-F5344CB8AC3E}">
        <p14:creationId xmlns:p14="http://schemas.microsoft.com/office/powerpoint/2010/main" val="279277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Advantage: Recognizes noisy points and discards</a:t>
            </a:r>
          </a:p>
          <a:p>
            <a:r>
              <a:rPr lang="en-US" sz="2200" dirty="0"/>
              <a:t>Advantage: Able to handle non-linear cluster boundaries</a:t>
            </a:r>
          </a:p>
          <a:p>
            <a:r>
              <a:rPr lang="en-US" sz="2200" dirty="0"/>
              <a:t>One main parameter: eps</a:t>
            </a:r>
          </a:p>
          <a:p>
            <a:pPr lvl="1"/>
            <a:r>
              <a:rPr lang="en-US" sz="2200" dirty="0"/>
              <a:t>eps = maximum distance between points in same cluster</a:t>
            </a:r>
          </a:p>
          <a:p>
            <a:pPr lvl="1"/>
            <a:r>
              <a:rPr lang="en-US" sz="2200" dirty="0"/>
              <a:t>Empirically optimal value: 0.66</a:t>
            </a:r>
          </a:p>
          <a:p>
            <a:r>
              <a:rPr lang="en-US" sz="2200" dirty="0"/>
              <a:t>Result: 7 reasonable clusters!</a:t>
            </a:r>
          </a:p>
        </p:txBody>
      </p:sp>
    </p:spTree>
    <p:extLst>
      <p:ext uri="{BB962C8B-B14F-4D97-AF65-F5344CB8AC3E}">
        <p14:creationId xmlns:p14="http://schemas.microsoft.com/office/powerpoint/2010/main" val="372575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DBSCAN – Data Visualization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74636-8FE7-424F-B2BA-D26B33CB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79" y="1005839"/>
            <a:ext cx="7191559" cy="47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6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7 Clusters:</a:t>
            </a:r>
          </a:p>
          <a:p>
            <a:pPr lvl="1"/>
            <a:r>
              <a:rPr lang="en-US" sz="2000" dirty="0"/>
              <a:t>Cluster ‘6’: Very low AGI (30-45), very high item-price (69.24), very young pop., large pop. size</a:t>
            </a:r>
          </a:p>
          <a:p>
            <a:pPr lvl="1"/>
            <a:r>
              <a:rPr lang="en-US" sz="2000" dirty="0"/>
              <a:t>Cluster ‘3’: High AGI, high item-price, much older pop., low # children</a:t>
            </a:r>
          </a:p>
          <a:p>
            <a:pPr lvl="1"/>
            <a:r>
              <a:rPr lang="en-US" sz="2000" dirty="0"/>
              <a:t>Cluster ‘1’: Medium AGI, low item-price, average aged pop.</a:t>
            </a:r>
          </a:p>
          <a:p>
            <a:pPr lvl="1"/>
            <a:r>
              <a:rPr lang="en-US" sz="2000" dirty="0"/>
              <a:t>Cluster ‘4’: Medium-low AGI, very low item-price, very high pop. size, average aged pop.</a:t>
            </a:r>
          </a:p>
        </p:txBody>
      </p:sp>
    </p:spTree>
    <p:extLst>
      <p:ext uri="{BB962C8B-B14F-4D97-AF65-F5344CB8AC3E}">
        <p14:creationId xmlns:p14="http://schemas.microsoft.com/office/powerpoint/2010/main" val="148527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Results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Cluster ‘5’: VERY high AGI, medium-high item-price, very young pop.</a:t>
            </a:r>
          </a:p>
          <a:p>
            <a:pPr lvl="1"/>
            <a:r>
              <a:rPr lang="en-US" sz="2400" dirty="0"/>
              <a:t>Cluster ’2’: (5 identical orders) low item-price, otherwise average</a:t>
            </a:r>
          </a:p>
          <a:p>
            <a:pPr lvl="1"/>
            <a:r>
              <a:rPr lang="en-US" sz="2400" dirty="0"/>
              <a:t>Cluster ‘0’ (Largest cluster): High AGI, medium-high item-price, average aged pop.</a:t>
            </a:r>
          </a:p>
        </p:txBody>
      </p:sp>
    </p:spTree>
    <p:extLst>
      <p:ext uri="{BB962C8B-B14F-4D97-AF65-F5344CB8AC3E}">
        <p14:creationId xmlns:p14="http://schemas.microsoft.com/office/powerpoint/2010/main" val="1143400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Upgraded version of DBSCAN</a:t>
            </a:r>
          </a:p>
          <a:p>
            <a:r>
              <a:rPr lang="en-US" sz="2400" dirty="0"/>
              <a:t>Same advantages as DBSCAN</a:t>
            </a:r>
          </a:p>
          <a:p>
            <a:r>
              <a:rPr lang="en-US" sz="2400" dirty="0"/>
              <a:t>One main parameter: </a:t>
            </a:r>
            <a:r>
              <a:rPr lang="en-US" sz="2400" dirty="0" err="1"/>
              <a:t>min_cluster_size</a:t>
            </a:r>
            <a:endParaRPr lang="en-US" sz="2400" dirty="0"/>
          </a:p>
          <a:p>
            <a:pPr lvl="1"/>
            <a:r>
              <a:rPr lang="en-US" sz="2400" dirty="0"/>
              <a:t>Empirically optimal value: 4</a:t>
            </a:r>
          </a:p>
        </p:txBody>
      </p:sp>
    </p:spTree>
    <p:extLst>
      <p:ext uri="{BB962C8B-B14F-4D97-AF65-F5344CB8AC3E}">
        <p14:creationId xmlns:p14="http://schemas.microsoft.com/office/powerpoint/2010/main" val="3586415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FAB3D4F-8E2C-A542-A703-A3202692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881435" cy="504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HDBSCAN – Data Visualization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F9583-5F07-BC47-8200-559F5CDF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79" y="1005840"/>
            <a:ext cx="7209045" cy="48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57645-FDA7-F243-A19A-FF75ACBD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168" y="4816537"/>
            <a:ext cx="9064810" cy="6698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QuickSnap</a:t>
            </a:r>
            <a:r>
              <a:rPr lang="en-US" dirty="0"/>
              <a:t>Ⓡ Replaceable Cat Scratcher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4121FD59-A22D-214F-9E6B-13729EBE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27" r="-1" b="22976"/>
          <a:stretch/>
        </p:blipFill>
        <p:spPr>
          <a:xfrm>
            <a:off x="1154953" y="471949"/>
            <a:ext cx="8825659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6671E8F-161A-C742-BF2F-11A0B75938C1}"/>
              </a:ext>
            </a:extLst>
          </p:cNvPr>
          <p:cNvSpPr txBox="1">
            <a:spLocks/>
          </p:cNvSpPr>
          <p:nvPr/>
        </p:nvSpPr>
        <p:spPr bwMode="gray">
          <a:xfrm>
            <a:off x="1715902" y="5395998"/>
            <a:ext cx="9064810" cy="669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by Feline Innovations</a:t>
            </a:r>
          </a:p>
        </p:txBody>
      </p:sp>
    </p:spTree>
    <p:extLst>
      <p:ext uri="{BB962C8B-B14F-4D97-AF65-F5344CB8AC3E}">
        <p14:creationId xmlns:p14="http://schemas.microsoft.com/office/powerpoint/2010/main" val="40854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HDBSCAN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Drops DBSCAN's cluster ‘6’</a:t>
            </a:r>
          </a:p>
          <a:p>
            <a:r>
              <a:rPr lang="en-US" sz="2400" dirty="0"/>
              <a:t>In place of DBSCAN cluster '5', finds clusters '1' and '2'</a:t>
            </a:r>
          </a:p>
        </p:txBody>
      </p:sp>
    </p:spTree>
    <p:extLst>
      <p:ext uri="{BB962C8B-B14F-4D97-AF65-F5344CB8AC3E}">
        <p14:creationId xmlns:p14="http://schemas.microsoft.com/office/powerpoint/2010/main" val="16984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From DBSCAN clusters: create separate marketing campaigns to target distinct clusters, as well as features shared by clusters</a:t>
            </a:r>
          </a:p>
          <a:p>
            <a:pPr lvl="1"/>
            <a:r>
              <a:rPr lang="en-US" sz="2400" dirty="0"/>
              <a:t>From Cluster ‘6’: Target young, lower AGI ZIP Code customers in densely populated (urban) areas w/ higher pricing</a:t>
            </a:r>
          </a:p>
          <a:p>
            <a:pPr lvl="1"/>
            <a:r>
              <a:rPr lang="en-US" sz="2400" dirty="0"/>
              <a:t>From Clusters ‘3’ and ‘5’: Target customers from very wealthy ZIP Codes (e.g. luxury branding) w/ higher pricing</a:t>
            </a:r>
          </a:p>
          <a:p>
            <a:pPr lvl="1"/>
            <a:r>
              <a:rPr lang="en-US" sz="2400" dirty="0"/>
              <a:t>From Clusters ‘1’ and ‘4’: Target medium AGI ZIP Code customers with lower pricing</a:t>
            </a:r>
          </a:p>
        </p:txBody>
      </p:sp>
    </p:spTree>
    <p:extLst>
      <p:ext uri="{BB962C8B-B14F-4D97-AF65-F5344CB8AC3E}">
        <p14:creationId xmlns:p14="http://schemas.microsoft.com/office/powerpoint/2010/main" val="2838601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Insights &amp; patterns discovered… but not representative of entire order pop.</a:t>
            </a:r>
          </a:p>
          <a:p>
            <a:r>
              <a:rPr lang="en-US" sz="2000" dirty="0"/>
              <a:t>MORE DATA NEEDED!</a:t>
            </a:r>
          </a:p>
          <a:p>
            <a:r>
              <a:rPr lang="en-US" sz="2000" dirty="0"/>
              <a:t>Average customer profile:</a:t>
            </a:r>
          </a:p>
          <a:p>
            <a:pPr lvl="1"/>
            <a:r>
              <a:rPr lang="en-US" sz="2000" dirty="0"/>
              <a:t>Wealthier than average</a:t>
            </a:r>
          </a:p>
          <a:p>
            <a:pPr lvl="1"/>
            <a:r>
              <a:rPr lang="en-US" sz="2000" dirty="0"/>
              <a:t>Older than average</a:t>
            </a:r>
          </a:p>
          <a:p>
            <a:pPr lvl="1"/>
            <a:r>
              <a:rPr lang="en-US" sz="2000" dirty="0"/>
              <a:t>Probably single</a:t>
            </a:r>
          </a:p>
          <a:p>
            <a:pPr lvl="1"/>
            <a:r>
              <a:rPr lang="en-US" sz="2000" dirty="0"/>
              <a:t>Fewer children than average</a:t>
            </a:r>
          </a:p>
        </p:txBody>
      </p:sp>
    </p:spTree>
    <p:extLst>
      <p:ext uri="{BB962C8B-B14F-4D97-AF65-F5344CB8AC3E}">
        <p14:creationId xmlns:p14="http://schemas.microsoft.com/office/powerpoint/2010/main" val="2837590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8487-97DA-AB45-A02A-936C725A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E90E-55D0-214E-92AF-4EB70EB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Investigate highest order freq. ZIP Code (92110)</a:t>
            </a:r>
          </a:p>
          <a:p>
            <a:r>
              <a:rPr lang="en-US" sz="2400" dirty="0"/>
              <a:t>Create marketing campaigns targeting aforementioned clusters</a:t>
            </a:r>
          </a:p>
          <a:p>
            <a:r>
              <a:rPr lang="en-US" sz="2400" dirty="0"/>
              <a:t>Introduce new products targeting above segments</a:t>
            </a:r>
          </a:p>
        </p:txBody>
      </p:sp>
    </p:spTree>
    <p:extLst>
      <p:ext uri="{BB962C8B-B14F-4D97-AF65-F5344CB8AC3E}">
        <p14:creationId xmlns:p14="http://schemas.microsoft.com/office/powerpoint/2010/main" val="296804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4121FD59-A22D-214F-9E6B-13729EBE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27" r="-1" b="22976"/>
          <a:stretch/>
        </p:blipFill>
        <p:spPr>
          <a:xfrm>
            <a:off x="489931" y="485804"/>
            <a:ext cx="11202310" cy="52041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DF7E-B136-2142-A8D2-F84AE6A2DEDB}"/>
              </a:ext>
            </a:extLst>
          </p:cNvPr>
          <p:cNvSpPr txBox="1"/>
          <p:nvPr/>
        </p:nvSpPr>
        <p:spPr>
          <a:xfrm>
            <a:off x="499759" y="571500"/>
            <a:ext cx="344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21153-1FF1-5E4C-A7BA-A65A1D3D2ECC}"/>
              </a:ext>
            </a:extLst>
          </p:cNvPr>
          <p:cNvSpPr txBox="1"/>
          <p:nvPr/>
        </p:nvSpPr>
        <p:spPr>
          <a:xfrm>
            <a:off x="503786" y="5832476"/>
            <a:ext cx="319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4"/>
              </a:rPr>
              <a:t>felineinnovations.com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6E091-78C6-1847-9547-2B633D7AB58A}"/>
              </a:ext>
            </a:extLst>
          </p:cNvPr>
          <p:cNvSpPr txBox="1"/>
          <p:nvPr/>
        </p:nvSpPr>
        <p:spPr>
          <a:xfrm>
            <a:off x="4181318" y="5832476"/>
            <a:ext cx="382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5"/>
              </a:rPr>
              <a:t>Amazon Storefront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E7DFC-DB48-E94F-B835-643B67C923EE}"/>
              </a:ext>
            </a:extLst>
          </p:cNvPr>
          <p:cNvSpPr txBox="1"/>
          <p:nvPr/>
        </p:nvSpPr>
        <p:spPr>
          <a:xfrm>
            <a:off x="8781086" y="5832476"/>
            <a:ext cx="292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Follow us on Facebook!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7447-C5DC-5A44-8B28-ABA3D8D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501D-DC54-5A4A-B6EF-D263C191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Marketing: The Art Of Masterful Storytelling</a:t>
            </a:r>
          </a:p>
          <a:p>
            <a:pPr lvl="1"/>
            <a:r>
              <a:rPr lang="en-US" sz="2400" dirty="0"/>
              <a:t>(h/t </a:t>
            </a:r>
            <a:r>
              <a:rPr lang="en-US" sz="2400" dirty="0">
                <a:hlinkClick r:id="rId2"/>
              </a:rPr>
              <a:t>Forbes, by Bill Carmody</a:t>
            </a:r>
            <a:r>
              <a:rPr lang="en-US" sz="2400" dirty="0"/>
              <a:t>)</a:t>
            </a:r>
          </a:p>
          <a:p>
            <a:r>
              <a:rPr lang="en-US" sz="2400" dirty="0"/>
              <a:t>Two Questions:</a:t>
            </a:r>
          </a:p>
          <a:p>
            <a:pPr lvl="1"/>
            <a:r>
              <a:rPr lang="en-US" sz="2400" b="1" dirty="0"/>
              <a:t>What stories to tell?</a:t>
            </a:r>
          </a:p>
          <a:p>
            <a:pPr lvl="1"/>
            <a:r>
              <a:rPr lang="en-US" sz="2400" b="1" dirty="0"/>
              <a:t>To whom do we tell them?</a:t>
            </a:r>
          </a:p>
          <a:p>
            <a:r>
              <a:rPr lang="en-US" sz="2400" dirty="0"/>
              <a:t>Answer: Experience or….</a:t>
            </a:r>
          </a:p>
        </p:txBody>
      </p:sp>
    </p:spTree>
    <p:extLst>
      <p:ext uri="{BB962C8B-B14F-4D97-AF65-F5344CB8AC3E}">
        <p14:creationId xmlns:p14="http://schemas.microsoft.com/office/powerpoint/2010/main" val="31707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CA08-FA85-0240-8710-4916378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Science: The Roadmap to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48D1-E323-3A42-9F14-802AF49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magic of Data Science: Raw Data --&gt; Insights</a:t>
            </a:r>
          </a:p>
          <a:p>
            <a:r>
              <a:rPr lang="en-US" sz="2400" dirty="0"/>
              <a:t>Step 1: Get the data</a:t>
            </a:r>
          </a:p>
          <a:p>
            <a:pPr lvl="1"/>
            <a:r>
              <a:rPr lang="en-US" sz="2400" dirty="0"/>
              <a:t>Amazon Fulfillment Reports</a:t>
            </a:r>
          </a:p>
          <a:p>
            <a:pPr lvl="1"/>
            <a:r>
              <a:rPr lang="en-US" sz="2400" dirty="0"/>
              <a:t>U.S. Demographic Data (</a:t>
            </a:r>
            <a:r>
              <a:rPr lang="en-US" sz="2400" dirty="0" err="1"/>
              <a:t>data.gov</a:t>
            </a:r>
            <a:r>
              <a:rPr lang="en-US" sz="2400" dirty="0"/>
              <a:t>)</a:t>
            </a:r>
          </a:p>
          <a:p>
            <a:r>
              <a:rPr lang="en-US" sz="2400" dirty="0"/>
              <a:t>Step 2: Clean the data</a:t>
            </a:r>
          </a:p>
          <a:p>
            <a:pPr lvl="1"/>
            <a:r>
              <a:rPr lang="en-US" sz="2400" dirty="0"/>
              <a:t>Convert to a format that makes structured analysis possible &amp; convenient</a:t>
            </a:r>
          </a:p>
        </p:txBody>
      </p:sp>
    </p:spTree>
    <p:extLst>
      <p:ext uri="{BB962C8B-B14F-4D97-AF65-F5344CB8AC3E}">
        <p14:creationId xmlns:p14="http://schemas.microsoft.com/office/powerpoint/2010/main" val="34207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CA08-FA85-0240-8710-4916378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Science: The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48D1-E323-3A42-9F14-802AF49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3: Explore the data</a:t>
            </a:r>
          </a:p>
          <a:p>
            <a:pPr lvl="1"/>
            <a:r>
              <a:rPr lang="en-US" sz="2000" dirty="0"/>
              <a:t>Visualize!</a:t>
            </a:r>
          </a:p>
          <a:p>
            <a:r>
              <a:rPr lang="en-US" sz="2400" dirty="0"/>
              <a:t>Step 4: Statistical Analysis</a:t>
            </a:r>
          </a:p>
          <a:p>
            <a:pPr lvl="1"/>
            <a:r>
              <a:rPr lang="en-US" sz="2000" dirty="0"/>
              <a:t>Understand the data through statistics</a:t>
            </a:r>
          </a:p>
          <a:p>
            <a:r>
              <a:rPr lang="en-US" sz="2400" dirty="0"/>
              <a:t>Step 5: Machine Learning</a:t>
            </a:r>
          </a:p>
          <a:p>
            <a:pPr lvl="1"/>
            <a:r>
              <a:rPr lang="en-US" sz="2000" dirty="0"/>
              <a:t>Selectively apply algorithms to make predictions or uncover patterns</a:t>
            </a:r>
          </a:p>
        </p:txBody>
      </p:sp>
    </p:spTree>
    <p:extLst>
      <p:ext uri="{BB962C8B-B14F-4D97-AF65-F5344CB8AC3E}">
        <p14:creationId xmlns:p14="http://schemas.microsoft.com/office/powerpoint/2010/main" val="47956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FB861-B2A4-0B4D-8CBF-CBA5C7CA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E1588-4A0B-6F4E-93A6-FEA7E4F8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“</a:t>
            </a:r>
            <a:r>
              <a:rPr lang="en-US" sz="1800" b="1" dirty="0"/>
              <a:t>Data wrangling</a:t>
            </a:r>
            <a:r>
              <a:rPr lang="en-US" sz="1800" dirty="0"/>
              <a:t>, sometimes referred to as </a:t>
            </a:r>
            <a:r>
              <a:rPr lang="en-US" sz="1800" b="1" dirty="0"/>
              <a:t>data munging</a:t>
            </a:r>
            <a:r>
              <a:rPr lang="en-US" sz="1800" dirty="0"/>
              <a:t>, is the process of transforming and mapping data from one "raw" data form into another format with the intent of making it more appropriate and valuable for a variety of downstream purposes such as analytics.” - Wikipedia</a:t>
            </a:r>
          </a:p>
        </p:txBody>
      </p:sp>
    </p:spTree>
    <p:extLst>
      <p:ext uri="{BB962C8B-B14F-4D97-AF65-F5344CB8AC3E}">
        <p14:creationId xmlns:p14="http://schemas.microsoft.com/office/powerpoint/2010/main" val="115328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98F65-618A-3846-A0A2-2131CADE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Cleaning: Amazon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F511A-9709-2540-9B05-46857359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Monthly Fulfillment / Order Reports -&gt; Merge into One</a:t>
            </a:r>
          </a:p>
          <a:p>
            <a:r>
              <a:rPr lang="en-US" sz="2400" dirty="0"/>
              <a:t>Filter out invalid orders (cancelled, internal, etc.)</a:t>
            </a:r>
          </a:p>
          <a:p>
            <a:r>
              <a:rPr lang="en-US" sz="2400" dirty="0"/>
              <a:t>Format &amp; Standardize ZIP Codes</a:t>
            </a:r>
          </a:p>
          <a:p>
            <a:pPr lvl="1"/>
            <a:r>
              <a:rPr lang="en-US" sz="2400" dirty="0"/>
              <a:t>Some 5 digits, some 9 digits</a:t>
            </a:r>
          </a:p>
          <a:p>
            <a:pPr lvl="1"/>
            <a:r>
              <a:rPr lang="en-US" sz="2400" dirty="0"/>
              <a:t>Leading 0 truncation (Excel)</a:t>
            </a:r>
          </a:p>
        </p:txBody>
      </p:sp>
    </p:spTree>
    <p:extLst>
      <p:ext uri="{BB962C8B-B14F-4D97-AF65-F5344CB8AC3E}">
        <p14:creationId xmlns:p14="http://schemas.microsoft.com/office/powerpoint/2010/main" val="233447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1189</Words>
  <Application>Microsoft Macintosh PowerPoint</Application>
  <PresentationFormat>Widescreen</PresentationFormat>
  <Paragraphs>168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Ion Boardroom</vt:lpstr>
      <vt:lpstr>Deep Demographic Insights from Amazon Customer Data</vt:lpstr>
      <vt:lpstr>Overview</vt:lpstr>
      <vt:lpstr>Introduction</vt:lpstr>
      <vt:lpstr>The QuickSnapⓇ Replaceable Cat Scratcher</vt:lpstr>
      <vt:lpstr>Why Data Science?</vt:lpstr>
      <vt:lpstr>Data Science: The Roadmap to Insight</vt:lpstr>
      <vt:lpstr>Data Science: The Fundamentals</vt:lpstr>
      <vt:lpstr>Data Wrangling</vt:lpstr>
      <vt:lpstr>Cleaning: Amazon Data</vt:lpstr>
      <vt:lpstr>Cleaning: Demographic Data</vt:lpstr>
      <vt:lpstr>Exploratory Data Analysis (EDA)</vt:lpstr>
      <vt:lpstr>In which ZIP codes do most of our customers reside?</vt:lpstr>
      <vt:lpstr>How wealthy are those ZIP Codes?</vt:lpstr>
      <vt:lpstr>Can we get some idea of the age distribution of these ZIP codes?</vt:lpstr>
      <vt:lpstr>What is the distribution of single households vs. families (married or HOH filings)?</vt:lpstr>
      <vt:lpstr>What is the average # of children in married &amp; HOH households?</vt:lpstr>
      <vt:lpstr>In what months do the majority of our customers make purchases?</vt:lpstr>
      <vt:lpstr>On what days do the majority of our customers make purchases?</vt:lpstr>
      <vt:lpstr>At what time of day do the majority of our customers make purchases?</vt:lpstr>
      <vt:lpstr>Inferential Statistics</vt:lpstr>
      <vt:lpstr>Representativeness of Samples</vt:lpstr>
      <vt:lpstr>Chi-Squared Results</vt:lpstr>
      <vt:lpstr>Recommendations</vt:lpstr>
      <vt:lpstr>Machine Learning (ML)</vt:lpstr>
      <vt:lpstr>ML Approach</vt:lpstr>
      <vt:lpstr>Clustering Approach</vt:lpstr>
      <vt:lpstr>Algorithms</vt:lpstr>
      <vt:lpstr>KMeans</vt:lpstr>
      <vt:lpstr>KMeans – Elbow Plot</vt:lpstr>
      <vt:lpstr>Silhouette Scores</vt:lpstr>
      <vt:lpstr>PCA</vt:lpstr>
      <vt:lpstr>PCA – Data Visualization</vt:lpstr>
      <vt:lpstr>Affinity Propagation</vt:lpstr>
      <vt:lpstr>DBSCAN</vt:lpstr>
      <vt:lpstr>DBSCAN – Data Visualization</vt:lpstr>
      <vt:lpstr>DBSCAN Results</vt:lpstr>
      <vt:lpstr>DBSCAN Results (Con’t)</vt:lpstr>
      <vt:lpstr>HDBSCAN</vt:lpstr>
      <vt:lpstr>HDBSCAN – Data Visualization</vt:lpstr>
      <vt:lpstr>HDBSCAN Results</vt:lpstr>
      <vt:lpstr>Recommendations</vt:lpstr>
      <vt:lpstr>Project Conclusion</vt:lpstr>
      <vt:lpstr>Final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Demographic Insights from Amazon Customer Data</dc:title>
  <dc:creator>Earnest Long</dc:creator>
  <cp:lastModifiedBy>Earnest Long</cp:lastModifiedBy>
  <cp:revision>39</cp:revision>
  <dcterms:created xsi:type="dcterms:W3CDTF">2019-02-09T22:32:48Z</dcterms:created>
  <dcterms:modified xsi:type="dcterms:W3CDTF">2019-02-14T04:00:39Z</dcterms:modified>
</cp:coreProperties>
</file>