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3" r:id="rId8"/>
    <p:sldId id="267" r:id="rId9"/>
    <p:sldId id="266" r:id="rId10"/>
    <p:sldId id="268" r:id="rId11"/>
    <p:sldId id="269" r:id="rId12"/>
    <p:sldId id="270" r:id="rId13"/>
    <p:sldId id="271" r:id="rId14"/>
    <p:sldId id="274" r:id="rId15"/>
    <p:sldId id="275" r:id="rId16"/>
    <p:sldId id="272" r:id="rId17"/>
    <p:sldId id="273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TT Chocolates" panose="020B0604020202020204" charset="0"/>
      <p:regular r:id="rId24"/>
    </p:embeddedFont>
    <p:embeddedFont>
      <p:font typeface="TT Chocolates Bold" panose="020B0604020202020204" charset="0"/>
      <p:regular r:id="rId25"/>
    </p:embeddedFont>
    <p:embeddedFont>
      <p:font typeface="TT Chocolates ExtraBold" panose="020B0604020202020204" charset="0"/>
      <p:regular r:id="rId26"/>
    </p:embeddedFont>
    <p:embeddedFont>
      <p:font typeface="TT Chocolates ExtraLight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1776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B1F1B-575B-4D5A-8945-E10EDC253D36}" type="datetimeFigureOut">
              <a:rPr lang="es-ES" smtClean="0"/>
              <a:t>02/07/2023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6EE1-B6A6-49BD-A1EC-CA1F06A8D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32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457f8613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1e457f8613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17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5880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0524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633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145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8524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2437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08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030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5411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839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5766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3258" y="2682950"/>
            <a:ext cx="19454515" cy="8045780"/>
          </a:xfrm>
          <a:custGeom>
            <a:avLst/>
            <a:gdLst/>
            <a:ahLst/>
            <a:cxnLst/>
            <a:rect l="l" t="t" r="r" b="b"/>
            <a:pathLst>
              <a:path w="19454515" h="8045780">
                <a:moveTo>
                  <a:pt x="0" y="0"/>
                </a:moveTo>
                <a:lnTo>
                  <a:pt x="19454516" y="0"/>
                </a:lnTo>
                <a:lnTo>
                  <a:pt x="19454516" y="8045780"/>
                </a:lnTo>
                <a:lnTo>
                  <a:pt x="0" y="8045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583258" y="6582438"/>
            <a:ext cx="19454515" cy="8045780"/>
          </a:xfrm>
          <a:custGeom>
            <a:avLst/>
            <a:gdLst/>
            <a:ahLst/>
            <a:cxnLst/>
            <a:rect l="l" t="t" r="r" b="b"/>
            <a:pathLst>
              <a:path w="19454515" h="8045780">
                <a:moveTo>
                  <a:pt x="0" y="0"/>
                </a:moveTo>
                <a:lnTo>
                  <a:pt x="19454516" y="0"/>
                </a:lnTo>
                <a:lnTo>
                  <a:pt x="19454516" y="8045780"/>
                </a:lnTo>
                <a:lnTo>
                  <a:pt x="0" y="8045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132935" y="304197"/>
            <a:ext cx="895403" cy="895403"/>
          </a:xfrm>
          <a:custGeom>
            <a:avLst/>
            <a:gdLst/>
            <a:ahLst/>
            <a:cxnLst/>
            <a:rect l="l" t="t" r="r" b="b"/>
            <a:pathLst>
              <a:path w="895403" h="895403">
                <a:moveTo>
                  <a:pt x="0" y="0"/>
                </a:moveTo>
                <a:lnTo>
                  <a:pt x="895403" y="0"/>
                </a:lnTo>
                <a:lnTo>
                  <a:pt x="895403" y="895403"/>
                </a:lnTo>
                <a:lnTo>
                  <a:pt x="0" y="8954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60632" y="3768128"/>
            <a:ext cx="13966737" cy="2814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08"/>
              </a:lnSpc>
            </a:pPr>
            <a:r>
              <a:rPr lang="en-US" sz="11514" dirty="0">
                <a:solidFill>
                  <a:srgbClr val="F6E7D8"/>
                </a:solidFill>
                <a:latin typeface="TT Chocolates ExtraBold"/>
              </a:rPr>
              <a:t>PROYECTO FINAL </a:t>
            </a:r>
          </a:p>
          <a:p>
            <a:pPr algn="ctr">
              <a:lnSpc>
                <a:spcPts val="10708"/>
              </a:lnSpc>
            </a:pPr>
            <a:r>
              <a:rPr lang="en-US" sz="11514" dirty="0">
                <a:solidFill>
                  <a:srgbClr val="F6E7D8"/>
                </a:solidFill>
                <a:latin typeface="TT Chocolates ExtraBold"/>
              </a:rPr>
              <a:t>DevOps 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78418" y="170847"/>
            <a:ext cx="6606216" cy="11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01"/>
              </a:lnSpc>
            </a:pPr>
            <a:r>
              <a:rPr lang="en-US" sz="6715" dirty="0" err="1">
                <a:solidFill>
                  <a:srgbClr val="F6E7D8"/>
                </a:solidFill>
                <a:latin typeface="TT Chocolates ExtraLight"/>
              </a:rPr>
              <a:t>Keepcoding</a:t>
            </a:r>
            <a:r>
              <a:rPr lang="en-US" sz="6715">
                <a:solidFill>
                  <a:srgbClr val="F6E7D8"/>
                </a:solidFill>
                <a:latin typeface="TT Chocolates ExtraLight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847459">
            <a:off x="-7734683" y="3941604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847459">
            <a:off x="-9053214" y="5242011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18395" y="1076325"/>
            <a:ext cx="15440905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15"/>
              </a:lnSpc>
            </a:pPr>
            <a:r>
              <a:rPr lang="en-US" sz="6500" spc="130" dirty="0">
                <a:solidFill>
                  <a:srgbClr val="07A5C3"/>
                </a:solidFill>
                <a:latin typeface="TT Chocolates ExtraBold"/>
              </a:rPr>
              <a:t>SCA - Dependency-Track </a:t>
            </a:r>
          </a:p>
          <a:p>
            <a:pPr>
              <a:lnSpc>
                <a:spcPts val="7215"/>
              </a:lnSpc>
            </a:pPr>
            <a:endParaRPr lang="en-US" sz="6500" spc="130" dirty="0">
              <a:solidFill>
                <a:srgbClr val="07A5C3"/>
              </a:solidFill>
              <a:latin typeface="TT Chocolates Extra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986663" y="8941761"/>
            <a:ext cx="545274" cy="545274"/>
          </a:xfrm>
          <a:custGeom>
            <a:avLst/>
            <a:gdLst/>
            <a:ahLst/>
            <a:cxnLst/>
            <a:rect l="l" t="t" r="r" b="b"/>
            <a:pathLst>
              <a:path w="545274" h="545274">
                <a:moveTo>
                  <a:pt x="0" y="0"/>
                </a:moveTo>
                <a:lnTo>
                  <a:pt x="545274" y="0"/>
                </a:lnTo>
                <a:lnTo>
                  <a:pt x="545274" y="545274"/>
                </a:lnTo>
                <a:lnTo>
                  <a:pt x="0" y="54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585923" y="9031605"/>
            <a:ext cx="340074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6E7D8"/>
                </a:solidFill>
                <a:latin typeface="TT Chocolates ExtraLight"/>
              </a:rPr>
              <a:t>Keepcoding DevOps 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81600" y="3323976"/>
            <a:ext cx="11201400" cy="4983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58" lvl="1">
              <a:lnSpc>
                <a:spcPts val="3919"/>
              </a:lnSpc>
            </a:pPr>
            <a:r>
              <a:rPr lang="es-ES" sz="2799" dirty="0" err="1">
                <a:solidFill>
                  <a:srgbClr val="F6E7D8"/>
                </a:solidFill>
                <a:latin typeface="TT Chocolates"/>
              </a:rPr>
              <a:t>Dependency</a:t>
            </a:r>
            <a:r>
              <a:rPr lang="es-ES" sz="2799" dirty="0">
                <a:solidFill>
                  <a:srgbClr val="F6E7D8"/>
                </a:solidFill>
                <a:latin typeface="TT Chocolates"/>
              </a:rPr>
              <a:t> </a:t>
            </a:r>
            <a:r>
              <a:rPr lang="es-ES" sz="2799" dirty="0" err="1">
                <a:solidFill>
                  <a:srgbClr val="F6E7D8"/>
                </a:solidFill>
                <a:latin typeface="TT Chocolates"/>
              </a:rPr>
              <a:t>Track</a:t>
            </a:r>
            <a:r>
              <a:rPr lang="es-ES" sz="2799" dirty="0">
                <a:solidFill>
                  <a:srgbClr val="F6E7D8"/>
                </a:solidFill>
                <a:latin typeface="TT Chocolates"/>
              </a:rPr>
              <a:t> es una herramienta de análisis de vulnerabilidad.</a:t>
            </a:r>
          </a:p>
          <a:p>
            <a:pPr marL="302258" lvl="1">
              <a:lnSpc>
                <a:spcPts val="3919"/>
              </a:lnSpc>
            </a:pPr>
            <a:endParaRPr lang="es-ES" sz="2799" dirty="0">
              <a:solidFill>
                <a:srgbClr val="F6E7D8"/>
              </a:solidFill>
              <a:latin typeface="TT Chocolates"/>
            </a:endParaRPr>
          </a:p>
          <a:p>
            <a:pPr marL="302258" lvl="1">
              <a:lnSpc>
                <a:spcPts val="3919"/>
              </a:lnSpc>
            </a:pPr>
            <a:r>
              <a:rPr lang="es-ES" sz="2799" dirty="0">
                <a:solidFill>
                  <a:srgbClr val="F6E7D8"/>
                </a:solidFill>
                <a:latin typeface="TT Chocolates"/>
              </a:rPr>
              <a:t>Audita los componentes o bibliotecas externas que utilizamos para nuestras aplicaciones. </a:t>
            </a:r>
          </a:p>
          <a:p>
            <a:pPr marL="302258" lvl="1">
              <a:lnSpc>
                <a:spcPts val="3919"/>
              </a:lnSpc>
            </a:pPr>
            <a:endParaRPr lang="es-ES" sz="2799" dirty="0">
              <a:solidFill>
                <a:srgbClr val="F6E7D8"/>
              </a:solidFill>
              <a:latin typeface="TT Chocolates"/>
            </a:endParaRPr>
          </a:p>
          <a:p>
            <a:pPr marL="302258" lvl="1">
              <a:lnSpc>
                <a:spcPts val="3919"/>
              </a:lnSpc>
            </a:pPr>
            <a:r>
              <a:rPr lang="es-ES" sz="2799" dirty="0">
                <a:solidFill>
                  <a:srgbClr val="F6E7D8"/>
                </a:solidFill>
                <a:latin typeface="TT Chocolates"/>
              </a:rPr>
              <a:t>Integraciones con diferentes bases de datos de vulnerabilidades como </a:t>
            </a:r>
            <a:r>
              <a:rPr lang="es-ES" sz="2799" dirty="0" err="1">
                <a:solidFill>
                  <a:srgbClr val="F6E7D8"/>
                </a:solidFill>
                <a:latin typeface="TT Chocolates"/>
              </a:rPr>
              <a:t>National</a:t>
            </a:r>
            <a:r>
              <a:rPr lang="es-ES" sz="2799" dirty="0">
                <a:solidFill>
                  <a:srgbClr val="F6E7D8"/>
                </a:solidFill>
                <a:latin typeface="TT Chocolates"/>
              </a:rPr>
              <a:t> </a:t>
            </a:r>
            <a:r>
              <a:rPr lang="es-ES" sz="2799" dirty="0" err="1">
                <a:solidFill>
                  <a:srgbClr val="F6E7D8"/>
                </a:solidFill>
                <a:latin typeface="TT Chocolates"/>
              </a:rPr>
              <a:t>Vulnerability</a:t>
            </a:r>
            <a:r>
              <a:rPr lang="es-ES" sz="2799" dirty="0">
                <a:solidFill>
                  <a:srgbClr val="F6E7D8"/>
                </a:solidFill>
                <a:latin typeface="TT Chocolates"/>
              </a:rPr>
              <a:t> </a:t>
            </a:r>
            <a:r>
              <a:rPr lang="es-ES" sz="2799" dirty="0" err="1">
                <a:solidFill>
                  <a:srgbClr val="F6E7D8"/>
                </a:solidFill>
                <a:latin typeface="TT Chocolates"/>
              </a:rPr>
              <a:t>Database</a:t>
            </a:r>
            <a:r>
              <a:rPr lang="es-ES" sz="2799" dirty="0">
                <a:solidFill>
                  <a:srgbClr val="F6E7D8"/>
                </a:solidFill>
                <a:latin typeface="TT Chocolates"/>
              </a:rPr>
              <a:t> y </a:t>
            </a:r>
            <a:r>
              <a:rPr lang="es-ES" sz="2799" dirty="0" err="1">
                <a:solidFill>
                  <a:srgbClr val="F6E7D8"/>
                </a:solidFill>
                <a:latin typeface="TT Chocolates"/>
              </a:rPr>
              <a:t>VulnDB</a:t>
            </a:r>
            <a:r>
              <a:rPr lang="es-ES" sz="2799" dirty="0">
                <a:solidFill>
                  <a:srgbClr val="F6E7D8"/>
                </a:solidFill>
                <a:latin typeface="TT Chocolates"/>
              </a:rPr>
              <a:t>.</a:t>
            </a:r>
          </a:p>
          <a:p>
            <a:pPr marL="302258" lvl="1">
              <a:lnSpc>
                <a:spcPts val="3919"/>
              </a:lnSpc>
            </a:pPr>
            <a:endParaRPr lang="es-ES" sz="2799" dirty="0">
              <a:solidFill>
                <a:srgbClr val="F6E7D8"/>
              </a:solidFill>
              <a:latin typeface="TT Chocolates"/>
            </a:endParaRPr>
          </a:p>
          <a:p>
            <a:pPr marL="302258" lvl="1">
              <a:lnSpc>
                <a:spcPts val="3919"/>
              </a:lnSpc>
            </a:pPr>
            <a:r>
              <a:rPr lang="es-ES" sz="2799" dirty="0" err="1">
                <a:solidFill>
                  <a:srgbClr val="F6E7D8"/>
                </a:solidFill>
                <a:latin typeface="TT Chocolates"/>
              </a:rPr>
              <a:t>Dependency</a:t>
            </a:r>
            <a:r>
              <a:rPr lang="es-ES" sz="2799" dirty="0">
                <a:solidFill>
                  <a:srgbClr val="F6E7D8"/>
                </a:solidFill>
                <a:latin typeface="TT Chocolates"/>
              </a:rPr>
              <a:t> </a:t>
            </a:r>
            <a:r>
              <a:rPr lang="es-ES" sz="2799" dirty="0" err="1">
                <a:solidFill>
                  <a:srgbClr val="F6E7D8"/>
                </a:solidFill>
                <a:latin typeface="TT Chocolates"/>
              </a:rPr>
              <a:t>Track</a:t>
            </a:r>
            <a:r>
              <a:rPr lang="es-ES" sz="2799" dirty="0">
                <a:solidFill>
                  <a:srgbClr val="F6E7D8"/>
                </a:solidFill>
                <a:latin typeface="TT Chocolates"/>
              </a:rPr>
              <a:t> se encarga de analizar de forma proactiva todas tus aplicaciones para detectar vulnerabilidades en los componentes.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AE69B81-023E-CDA1-8C33-8F5737623F48}"/>
              </a:ext>
            </a:extLst>
          </p:cNvPr>
          <p:cNvSpPr txBox="1"/>
          <p:nvPr/>
        </p:nvSpPr>
        <p:spPr>
          <a:xfrm>
            <a:off x="5515926" y="2708844"/>
            <a:ext cx="12016011" cy="405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7"/>
              </a:lnSpc>
            </a:pPr>
            <a:r>
              <a:rPr lang="en-US" sz="2799" spc="1142" dirty="0">
                <a:solidFill>
                  <a:srgbClr val="F6E7D8"/>
                </a:solidFill>
                <a:latin typeface="TT Chocolates ExtraBold"/>
              </a:rPr>
              <a:t>¿</a:t>
            </a:r>
            <a:r>
              <a:rPr lang="en-US" sz="2799" spc="1142" dirty="0" err="1">
                <a:solidFill>
                  <a:srgbClr val="F6E7D8"/>
                </a:solidFill>
                <a:latin typeface="TT Chocolates ExtraBold"/>
              </a:rPr>
              <a:t>Qué</a:t>
            </a:r>
            <a:r>
              <a:rPr lang="en-US" sz="2799" spc="1142" dirty="0">
                <a:solidFill>
                  <a:srgbClr val="F6E7D8"/>
                </a:solidFill>
                <a:latin typeface="TT Chocolates ExtraBold"/>
              </a:rPr>
              <a:t> es Dependency-Track?</a:t>
            </a:r>
          </a:p>
        </p:txBody>
      </p:sp>
    </p:spTree>
    <p:extLst>
      <p:ext uri="{BB962C8B-B14F-4D97-AF65-F5344CB8AC3E}">
        <p14:creationId xmlns:p14="http://schemas.microsoft.com/office/powerpoint/2010/main" val="151611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847459">
            <a:off x="-7734683" y="3941604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847459">
            <a:off x="-9053214" y="5242011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18395" y="1076325"/>
            <a:ext cx="15440905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15"/>
              </a:lnSpc>
            </a:pPr>
            <a:r>
              <a:rPr lang="en-US" sz="6500" spc="130" dirty="0">
                <a:solidFill>
                  <a:srgbClr val="07A5C3"/>
                </a:solidFill>
                <a:latin typeface="TT Chocolates ExtraBold"/>
              </a:rPr>
              <a:t>SCA - Dependency-Track </a:t>
            </a:r>
          </a:p>
          <a:p>
            <a:pPr>
              <a:lnSpc>
                <a:spcPts val="7215"/>
              </a:lnSpc>
            </a:pPr>
            <a:endParaRPr lang="en-US" sz="6500" spc="130" dirty="0">
              <a:solidFill>
                <a:srgbClr val="07A5C3"/>
              </a:solidFill>
              <a:latin typeface="TT Chocolates Extra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986663" y="8941761"/>
            <a:ext cx="545274" cy="545274"/>
          </a:xfrm>
          <a:custGeom>
            <a:avLst/>
            <a:gdLst/>
            <a:ahLst/>
            <a:cxnLst/>
            <a:rect l="l" t="t" r="r" b="b"/>
            <a:pathLst>
              <a:path w="545274" h="545274">
                <a:moveTo>
                  <a:pt x="0" y="0"/>
                </a:moveTo>
                <a:lnTo>
                  <a:pt x="545274" y="0"/>
                </a:lnTo>
                <a:lnTo>
                  <a:pt x="545274" y="545274"/>
                </a:lnTo>
                <a:lnTo>
                  <a:pt x="0" y="54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585923" y="9031605"/>
            <a:ext cx="340074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6E7D8"/>
                </a:solidFill>
                <a:latin typeface="TT Chocolates ExtraLight"/>
              </a:rPr>
              <a:t>Keepcoding DevOps 7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30AFC33-0F8D-9C51-128C-31152E5EC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875" y="2628900"/>
            <a:ext cx="157162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8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847459">
            <a:off x="-7734683" y="3941604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847459">
            <a:off x="-9053214" y="5242011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18395" y="1076325"/>
            <a:ext cx="15440905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15"/>
              </a:lnSpc>
            </a:pPr>
            <a:r>
              <a:rPr lang="en-US" sz="6500" spc="130" dirty="0">
                <a:solidFill>
                  <a:srgbClr val="07A5C3"/>
                </a:solidFill>
                <a:latin typeface="TT Chocolates ExtraBold"/>
              </a:rPr>
              <a:t>Dependency-Track </a:t>
            </a:r>
          </a:p>
          <a:p>
            <a:pPr>
              <a:lnSpc>
                <a:spcPts val="7215"/>
              </a:lnSpc>
            </a:pPr>
            <a:endParaRPr lang="en-US" sz="6500" spc="130" dirty="0">
              <a:solidFill>
                <a:srgbClr val="07A5C3"/>
              </a:solidFill>
              <a:latin typeface="TT Chocolates Extra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986663" y="8941761"/>
            <a:ext cx="545274" cy="545274"/>
          </a:xfrm>
          <a:custGeom>
            <a:avLst/>
            <a:gdLst/>
            <a:ahLst/>
            <a:cxnLst/>
            <a:rect l="l" t="t" r="r" b="b"/>
            <a:pathLst>
              <a:path w="545274" h="545274">
                <a:moveTo>
                  <a:pt x="0" y="0"/>
                </a:moveTo>
                <a:lnTo>
                  <a:pt x="545274" y="0"/>
                </a:lnTo>
                <a:lnTo>
                  <a:pt x="545274" y="545274"/>
                </a:lnTo>
                <a:lnTo>
                  <a:pt x="0" y="54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585923" y="9031605"/>
            <a:ext cx="340074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6E7D8"/>
                </a:solidFill>
                <a:latin typeface="TT Chocolates ExtraLight"/>
              </a:rPr>
              <a:t>Keepcoding DevOps 7</a:t>
            </a:r>
          </a:p>
        </p:txBody>
      </p:sp>
      <p:pic>
        <p:nvPicPr>
          <p:cNvPr id="1028" name="Picture 4" descr="Swagger (software) - Wikipedia">
            <a:extLst>
              <a:ext uri="{FF2B5EF4-FFF2-40B4-BE49-F238E27FC236}">
                <a16:creationId xmlns:a16="http://schemas.microsoft.com/office/drawing/2014/main" id="{E0C07756-F11C-1E9F-F6B9-7EC9CF0DB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862" y="62075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pendency-Track | Conviso Platform Docs">
            <a:extLst>
              <a:ext uri="{FF2B5EF4-FFF2-40B4-BE49-F238E27FC236}">
                <a16:creationId xmlns:a16="http://schemas.microsoft.com/office/drawing/2014/main" id="{E9F9E453-5D05-1CCB-D864-C5F645891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904" y="2700165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WASP Dependency-Track | OWASP Foundation">
            <a:extLst>
              <a:ext uri="{FF2B5EF4-FFF2-40B4-BE49-F238E27FC236}">
                <a16:creationId xmlns:a16="http://schemas.microsoft.com/office/drawing/2014/main" id="{9DAEA9D8-CEB1-C1FC-8C41-96FA470BF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49" y="6222676"/>
            <a:ext cx="2324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bujo del símbolo azul de base de datos vectorial | Vectores de dominio  público">
            <a:extLst>
              <a:ext uri="{FF2B5EF4-FFF2-40B4-BE49-F238E27FC236}">
                <a16:creationId xmlns:a16="http://schemas.microsoft.com/office/drawing/2014/main" id="{263FEE5E-78F1-445A-61CF-6CC1210D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249" y="6222675"/>
            <a:ext cx="1426477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DF16026C-8DE6-03A4-51E2-9904963D6B58}"/>
              </a:ext>
            </a:extLst>
          </p:cNvPr>
          <p:cNvSpPr txBox="1"/>
          <p:nvPr/>
        </p:nvSpPr>
        <p:spPr>
          <a:xfrm>
            <a:off x="6096000" y="2223082"/>
            <a:ext cx="12016011" cy="405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7"/>
              </a:lnSpc>
            </a:pPr>
            <a:r>
              <a:rPr lang="en-US" sz="2799" spc="1142" dirty="0">
                <a:solidFill>
                  <a:srgbClr val="F6E7D8"/>
                </a:solidFill>
                <a:latin typeface="TT Chocolates ExtraBold"/>
              </a:rPr>
              <a:t>Dependency-Track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7F1D2-1D21-4BEC-9303-B5B369642EEB}"/>
              </a:ext>
            </a:extLst>
          </p:cNvPr>
          <p:cNvSpPr txBox="1"/>
          <p:nvPr/>
        </p:nvSpPr>
        <p:spPr>
          <a:xfrm>
            <a:off x="4572000" y="8471483"/>
            <a:ext cx="10678007" cy="405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07"/>
              </a:lnSpc>
            </a:pPr>
            <a:r>
              <a:rPr lang="en-US" sz="2799" spc="1142" dirty="0">
                <a:solidFill>
                  <a:srgbClr val="F6E7D8"/>
                </a:solidFill>
                <a:latin typeface="TT Chocolates ExtraBold"/>
              </a:rPr>
              <a:t>FRONTEND    API       BBDD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CEA12E79-3DA1-AA34-7C44-CC4E0328DD4F}"/>
              </a:ext>
            </a:extLst>
          </p:cNvPr>
          <p:cNvSpPr/>
          <p:nvPr/>
        </p:nvSpPr>
        <p:spPr>
          <a:xfrm rot="16200000">
            <a:off x="8163912" y="1464641"/>
            <a:ext cx="1175111" cy="8055892"/>
          </a:xfrm>
          <a:prstGeom prst="rightBrace">
            <a:avLst>
              <a:gd name="adj1" fmla="val 5978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211019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/>
          <p:nvPr/>
        </p:nvSpPr>
        <p:spPr>
          <a:xfrm rot="-9313357">
            <a:off x="4307765" y="-4644720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 extrusionOk="0">
                <a:moveTo>
                  <a:pt x="0" y="0"/>
                </a:moveTo>
                <a:lnTo>
                  <a:pt x="20170665" y="0"/>
                </a:lnTo>
                <a:lnTo>
                  <a:pt x="20170665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7" name="Google Shape;227;p13"/>
          <p:cNvSpPr/>
          <p:nvPr/>
        </p:nvSpPr>
        <p:spPr>
          <a:xfrm rot="-9313357">
            <a:off x="5022913" y="-6352978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 extrusionOk="0">
                <a:moveTo>
                  <a:pt x="0" y="0"/>
                </a:moveTo>
                <a:lnTo>
                  <a:pt x="20170665" y="0"/>
                </a:lnTo>
                <a:lnTo>
                  <a:pt x="20170665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228" name="Google Shape;228;p13"/>
          <p:cNvCxnSpPr/>
          <p:nvPr/>
        </p:nvCxnSpPr>
        <p:spPr>
          <a:xfrm rot="5020">
            <a:off x="1028691" y="6000147"/>
            <a:ext cx="16230617" cy="0"/>
          </a:xfrm>
          <a:prstGeom prst="straightConnector1">
            <a:avLst/>
          </a:prstGeom>
          <a:noFill/>
          <a:ln w="19050" cap="rnd" cmpd="sng">
            <a:solidFill>
              <a:srgbClr val="C5C5C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p13"/>
          <p:cNvSpPr/>
          <p:nvPr/>
        </p:nvSpPr>
        <p:spPr>
          <a:xfrm>
            <a:off x="2666717" y="5911390"/>
            <a:ext cx="172091" cy="172862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7A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6134860" y="5911378"/>
            <a:ext cx="173846" cy="174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7A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4399901" y="5911390"/>
            <a:ext cx="173846" cy="174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7A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1465913" y="6473587"/>
            <a:ext cx="2530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BUILD APP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6E7D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2941225" y="4378725"/>
            <a:ext cx="3091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 APP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6E7D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9198071" y="4377409"/>
            <a:ext cx="33897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UPLOAD BOM T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DT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15477162" y="6609288"/>
            <a:ext cx="2796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COMPLETE JOB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4662325" y="6455349"/>
            <a:ext cx="307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GENERATING BOM FILE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11410261" y="6606416"/>
            <a:ext cx="3389804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BUILD DOCKER IMAGE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6E7D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1465923" y="6677250"/>
            <a:ext cx="25737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Construction aplicacion (DotN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et Microservice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3169369" y="4698751"/>
            <a:ext cx="26349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Ejecución de pruebas unitarias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6E7D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9198085" y="4739745"/>
            <a:ext cx="34482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Envio de BOM generado a API Dependecy-TRACK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15477174" y="6971615"/>
            <a:ext cx="2845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Fin de pipeline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4635928" y="6846582"/>
            <a:ext cx="3126900" cy="1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Generaci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ó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 de BOM a travez de nuget CycloneDx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6E7D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6E7D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10835245" y="5926865"/>
            <a:ext cx="173846" cy="174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7A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12961854" y="5911390"/>
            <a:ext cx="173846" cy="174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7A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16812838" y="5886940"/>
            <a:ext cx="173846" cy="174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7A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407450" y="468200"/>
            <a:ext cx="10226400" cy="21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500" b="0" i="0" u="none" strike="noStrike" kern="0" cap="none" spc="0" normalizeH="0" baseline="0" noProof="0">
                <a:ln>
                  <a:noFill/>
                </a:ln>
                <a:solidFill>
                  <a:srgbClr val="07A5C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Pipeline de </a:t>
            </a:r>
            <a:endParaRPr kumimoji="0" sz="6500" b="0" i="0" u="none" strike="noStrike" kern="0" cap="none" spc="0" normalizeH="0" baseline="0" noProof="0">
              <a:ln>
                <a:noFill/>
              </a:ln>
              <a:solidFill>
                <a:srgbClr val="07A5C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500" b="0" i="0" u="none" strike="noStrike" kern="0" cap="none" spc="0" normalizeH="0" baseline="0" noProof="0">
                <a:ln>
                  <a:noFill/>
                </a:ln>
                <a:solidFill>
                  <a:srgbClr val="07A5C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nuestro Proyecto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47" name="Google Shape;247;p13"/>
          <p:cNvPicPr preferRelativeResize="0"/>
          <p:nvPr/>
        </p:nvPicPr>
        <p:blipFill rotWithShape="1">
          <a:blip r:embed="rId5">
            <a:alphaModFix/>
          </a:blip>
          <a:srcRect r="38669"/>
          <a:stretch/>
        </p:blipFill>
        <p:spPr>
          <a:xfrm>
            <a:off x="10942299" y="468198"/>
            <a:ext cx="6317001" cy="230805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8" name="Google Shape;248;p13" descr="CycloneDX Brandi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90376" y="8013321"/>
            <a:ext cx="3126840" cy="53069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/>
          <p:nvPr/>
        </p:nvSpPr>
        <p:spPr>
          <a:xfrm rot="10800000">
            <a:off x="8586501" y="1802377"/>
            <a:ext cx="1371600" cy="2375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16986663" y="8941761"/>
            <a:ext cx="545274" cy="545274"/>
          </a:xfrm>
          <a:custGeom>
            <a:avLst/>
            <a:gdLst/>
            <a:ahLst/>
            <a:cxnLst/>
            <a:rect l="l" t="t" r="r" b="b"/>
            <a:pathLst>
              <a:path w="545274" h="545274" extrusionOk="0">
                <a:moveTo>
                  <a:pt x="0" y="0"/>
                </a:moveTo>
                <a:lnTo>
                  <a:pt x="545274" y="0"/>
                </a:lnTo>
                <a:lnTo>
                  <a:pt x="545274" y="545274"/>
                </a:lnTo>
                <a:lnTo>
                  <a:pt x="0" y="5452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1" name="Google Shape;251;p13"/>
          <p:cNvSpPr txBox="1"/>
          <p:nvPr/>
        </p:nvSpPr>
        <p:spPr>
          <a:xfrm>
            <a:off x="13585923" y="9031605"/>
            <a:ext cx="3400740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Keepcoding DevOps 7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1489892" y="5910503"/>
            <a:ext cx="173846" cy="174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7A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253;p13"/>
          <p:cNvSpPr txBox="1"/>
          <p:nvPr/>
        </p:nvSpPr>
        <p:spPr>
          <a:xfrm>
            <a:off x="154473" y="3794023"/>
            <a:ext cx="2845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SETUP RUNNER ENVIROMENT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6E7D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311825" y="4698750"/>
            <a:ext cx="2530500" cy="1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Instalación DotNet y CycloneDx en el github runner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5" name="Google Shape;255;p13"/>
          <p:cNvSpPr/>
          <p:nvPr/>
        </p:nvSpPr>
        <p:spPr>
          <a:xfrm>
            <a:off x="7719635" y="5912840"/>
            <a:ext cx="173846" cy="174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7A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6" name="Google Shape;256;p13"/>
          <p:cNvSpPr txBox="1"/>
          <p:nvPr/>
        </p:nvSpPr>
        <p:spPr>
          <a:xfrm>
            <a:off x="6260950" y="4574325"/>
            <a:ext cx="3091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AUTH IN GCP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6E7D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6489094" y="4970963"/>
            <a:ext cx="26349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Github Action para autenticarnos en GCP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6E7D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9457145" y="5886953"/>
            <a:ext cx="173846" cy="174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7A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7849234" y="6543697"/>
            <a:ext cx="33897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UPLOAD BOM TO STORAGE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7849248" y="6906033"/>
            <a:ext cx="34482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Envio de BOM generado a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Google cloud storage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11323798" y="7099108"/>
            <a:ext cx="34482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Build del dockerfile del microservicio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15021316" y="5910490"/>
            <a:ext cx="173846" cy="174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7A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13456623" y="4295041"/>
            <a:ext cx="33897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DOCKER IMAGE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6E7D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13370160" y="4787733"/>
            <a:ext cx="3448200" cy="1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Publicación de la imagen de docker del microservicio en google artifact registry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65" name="Google Shape;2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41875" y="7483300"/>
            <a:ext cx="1178598" cy="117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51038" y="468200"/>
            <a:ext cx="1239525" cy="12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90375" y="561612"/>
            <a:ext cx="2105400" cy="10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457f86133_0_33"/>
          <p:cNvSpPr/>
          <p:nvPr/>
        </p:nvSpPr>
        <p:spPr>
          <a:xfrm rot="-9309890">
            <a:off x="4316233" y="-4651921"/>
            <a:ext cx="20170224" cy="8341775"/>
          </a:xfrm>
          <a:custGeom>
            <a:avLst/>
            <a:gdLst/>
            <a:ahLst/>
            <a:cxnLst/>
            <a:rect l="l" t="t" r="r" b="b"/>
            <a:pathLst>
              <a:path w="20170665" h="8341957" extrusionOk="0">
                <a:moveTo>
                  <a:pt x="0" y="0"/>
                </a:moveTo>
                <a:lnTo>
                  <a:pt x="20170665" y="0"/>
                </a:lnTo>
                <a:lnTo>
                  <a:pt x="20170665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73" name="Google Shape;273;g1e457f86133_0_33"/>
          <p:cNvSpPr/>
          <p:nvPr/>
        </p:nvSpPr>
        <p:spPr>
          <a:xfrm rot="-9309890">
            <a:off x="5031381" y="-6360179"/>
            <a:ext cx="20170224" cy="8341775"/>
          </a:xfrm>
          <a:custGeom>
            <a:avLst/>
            <a:gdLst/>
            <a:ahLst/>
            <a:cxnLst/>
            <a:rect l="l" t="t" r="r" b="b"/>
            <a:pathLst>
              <a:path w="20170665" h="8341957" extrusionOk="0">
                <a:moveTo>
                  <a:pt x="0" y="0"/>
                </a:moveTo>
                <a:lnTo>
                  <a:pt x="20170665" y="0"/>
                </a:lnTo>
                <a:lnTo>
                  <a:pt x="20170665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74" name="Google Shape;274;g1e457f86133_0_33"/>
          <p:cNvSpPr txBox="1"/>
          <p:nvPr/>
        </p:nvSpPr>
        <p:spPr>
          <a:xfrm>
            <a:off x="927575" y="1246302"/>
            <a:ext cx="10782300" cy="21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500" b="0" i="0" u="none" strike="noStrike" kern="0" cap="none" spc="0" normalizeH="0" baseline="0" noProof="0">
                <a:ln>
                  <a:noFill/>
                </a:ln>
                <a:solidFill>
                  <a:srgbClr val="07A5C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Arquitectura gen</a:t>
            </a:r>
            <a:r>
              <a:rPr kumimoji="0" lang="en-US" sz="6500" b="0" i="0" u="none" strike="noStrike" kern="0" cap="none" spc="0" normalizeH="0" baseline="0" noProof="0">
                <a:ln>
                  <a:noFill/>
                </a:ln>
                <a:solidFill>
                  <a:srgbClr val="07A5C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eral de la aplicación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5" name="Google Shape;275;g1e457f86133_0_33"/>
          <p:cNvSpPr/>
          <p:nvPr/>
        </p:nvSpPr>
        <p:spPr>
          <a:xfrm>
            <a:off x="16986663" y="8941761"/>
            <a:ext cx="545274" cy="545274"/>
          </a:xfrm>
          <a:custGeom>
            <a:avLst/>
            <a:gdLst/>
            <a:ahLst/>
            <a:cxnLst/>
            <a:rect l="l" t="t" r="r" b="b"/>
            <a:pathLst>
              <a:path w="545274" h="545274" extrusionOk="0">
                <a:moveTo>
                  <a:pt x="0" y="0"/>
                </a:moveTo>
                <a:lnTo>
                  <a:pt x="545274" y="0"/>
                </a:lnTo>
                <a:lnTo>
                  <a:pt x="545274" y="545274"/>
                </a:lnTo>
                <a:lnTo>
                  <a:pt x="0" y="5452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76" name="Google Shape;276;g1e457f86133_0_33"/>
          <p:cNvSpPr txBox="1"/>
          <p:nvPr/>
        </p:nvSpPr>
        <p:spPr>
          <a:xfrm>
            <a:off x="13585923" y="9031605"/>
            <a:ext cx="34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Keepcoding DevOps 7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77" name="Google Shape;277;g1e457f86133_0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9175" y="3943525"/>
            <a:ext cx="1485599" cy="148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e457f86133_0_33"/>
          <p:cNvSpPr txBox="1"/>
          <p:nvPr/>
        </p:nvSpPr>
        <p:spPr>
          <a:xfrm>
            <a:off x="2857476" y="3943525"/>
            <a:ext cx="500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1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799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Microservicio en dotnet 7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g1e457f86133_0_33"/>
          <p:cNvSpPr txBox="1"/>
          <p:nvPr/>
        </p:nvSpPr>
        <p:spPr>
          <a:xfrm>
            <a:off x="2857478" y="4457025"/>
            <a:ext cx="3875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Microservicio básico de un crud con pruebas unitarias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6E7D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1e457f86133_0_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7650" y="6221749"/>
            <a:ext cx="3461100" cy="19468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e457f86133_0_33"/>
          <p:cNvSpPr txBox="1"/>
          <p:nvPr/>
        </p:nvSpPr>
        <p:spPr>
          <a:xfrm>
            <a:off x="8254500" y="6605875"/>
            <a:ext cx="5760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1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799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Dockerizada en una imagen Linux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2" name="Google Shape;282;g1e457f86133_0_33"/>
          <p:cNvSpPr txBox="1"/>
          <p:nvPr/>
        </p:nvSpPr>
        <p:spPr>
          <a:xfrm>
            <a:off x="8254500" y="7119375"/>
            <a:ext cx="3875400" cy="14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6E7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Microservicio dockerizado sobre una imagen linux 7.0-alpine-amd64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6E7D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6E7D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6E7D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313357">
            <a:off x="4307765" y="-4644720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5" y="0"/>
                </a:lnTo>
                <a:lnTo>
                  <a:pt x="20170665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313357">
            <a:off x="5022913" y="-6352978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5" y="0"/>
                </a:lnTo>
                <a:lnTo>
                  <a:pt x="20170665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762000" y="267360"/>
            <a:ext cx="10782300" cy="942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15"/>
              </a:lnSpc>
            </a:pPr>
            <a:r>
              <a:rPr lang="en-US" sz="6500" spc="130" dirty="0" err="1">
                <a:solidFill>
                  <a:srgbClr val="07A5C3"/>
                </a:solidFill>
                <a:latin typeface="TT Chocolates ExtraBold"/>
              </a:rPr>
              <a:t>Infraestructura</a:t>
            </a:r>
            <a:endParaRPr lang="en-US" sz="6500" spc="130" dirty="0">
              <a:solidFill>
                <a:srgbClr val="07A5C3"/>
              </a:solidFill>
              <a:latin typeface="TT Chocolates ExtraBold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3E2E90B-DCDC-8E95-1605-B434E42224F3}"/>
              </a:ext>
            </a:extLst>
          </p:cNvPr>
          <p:cNvSpPr/>
          <p:nvPr/>
        </p:nvSpPr>
        <p:spPr>
          <a:xfrm>
            <a:off x="16986663" y="8941761"/>
            <a:ext cx="545274" cy="545274"/>
          </a:xfrm>
          <a:custGeom>
            <a:avLst/>
            <a:gdLst/>
            <a:ahLst/>
            <a:cxnLst/>
            <a:rect l="l" t="t" r="r" b="b"/>
            <a:pathLst>
              <a:path w="545274" h="545274">
                <a:moveTo>
                  <a:pt x="0" y="0"/>
                </a:moveTo>
                <a:lnTo>
                  <a:pt x="545274" y="0"/>
                </a:lnTo>
                <a:lnTo>
                  <a:pt x="545274" y="545274"/>
                </a:lnTo>
                <a:lnTo>
                  <a:pt x="0" y="54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78CD295A-946A-D0CF-20FA-F4CC53D220D2}"/>
              </a:ext>
            </a:extLst>
          </p:cNvPr>
          <p:cNvSpPr txBox="1"/>
          <p:nvPr/>
        </p:nvSpPr>
        <p:spPr>
          <a:xfrm>
            <a:off x="13585923" y="9031605"/>
            <a:ext cx="340074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6E7D8"/>
                </a:solidFill>
                <a:latin typeface="TT Chocolates ExtraLight"/>
              </a:rPr>
              <a:t>Keepcoding DevOps 7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7C4068A-9553-DF28-76CD-3F296AE9F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61" y="1332615"/>
            <a:ext cx="10323014" cy="81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9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3258" y="2682950"/>
            <a:ext cx="19454515" cy="8045780"/>
          </a:xfrm>
          <a:custGeom>
            <a:avLst/>
            <a:gdLst/>
            <a:ahLst/>
            <a:cxnLst/>
            <a:rect l="l" t="t" r="r" b="b"/>
            <a:pathLst>
              <a:path w="19454515" h="8045780">
                <a:moveTo>
                  <a:pt x="0" y="0"/>
                </a:moveTo>
                <a:lnTo>
                  <a:pt x="19454516" y="0"/>
                </a:lnTo>
                <a:lnTo>
                  <a:pt x="19454516" y="8045780"/>
                </a:lnTo>
                <a:lnTo>
                  <a:pt x="0" y="8045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583258" y="6582438"/>
            <a:ext cx="19454515" cy="8045780"/>
          </a:xfrm>
          <a:custGeom>
            <a:avLst/>
            <a:gdLst/>
            <a:ahLst/>
            <a:cxnLst/>
            <a:rect l="l" t="t" r="r" b="b"/>
            <a:pathLst>
              <a:path w="19454515" h="8045780">
                <a:moveTo>
                  <a:pt x="0" y="0"/>
                </a:moveTo>
                <a:lnTo>
                  <a:pt x="19454516" y="0"/>
                </a:lnTo>
                <a:lnTo>
                  <a:pt x="19454516" y="8045780"/>
                </a:lnTo>
                <a:lnTo>
                  <a:pt x="0" y="8045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132935" y="304197"/>
            <a:ext cx="895403" cy="895403"/>
          </a:xfrm>
          <a:custGeom>
            <a:avLst/>
            <a:gdLst/>
            <a:ahLst/>
            <a:cxnLst/>
            <a:rect l="l" t="t" r="r" b="b"/>
            <a:pathLst>
              <a:path w="895403" h="895403">
                <a:moveTo>
                  <a:pt x="0" y="0"/>
                </a:moveTo>
                <a:lnTo>
                  <a:pt x="895403" y="0"/>
                </a:lnTo>
                <a:lnTo>
                  <a:pt x="895403" y="895403"/>
                </a:lnTo>
                <a:lnTo>
                  <a:pt x="0" y="8954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60632" y="3768128"/>
            <a:ext cx="13966737" cy="2814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08"/>
              </a:lnSpc>
            </a:pPr>
            <a:r>
              <a:rPr lang="en-US" sz="11514" dirty="0">
                <a:solidFill>
                  <a:srgbClr val="F6E7D8"/>
                </a:solidFill>
                <a:latin typeface="TT Chocolates ExtraBold"/>
              </a:rPr>
              <a:t>PROYECTO FINAL </a:t>
            </a:r>
          </a:p>
          <a:p>
            <a:pPr algn="ctr">
              <a:lnSpc>
                <a:spcPts val="10708"/>
              </a:lnSpc>
            </a:pPr>
            <a:r>
              <a:rPr lang="en-US" sz="11514" dirty="0">
                <a:solidFill>
                  <a:srgbClr val="F6E7D8"/>
                </a:solidFill>
                <a:latin typeface="TT Chocolates ExtraBold"/>
              </a:rPr>
              <a:t>DevOps 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78418" y="170847"/>
            <a:ext cx="6606216" cy="11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01"/>
              </a:lnSpc>
            </a:pPr>
            <a:r>
              <a:rPr lang="en-US" sz="6715" dirty="0" err="1">
                <a:solidFill>
                  <a:srgbClr val="F6E7D8"/>
                </a:solidFill>
                <a:latin typeface="TT Chocolates ExtraLight"/>
              </a:rPr>
              <a:t>Keepcoding</a:t>
            </a:r>
            <a:r>
              <a:rPr lang="en-US" sz="6715">
                <a:solidFill>
                  <a:srgbClr val="F6E7D8"/>
                </a:solidFill>
                <a:latin typeface="TT Chocolates Extra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9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847459">
            <a:off x="-7734683" y="3941604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847459">
            <a:off x="-9053214" y="5242011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18395" y="1076325"/>
            <a:ext cx="7012541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15"/>
              </a:lnSpc>
            </a:pPr>
            <a:r>
              <a:rPr lang="en-US" sz="6500" spc="130">
                <a:solidFill>
                  <a:srgbClr val="07A5C3"/>
                </a:solidFill>
                <a:latin typeface="TT Chocolates ExtraBold"/>
              </a:rPr>
              <a:t>Equipo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07958" y="3733799"/>
            <a:ext cx="762104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6E7D8"/>
                </a:solidFill>
                <a:latin typeface="TT Chocolates Bold"/>
              </a:rPr>
              <a:t>Eduardo Hernandez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07958" y="4181474"/>
            <a:ext cx="843258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2999" dirty="0">
                <a:solidFill>
                  <a:srgbClr val="F6E7D8"/>
                </a:solidFill>
                <a:latin typeface="TT Chocolates Bold"/>
              </a:rPr>
              <a:t>Luis Enrique </a:t>
            </a:r>
            <a:r>
              <a:rPr lang="en-US" sz="2999" dirty="0" err="1">
                <a:solidFill>
                  <a:srgbClr val="F6E7D8"/>
                </a:solidFill>
                <a:latin typeface="TT Chocolates Bold"/>
              </a:rPr>
              <a:t>Meneses</a:t>
            </a:r>
            <a:r>
              <a:rPr lang="en-US" sz="2999" dirty="0">
                <a:solidFill>
                  <a:srgbClr val="F6E7D8"/>
                </a:solidFill>
                <a:latin typeface="TT Chocolates Bold"/>
              </a:rPr>
              <a:t> </a:t>
            </a:r>
            <a:r>
              <a:rPr lang="en-US" sz="2999" dirty="0" err="1">
                <a:solidFill>
                  <a:srgbClr val="F6E7D8"/>
                </a:solidFill>
                <a:latin typeface="TT Chocolates Bold"/>
              </a:rPr>
              <a:t>Talero</a:t>
            </a:r>
            <a:endParaRPr lang="en-US" sz="2999" dirty="0">
              <a:solidFill>
                <a:srgbClr val="F6E7D8"/>
              </a:solidFill>
              <a:latin typeface="TT Chocolate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07958" y="4629150"/>
            <a:ext cx="776313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6E7D8"/>
                </a:solidFill>
                <a:latin typeface="TT Chocolates Bold"/>
              </a:rPr>
              <a:t>Francisco Rafael Valverde Garcia</a:t>
            </a:r>
          </a:p>
        </p:txBody>
      </p:sp>
      <p:sp>
        <p:nvSpPr>
          <p:cNvPr id="8" name="Freeform 8"/>
          <p:cNvSpPr/>
          <p:nvPr/>
        </p:nvSpPr>
        <p:spPr>
          <a:xfrm>
            <a:off x="16986663" y="8941761"/>
            <a:ext cx="545274" cy="545274"/>
          </a:xfrm>
          <a:custGeom>
            <a:avLst/>
            <a:gdLst/>
            <a:ahLst/>
            <a:cxnLst/>
            <a:rect l="l" t="t" r="r" b="b"/>
            <a:pathLst>
              <a:path w="545274" h="545274">
                <a:moveTo>
                  <a:pt x="0" y="0"/>
                </a:moveTo>
                <a:lnTo>
                  <a:pt x="545274" y="0"/>
                </a:lnTo>
                <a:lnTo>
                  <a:pt x="545274" y="545274"/>
                </a:lnTo>
                <a:lnTo>
                  <a:pt x="0" y="54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585923" y="9031605"/>
            <a:ext cx="340074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6E7D8"/>
                </a:solidFill>
                <a:latin typeface="TT Chocolates ExtraLight"/>
              </a:rPr>
              <a:t>Keepcoding DevOps 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847459">
            <a:off x="-7734683" y="3941604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847459">
            <a:off x="-9053214" y="5242011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18395" y="1076325"/>
            <a:ext cx="14211235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15"/>
              </a:lnSpc>
            </a:pPr>
            <a:r>
              <a:rPr lang="en-US" sz="6500" spc="130">
                <a:solidFill>
                  <a:srgbClr val="07A5C3"/>
                </a:solidFill>
                <a:latin typeface="TT Chocolates ExtraBold"/>
              </a:rPr>
              <a:t>Seguridad Automatizada en DevOps</a:t>
            </a:r>
          </a:p>
          <a:p>
            <a:pPr>
              <a:lnSpc>
                <a:spcPts val="7215"/>
              </a:lnSpc>
            </a:pPr>
            <a:endParaRPr lang="en-US" sz="6500" spc="130">
              <a:solidFill>
                <a:srgbClr val="07A5C3"/>
              </a:solidFill>
              <a:latin typeface="TT Chocolates Extra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986663" y="8941761"/>
            <a:ext cx="545274" cy="545274"/>
          </a:xfrm>
          <a:custGeom>
            <a:avLst/>
            <a:gdLst/>
            <a:ahLst/>
            <a:cxnLst/>
            <a:rect l="l" t="t" r="r" b="b"/>
            <a:pathLst>
              <a:path w="545274" h="545274">
                <a:moveTo>
                  <a:pt x="0" y="0"/>
                </a:moveTo>
                <a:lnTo>
                  <a:pt x="545274" y="0"/>
                </a:lnTo>
                <a:lnTo>
                  <a:pt x="545274" y="545274"/>
                </a:lnTo>
                <a:lnTo>
                  <a:pt x="0" y="54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585923" y="9031605"/>
            <a:ext cx="340074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6E7D8"/>
                </a:solidFill>
                <a:latin typeface="TT Chocolates ExtraLight"/>
              </a:rPr>
              <a:t>Keepcoding DevOps 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15926" y="2708844"/>
            <a:ext cx="8069997" cy="40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7"/>
              </a:lnSpc>
            </a:pPr>
            <a:r>
              <a:rPr lang="en-US" sz="2799" spc="1142">
                <a:solidFill>
                  <a:srgbClr val="F6E7D8"/>
                </a:solidFill>
                <a:latin typeface="TT Chocolates ExtraBold"/>
              </a:rPr>
              <a:t>OBJETIVO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15926" y="3355093"/>
            <a:ext cx="10354348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6E7D8"/>
                </a:solidFill>
                <a:latin typeface="TT Chocolates"/>
              </a:rPr>
              <a:t>Integrar la seguridad al desarrollo de las aplicaciones durante todo el proceso de desarrollo y pruebas.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15926" y="4941731"/>
            <a:ext cx="11470737" cy="794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7"/>
              </a:lnSpc>
            </a:pPr>
            <a:r>
              <a:rPr lang="en-US" sz="2799" spc="1142">
                <a:solidFill>
                  <a:srgbClr val="F6E7D8"/>
                </a:solidFill>
                <a:latin typeface="TT Chocolates ExtraBold"/>
              </a:rPr>
              <a:t>¿POR QUÉ USAR HERRAMIENTAS DE SEGURIDAD?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15926" y="5890984"/>
            <a:ext cx="10354348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6E7D8"/>
                </a:solidFill>
                <a:latin typeface="TT Chocolates"/>
              </a:rPr>
              <a:t>Cobertura de seguridad mas amplia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15926" y="6282145"/>
            <a:ext cx="10354348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6E7D8"/>
                </a:solidFill>
                <a:latin typeface="TT Chocolates"/>
              </a:rPr>
              <a:t>Identificación temprana de vulnerabilidades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15926" y="6673305"/>
            <a:ext cx="10354348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6E7D8"/>
                </a:solidFill>
                <a:latin typeface="TT Chocolates"/>
              </a:rPr>
              <a:t>Ahorro de tiempo y recursos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515926" y="7064466"/>
            <a:ext cx="10354348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6E7D8"/>
                </a:solidFill>
                <a:latin typeface="TT Chocolates"/>
              </a:rPr>
              <a:t>Mejora de calidad de codigo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847459">
            <a:off x="-7734683" y="3941604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847459">
            <a:off x="-9053214" y="5242011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18395" y="1076325"/>
            <a:ext cx="14211235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15"/>
              </a:lnSpc>
            </a:pPr>
            <a:r>
              <a:rPr lang="en-US" sz="6500" spc="130">
                <a:solidFill>
                  <a:srgbClr val="07A5C3"/>
                </a:solidFill>
                <a:latin typeface="TT Chocolates ExtraBold"/>
              </a:rPr>
              <a:t>Seguridad Automatizada en DevOps</a:t>
            </a:r>
          </a:p>
          <a:p>
            <a:pPr>
              <a:lnSpc>
                <a:spcPts val="7215"/>
              </a:lnSpc>
            </a:pPr>
            <a:endParaRPr lang="en-US" sz="6500" spc="130">
              <a:solidFill>
                <a:srgbClr val="07A5C3"/>
              </a:solidFill>
              <a:latin typeface="TT Chocolates Extra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986663" y="8941761"/>
            <a:ext cx="545274" cy="545274"/>
          </a:xfrm>
          <a:custGeom>
            <a:avLst/>
            <a:gdLst/>
            <a:ahLst/>
            <a:cxnLst/>
            <a:rect l="l" t="t" r="r" b="b"/>
            <a:pathLst>
              <a:path w="545274" h="545274">
                <a:moveTo>
                  <a:pt x="0" y="0"/>
                </a:moveTo>
                <a:lnTo>
                  <a:pt x="545274" y="0"/>
                </a:lnTo>
                <a:lnTo>
                  <a:pt x="545274" y="545274"/>
                </a:lnTo>
                <a:lnTo>
                  <a:pt x="0" y="54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585923" y="9031605"/>
            <a:ext cx="340074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6E7D8"/>
                </a:solidFill>
                <a:latin typeface="TT Chocolates ExtraLight"/>
              </a:rPr>
              <a:t>Keepcoding DevOps 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15926" y="2708844"/>
            <a:ext cx="12016011" cy="40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7"/>
              </a:lnSpc>
            </a:pPr>
            <a:r>
              <a:rPr lang="en-US" sz="2799" spc="1142" dirty="0">
                <a:solidFill>
                  <a:srgbClr val="F6E7D8"/>
                </a:solidFill>
                <a:latin typeface="TT Chocolates ExtraBold"/>
              </a:rPr>
              <a:t>TIPOS DE HERRAMIENTAS EN SEGURIDAD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15926" y="3355093"/>
            <a:ext cx="10354348" cy="481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6E7D8"/>
                </a:solidFill>
                <a:latin typeface="TT Chocolates"/>
              </a:rPr>
              <a:t>SAST - Análisis estático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68511" y="3917671"/>
            <a:ext cx="11090789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 dirty="0">
                <a:solidFill>
                  <a:srgbClr val="F6E7D8"/>
                </a:solidFill>
                <a:latin typeface="TT Chocolates"/>
              </a:rPr>
              <a:t>SAST - (Static Application Security Testing) es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una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herramienta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de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análisis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estático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que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evalúa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el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código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fuente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de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una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aplicación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para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identificar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vulnerabilidades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de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seguridad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antes de que se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implementen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en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un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entorno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de </a:t>
            </a:r>
            <a:r>
              <a:rPr lang="en-US" sz="1999" dirty="0" err="1">
                <a:solidFill>
                  <a:srgbClr val="F6E7D8"/>
                </a:solidFill>
                <a:latin typeface="TT Chocolates"/>
              </a:rPr>
              <a:t>producción</a:t>
            </a:r>
            <a:r>
              <a:rPr lang="en-US" sz="1999" dirty="0">
                <a:solidFill>
                  <a:srgbClr val="F6E7D8"/>
                </a:solidFill>
                <a:latin typeface="TT Chocolates"/>
              </a:rPr>
              <a:t> real </a:t>
            </a:r>
          </a:p>
          <a:p>
            <a:pPr>
              <a:lnSpc>
                <a:spcPts val="2799"/>
              </a:lnSpc>
            </a:pPr>
            <a:r>
              <a:rPr lang="en-US" sz="1999" dirty="0">
                <a:solidFill>
                  <a:srgbClr val="F6E7D8"/>
                </a:solidFill>
                <a:latin typeface="TT Chocolates"/>
              </a:rPr>
              <a:t> SonarQube , Veracode...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15926" y="5647566"/>
            <a:ext cx="10354348" cy="481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6E7D8"/>
                </a:solidFill>
                <a:latin typeface="TT Chocolates"/>
              </a:rPr>
              <a:t>DAST - Análisis dinámico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68511" y="6214622"/>
            <a:ext cx="10354348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F6E7D8"/>
                </a:solidFill>
                <a:latin typeface="TT Chocolates"/>
              </a:rPr>
              <a:t>DAST - (Dynamic application Security Testing) es una prueba automatizada que evalúa la seguridad de una aplicación web en tiempo de ejecución.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F6E7D8"/>
                </a:solidFill>
                <a:latin typeface="TT Chocolates"/>
              </a:rPr>
              <a:t>Burp Suite, Acunetix..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15926" y="7583326"/>
            <a:ext cx="10354348" cy="481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6E7D8"/>
                </a:solidFill>
                <a:latin typeface="TT Chocolates"/>
              </a:rPr>
              <a:t>SCA - Análisis de composición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68511" y="8145904"/>
            <a:ext cx="10354348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F6E7D8"/>
                </a:solidFill>
                <a:latin typeface="TT Chocolates"/>
              </a:rPr>
              <a:t>SCA - (software composition Analysis) Identificación y análisis de componentes de terceros para  identificar vulnerabilidades de seguridad conocidas.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847459">
            <a:off x="-7734683" y="3941604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847459">
            <a:off x="-9053214" y="5242011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18395" y="1076325"/>
            <a:ext cx="15440905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15"/>
              </a:lnSpc>
            </a:pPr>
            <a:r>
              <a:rPr lang="en-US" sz="6500" spc="130" dirty="0">
                <a:solidFill>
                  <a:srgbClr val="07A5C3"/>
                </a:solidFill>
                <a:latin typeface="TT Chocolates ExtraBold"/>
              </a:rPr>
              <a:t>SCA - Software Composition Analysis</a:t>
            </a:r>
          </a:p>
          <a:p>
            <a:pPr>
              <a:lnSpc>
                <a:spcPts val="7215"/>
              </a:lnSpc>
            </a:pPr>
            <a:endParaRPr lang="en-US" sz="6500" spc="130" dirty="0">
              <a:solidFill>
                <a:srgbClr val="07A5C3"/>
              </a:solidFill>
              <a:latin typeface="TT Chocolates Extra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986663" y="8941761"/>
            <a:ext cx="545274" cy="545274"/>
          </a:xfrm>
          <a:custGeom>
            <a:avLst/>
            <a:gdLst/>
            <a:ahLst/>
            <a:cxnLst/>
            <a:rect l="l" t="t" r="r" b="b"/>
            <a:pathLst>
              <a:path w="545274" h="545274">
                <a:moveTo>
                  <a:pt x="0" y="0"/>
                </a:moveTo>
                <a:lnTo>
                  <a:pt x="545274" y="0"/>
                </a:lnTo>
                <a:lnTo>
                  <a:pt x="545274" y="545274"/>
                </a:lnTo>
                <a:lnTo>
                  <a:pt x="0" y="54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585923" y="9031605"/>
            <a:ext cx="340074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6E7D8"/>
                </a:solidFill>
                <a:latin typeface="TT Chocolates ExtraLight"/>
              </a:rPr>
              <a:t>Keepcoding DevOps 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15926" y="2708844"/>
            <a:ext cx="12016011" cy="405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7"/>
              </a:lnSpc>
            </a:pPr>
            <a:r>
              <a:rPr lang="en-US" sz="2799" spc="1142" dirty="0">
                <a:solidFill>
                  <a:srgbClr val="F6E7D8"/>
                </a:solidFill>
                <a:latin typeface="TT Chocolates ExtraBold"/>
              </a:rPr>
              <a:t>COMO FUNCIONA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15926" y="3355093"/>
            <a:ext cx="10354348" cy="598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58" lvl="1">
              <a:lnSpc>
                <a:spcPts val="3919"/>
              </a:lnSpc>
            </a:pPr>
            <a:r>
              <a:rPr lang="es-ES" sz="2799" dirty="0">
                <a:solidFill>
                  <a:srgbClr val="F6E7D8"/>
                </a:solidFill>
                <a:latin typeface="TT Chocolates"/>
              </a:rPr>
              <a:t>Las herramientas SCA escanearán el código base de la aplicación para reconocer aquellos archivos que puedan provenir de un producto de terceros. </a:t>
            </a:r>
          </a:p>
          <a:p>
            <a:pPr marL="302258" lvl="1">
              <a:lnSpc>
                <a:spcPts val="3919"/>
              </a:lnSpc>
            </a:pPr>
            <a:endParaRPr lang="es-ES" sz="2799" dirty="0">
              <a:solidFill>
                <a:srgbClr val="F6E7D8"/>
              </a:solidFill>
              <a:latin typeface="TT Chocolates"/>
            </a:endParaRPr>
          </a:p>
          <a:p>
            <a:pPr marL="302258" lvl="1">
              <a:lnSpc>
                <a:spcPts val="3919"/>
              </a:lnSpc>
            </a:pPr>
            <a:r>
              <a:rPr lang="es-ES" sz="2799" dirty="0">
                <a:solidFill>
                  <a:srgbClr val="F6E7D8"/>
                </a:solidFill>
                <a:latin typeface="TT Chocolates"/>
              </a:rPr>
              <a:t>Las herramientas SCA también mantienen y actualizan su lista de vulnerabilidades para que pueda usarla para encontrar problemas en su aplicación años después del lanzamiento. </a:t>
            </a:r>
          </a:p>
          <a:p>
            <a:pPr marL="302258" lvl="1">
              <a:lnSpc>
                <a:spcPts val="3919"/>
              </a:lnSpc>
            </a:pPr>
            <a:endParaRPr lang="es-ES" sz="2799" dirty="0">
              <a:solidFill>
                <a:srgbClr val="F6E7D8"/>
              </a:solidFill>
              <a:latin typeface="TT Chocolates"/>
            </a:endParaRPr>
          </a:p>
          <a:p>
            <a:pPr marL="302258" lvl="1">
              <a:lnSpc>
                <a:spcPts val="3919"/>
              </a:lnSpc>
            </a:pPr>
            <a:r>
              <a:rPr lang="es-ES" sz="2799" dirty="0">
                <a:solidFill>
                  <a:srgbClr val="F6E7D8"/>
                </a:solidFill>
                <a:latin typeface="TT Chocolates"/>
              </a:rPr>
              <a:t>La herramienta los compilará en una lista de materiales (BOM) y la comparará con varias bases de datos como la Base de datos de vulnerabilidades (NVD), que contiene datos sobre común y vulnerabilidades conocidas en el software</a:t>
            </a:r>
            <a:r>
              <a:rPr lang="en-US" sz="2799" dirty="0">
                <a:solidFill>
                  <a:srgbClr val="F6E7D8"/>
                </a:solidFill>
                <a:latin typeface="TT Chocolates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847459">
            <a:off x="-7734683" y="3941604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847459">
            <a:off x="-9053214" y="5242011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18395" y="1076325"/>
            <a:ext cx="15440905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15"/>
              </a:lnSpc>
            </a:pPr>
            <a:r>
              <a:rPr lang="en-US" sz="6500" spc="130" dirty="0">
                <a:solidFill>
                  <a:srgbClr val="07A5C3"/>
                </a:solidFill>
                <a:latin typeface="TT Chocolates ExtraBold"/>
              </a:rPr>
              <a:t>BOM - Bill Of Materials </a:t>
            </a:r>
          </a:p>
          <a:p>
            <a:pPr>
              <a:lnSpc>
                <a:spcPts val="7215"/>
              </a:lnSpc>
            </a:pPr>
            <a:endParaRPr lang="en-US" sz="6500" spc="130" dirty="0">
              <a:solidFill>
                <a:srgbClr val="07A5C3"/>
              </a:solidFill>
              <a:latin typeface="TT Chocolates Extra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986663" y="8941761"/>
            <a:ext cx="545274" cy="545274"/>
          </a:xfrm>
          <a:custGeom>
            <a:avLst/>
            <a:gdLst/>
            <a:ahLst/>
            <a:cxnLst/>
            <a:rect l="l" t="t" r="r" b="b"/>
            <a:pathLst>
              <a:path w="545274" h="545274">
                <a:moveTo>
                  <a:pt x="0" y="0"/>
                </a:moveTo>
                <a:lnTo>
                  <a:pt x="545274" y="0"/>
                </a:lnTo>
                <a:lnTo>
                  <a:pt x="545274" y="545274"/>
                </a:lnTo>
                <a:lnTo>
                  <a:pt x="0" y="54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585923" y="9031605"/>
            <a:ext cx="340074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6E7D8"/>
                </a:solidFill>
                <a:latin typeface="TT Chocolates ExtraLight"/>
              </a:rPr>
              <a:t>Keepcoding DevOps 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81600" y="2397134"/>
            <a:ext cx="10354348" cy="4983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58" lvl="1">
              <a:lnSpc>
                <a:spcPts val="3919"/>
              </a:lnSpc>
            </a:pPr>
            <a:r>
              <a:rPr lang="es-ES" sz="2799" dirty="0">
                <a:solidFill>
                  <a:srgbClr val="F6E7D8"/>
                </a:solidFill>
                <a:latin typeface="TT Chocolates"/>
              </a:rPr>
              <a:t>En esencia, un BOM (</a:t>
            </a:r>
            <a:r>
              <a:rPr lang="es-ES" sz="2799" dirty="0" err="1">
                <a:solidFill>
                  <a:srgbClr val="F6E7D8"/>
                </a:solidFill>
                <a:latin typeface="TT Chocolates"/>
              </a:rPr>
              <a:t>bill</a:t>
            </a:r>
            <a:r>
              <a:rPr lang="es-ES" sz="2799" dirty="0">
                <a:solidFill>
                  <a:srgbClr val="F6E7D8"/>
                </a:solidFill>
                <a:latin typeface="TT Chocolates"/>
              </a:rPr>
              <a:t> </a:t>
            </a:r>
            <a:r>
              <a:rPr lang="es-ES" sz="2799" dirty="0" err="1">
                <a:solidFill>
                  <a:srgbClr val="F6E7D8"/>
                </a:solidFill>
                <a:latin typeface="TT Chocolates"/>
              </a:rPr>
              <a:t>of</a:t>
            </a:r>
            <a:r>
              <a:rPr lang="es-ES" sz="2799" dirty="0">
                <a:solidFill>
                  <a:srgbClr val="F6E7D8"/>
                </a:solidFill>
                <a:latin typeface="TT Chocolates"/>
              </a:rPr>
              <a:t> </a:t>
            </a:r>
            <a:r>
              <a:rPr lang="es-ES" sz="2799" dirty="0" err="1">
                <a:solidFill>
                  <a:srgbClr val="F6E7D8"/>
                </a:solidFill>
                <a:latin typeface="TT Chocolates"/>
              </a:rPr>
              <a:t>materials</a:t>
            </a:r>
            <a:r>
              <a:rPr lang="es-ES" sz="2799" dirty="0">
                <a:solidFill>
                  <a:srgbClr val="F6E7D8"/>
                </a:solidFill>
                <a:latin typeface="TT Chocolates"/>
              </a:rPr>
              <a:t>) controla cada uno de los componentes utilizados dentro de sus aplicaciones.</a:t>
            </a:r>
          </a:p>
          <a:p>
            <a:pPr marL="302258" lvl="1">
              <a:lnSpc>
                <a:spcPts val="3919"/>
              </a:lnSpc>
            </a:pPr>
            <a:endParaRPr lang="es-ES" sz="2799" dirty="0">
              <a:solidFill>
                <a:srgbClr val="F6E7D8"/>
              </a:solidFill>
              <a:latin typeface="TT Chocolates"/>
            </a:endParaRPr>
          </a:p>
          <a:p>
            <a:pPr marL="302258" lvl="1">
              <a:lnSpc>
                <a:spcPts val="3919"/>
              </a:lnSpc>
            </a:pPr>
            <a:r>
              <a:rPr lang="es-ES" sz="2799" dirty="0">
                <a:solidFill>
                  <a:srgbClr val="F6E7D8"/>
                </a:solidFill>
                <a:latin typeface="TT Chocolates"/>
              </a:rPr>
              <a:t>Sirve como inventario de los fragmentos de código de terceros que se ha incorporado al software.</a:t>
            </a:r>
          </a:p>
          <a:p>
            <a:pPr marL="302258" lvl="1">
              <a:lnSpc>
                <a:spcPts val="3919"/>
              </a:lnSpc>
            </a:pPr>
            <a:endParaRPr lang="en-US" sz="2799" dirty="0">
              <a:solidFill>
                <a:srgbClr val="F6E7D8"/>
              </a:solidFill>
              <a:latin typeface="TT Chocolates"/>
            </a:endParaRPr>
          </a:p>
          <a:p>
            <a:pPr marL="302258" lvl="1">
              <a:lnSpc>
                <a:spcPts val="3919"/>
              </a:lnSpc>
            </a:pPr>
            <a:r>
              <a:rPr lang="es-ES" sz="2799" dirty="0">
                <a:solidFill>
                  <a:srgbClr val="F6E7D8"/>
                </a:solidFill>
                <a:latin typeface="TT Chocolates"/>
              </a:rPr>
              <a:t>No sólo enumera los nombres de los componentes, sino también : la información de la licencia, versión y proveedores. </a:t>
            </a:r>
          </a:p>
          <a:p>
            <a:pPr marL="302258" lvl="1">
              <a:lnSpc>
                <a:spcPts val="3919"/>
              </a:lnSpc>
            </a:pPr>
            <a:endParaRPr lang="es-ES" sz="2799" dirty="0">
              <a:solidFill>
                <a:srgbClr val="F6E7D8"/>
              </a:solidFill>
              <a:latin typeface="TT Chocolates"/>
            </a:endParaRPr>
          </a:p>
          <a:p>
            <a:pPr marL="302258" lvl="1">
              <a:lnSpc>
                <a:spcPts val="3919"/>
              </a:lnSpc>
            </a:pPr>
            <a:endParaRPr lang="en-US" sz="2799" dirty="0">
              <a:solidFill>
                <a:srgbClr val="F6E7D8"/>
              </a:solidFill>
              <a:latin typeface="TT Chocolates"/>
            </a:endParaRPr>
          </a:p>
        </p:txBody>
      </p:sp>
    </p:spTree>
    <p:extLst>
      <p:ext uri="{BB962C8B-B14F-4D97-AF65-F5344CB8AC3E}">
        <p14:creationId xmlns:p14="http://schemas.microsoft.com/office/powerpoint/2010/main" val="424039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847459">
            <a:off x="-7734683" y="3941604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847459">
            <a:off x="-9053214" y="5242011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18395" y="1076325"/>
            <a:ext cx="15440905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15"/>
              </a:lnSpc>
            </a:pPr>
            <a:r>
              <a:rPr lang="en-US" sz="6500" spc="130" dirty="0">
                <a:solidFill>
                  <a:srgbClr val="07A5C3"/>
                </a:solidFill>
                <a:latin typeface="TT Chocolates ExtraBold"/>
              </a:rPr>
              <a:t>BOM - Bill Of Materials </a:t>
            </a:r>
          </a:p>
          <a:p>
            <a:pPr>
              <a:lnSpc>
                <a:spcPts val="7215"/>
              </a:lnSpc>
            </a:pPr>
            <a:endParaRPr lang="en-US" sz="6500" spc="130" dirty="0">
              <a:solidFill>
                <a:srgbClr val="07A5C3"/>
              </a:solidFill>
              <a:latin typeface="TT Chocolates Extra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986663" y="8941761"/>
            <a:ext cx="545274" cy="545274"/>
          </a:xfrm>
          <a:custGeom>
            <a:avLst/>
            <a:gdLst/>
            <a:ahLst/>
            <a:cxnLst/>
            <a:rect l="l" t="t" r="r" b="b"/>
            <a:pathLst>
              <a:path w="545274" h="545274">
                <a:moveTo>
                  <a:pt x="0" y="0"/>
                </a:moveTo>
                <a:lnTo>
                  <a:pt x="545274" y="0"/>
                </a:lnTo>
                <a:lnTo>
                  <a:pt x="545274" y="545274"/>
                </a:lnTo>
                <a:lnTo>
                  <a:pt x="0" y="54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585923" y="9031605"/>
            <a:ext cx="340074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6E7D8"/>
                </a:solidFill>
                <a:latin typeface="TT Chocolates ExtraLight"/>
              </a:rPr>
              <a:t>Keepcoding DevOps 7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354DC6-A2D5-2231-0FB1-E865D008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94" y="3021639"/>
            <a:ext cx="12810011" cy="4798201"/>
          </a:xfrm>
          <a:prstGeom prst="rect">
            <a:avLst/>
          </a:prstGeom>
          <a:noFill/>
          <a:ln w="635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0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847459">
            <a:off x="-7734683" y="3941604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847459">
            <a:off x="-9053214" y="5242011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18395" y="1076325"/>
            <a:ext cx="15440905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15"/>
              </a:lnSpc>
            </a:pPr>
            <a:r>
              <a:rPr lang="en-US" sz="6500" spc="130" dirty="0">
                <a:solidFill>
                  <a:srgbClr val="07A5C3"/>
                </a:solidFill>
                <a:latin typeface="TT Chocolates ExtraBold"/>
              </a:rPr>
              <a:t>BOM - Bill Of Materials </a:t>
            </a:r>
          </a:p>
          <a:p>
            <a:pPr>
              <a:lnSpc>
                <a:spcPts val="7215"/>
              </a:lnSpc>
            </a:pPr>
            <a:endParaRPr lang="en-US" sz="6500" spc="130" dirty="0">
              <a:solidFill>
                <a:srgbClr val="07A5C3"/>
              </a:solidFill>
              <a:latin typeface="TT Chocolates Extra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986663" y="8941761"/>
            <a:ext cx="545274" cy="545274"/>
          </a:xfrm>
          <a:custGeom>
            <a:avLst/>
            <a:gdLst/>
            <a:ahLst/>
            <a:cxnLst/>
            <a:rect l="l" t="t" r="r" b="b"/>
            <a:pathLst>
              <a:path w="545274" h="545274">
                <a:moveTo>
                  <a:pt x="0" y="0"/>
                </a:moveTo>
                <a:lnTo>
                  <a:pt x="545274" y="0"/>
                </a:lnTo>
                <a:lnTo>
                  <a:pt x="545274" y="545274"/>
                </a:lnTo>
                <a:lnTo>
                  <a:pt x="0" y="54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585923" y="9031605"/>
            <a:ext cx="340074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6E7D8"/>
                </a:solidFill>
                <a:latin typeface="TT Chocolates ExtraLight"/>
              </a:rPr>
              <a:t>Keepcoding DevOps 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81600" y="3323976"/>
            <a:ext cx="10354348" cy="298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9458" lvl="1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s-ES" sz="2799" dirty="0">
                <a:solidFill>
                  <a:srgbClr val="F6E7D8"/>
                </a:solidFill>
                <a:latin typeface="TT Chocolates"/>
              </a:rPr>
              <a:t>Mitigación de vulnerabilidades críticas de día cero.</a:t>
            </a:r>
          </a:p>
          <a:p>
            <a:pPr marL="759458" lvl="1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s-ES" sz="2799" dirty="0">
                <a:solidFill>
                  <a:srgbClr val="F6E7D8"/>
                </a:solidFill>
                <a:latin typeface="TT Chocolates"/>
              </a:rPr>
              <a:t>Inventariado de componentes.</a:t>
            </a:r>
          </a:p>
          <a:p>
            <a:pPr marL="759458" lvl="1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s-ES" sz="2799" dirty="0">
                <a:solidFill>
                  <a:srgbClr val="F6E7D8"/>
                </a:solidFill>
                <a:latin typeface="TT Chocolates"/>
              </a:rPr>
              <a:t>Requisitos de cumplimiento de la licencia.</a:t>
            </a:r>
          </a:p>
          <a:p>
            <a:pPr marL="759458" lvl="1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s-ES" sz="2799" dirty="0">
                <a:solidFill>
                  <a:srgbClr val="F6E7D8"/>
                </a:solidFill>
                <a:latin typeface="TT Chocolates"/>
              </a:rPr>
              <a:t>Transparencia y confianza del cliente</a:t>
            </a:r>
          </a:p>
          <a:p>
            <a:pPr marL="759458" lvl="1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s-ES" sz="2799" dirty="0">
                <a:solidFill>
                  <a:srgbClr val="F6E7D8"/>
                </a:solidFill>
                <a:latin typeface="TT Chocolates"/>
              </a:rPr>
              <a:t>Mejores ciclos de desarrollo</a:t>
            </a:r>
          </a:p>
          <a:p>
            <a:pPr marL="759458" lvl="1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s-ES" sz="2799" dirty="0">
                <a:solidFill>
                  <a:srgbClr val="F6E7D8"/>
                </a:solidFill>
                <a:latin typeface="TT Chocolates"/>
              </a:rPr>
              <a:t>Sustitución de componentes actualizados y no asegurados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AE69B81-023E-CDA1-8C33-8F5737623F48}"/>
              </a:ext>
            </a:extLst>
          </p:cNvPr>
          <p:cNvSpPr txBox="1"/>
          <p:nvPr/>
        </p:nvSpPr>
        <p:spPr>
          <a:xfrm>
            <a:off x="5515926" y="2708844"/>
            <a:ext cx="12016011" cy="405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7"/>
              </a:lnSpc>
            </a:pPr>
            <a:r>
              <a:rPr lang="en-US" sz="2799" spc="1142" dirty="0">
                <a:solidFill>
                  <a:srgbClr val="F6E7D8"/>
                </a:solidFill>
                <a:latin typeface="TT Chocolates ExtraBold"/>
              </a:rPr>
              <a:t>UTILIDADES </a:t>
            </a:r>
          </a:p>
        </p:txBody>
      </p:sp>
    </p:spTree>
    <p:extLst>
      <p:ext uri="{BB962C8B-B14F-4D97-AF65-F5344CB8AC3E}">
        <p14:creationId xmlns:p14="http://schemas.microsoft.com/office/powerpoint/2010/main" val="207255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847459">
            <a:off x="-7734683" y="3941604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847459">
            <a:off x="-9053214" y="5242011"/>
            <a:ext cx="20170665" cy="8341957"/>
          </a:xfrm>
          <a:custGeom>
            <a:avLst/>
            <a:gdLst/>
            <a:ahLst/>
            <a:cxnLst/>
            <a:rect l="l" t="t" r="r" b="b"/>
            <a:pathLst>
              <a:path w="20170665" h="8341957">
                <a:moveTo>
                  <a:pt x="0" y="0"/>
                </a:moveTo>
                <a:lnTo>
                  <a:pt x="20170664" y="0"/>
                </a:lnTo>
                <a:lnTo>
                  <a:pt x="20170664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18395" y="1076325"/>
            <a:ext cx="15440905" cy="185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15"/>
              </a:lnSpc>
            </a:pPr>
            <a:r>
              <a:rPr lang="en-US" sz="6500" spc="130" dirty="0">
                <a:solidFill>
                  <a:srgbClr val="07A5C3"/>
                </a:solidFill>
                <a:latin typeface="TT Chocolates ExtraBold"/>
              </a:rPr>
              <a:t>SCA - Dependency-Track </a:t>
            </a:r>
          </a:p>
          <a:p>
            <a:pPr>
              <a:lnSpc>
                <a:spcPts val="7215"/>
              </a:lnSpc>
            </a:pPr>
            <a:endParaRPr lang="en-US" sz="6500" spc="130" dirty="0">
              <a:solidFill>
                <a:srgbClr val="07A5C3"/>
              </a:solidFill>
              <a:latin typeface="TT Chocolates Extra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986663" y="8941761"/>
            <a:ext cx="545274" cy="545274"/>
          </a:xfrm>
          <a:custGeom>
            <a:avLst/>
            <a:gdLst/>
            <a:ahLst/>
            <a:cxnLst/>
            <a:rect l="l" t="t" r="r" b="b"/>
            <a:pathLst>
              <a:path w="545274" h="545274">
                <a:moveTo>
                  <a:pt x="0" y="0"/>
                </a:moveTo>
                <a:lnTo>
                  <a:pt x="545274" y="0"/>
                </a:lnTo>
                <a:lnTo>
                  <a:pt x="545274" y="545274"/>
                </a:lnTo>
                <a:lnTo>
                  <a:pt x="0" y="54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585923" y="9031605"/>
            <a:ext cx="340074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6E7D8"/>
                </a:solidFill>
                <a:latin typeface="TT Chocolates ExtraLight"/>
              </a:rPr>
              <a:t>Keepcoding DevOps 7</a:t>
            </a:r>
          </a:p>
        </p:txBody>
      </p:sp>
      <p:pic>
        <p:nvPicPr>
          <p:cNvPr id="3074" name="Picture 2" descr="Screenshot">
            <a:extLst>
              <a:ext uri="{FF2B5EF4-FFF2-40B4-BE49-F238E27FC236}">
                <a16:creationId xmlns:a16="http://schemas.microsoft.com/office/drawing/2014/main" id="{B60E8420-701B-BE43-9537-4B99D84A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27" y="2247900"/>
            <a:ext cx="10413043" cy="882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14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642</Words>
  <Application>Microsoft Office PowerPoint</Application>
  <PresentationFormat>Personalizado</PresentationFormat>
  <Paragraphs>106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TT Chocolates ExtraLight</vt:lpstr>
      <vt:lpstr>TT Chocolates Bold</vt:lpstr>
      <vt:lpstr>Calibri</vt:lpstr>
      <vt:lpstr>TT Chocolates ExtraBold</vt:lpstr>
      <vt:lpstr>Arial</vt:lpstr>
      <vt:lpstr>TT Chocolates</vt:lpstr>
      <vt:lpstr>Office Theme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Corporativo</dc:title>
  <cp:lastModifiedBy>Valverde García, Francisco Rafael</cp:lastModifiedBy>
  <cp:revision>10</cp:revision>
  <dcterms:created xsi:type="dcterms:W3CDTF">2006-08-16T00:00:00Z</dcterms:created>
  <dcterms:modified xsi:type="dcterms:W3CDTF">2023-07-02T14:31:25Z</dcterms:modified>
  <dc:identifier>DAFmEfPq34Y</dc:identifier>
</cp:coreProperties>
</file>