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6F0C8EB-5C11-4DBF-B251-91CB4DFFBEDA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16515D-3458-4039-AF63-A9E74DDE9F6D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A1E375-72B8-4F8B-B4FB-DEFDD413E967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4E4636-C5FC-4269-8F23-99B87B30DB8F}" type="datetimeFigureOut">
              <a:rPr lang="es-ES" smtClean="0"/>
              <a:pPr/>
              <a:t>13/09/2013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B7E8BF-3199-4F28-8B53-C9F672ABC228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Detectores de </a:t>
            </a:r>
            <a:r>
              <a:rPr lang="es-ES" dirty="0" err="1" smtClean="0"/>
              <a:t>Canny</a:t>
            </a:r>
            <a:r>
              <a:rPr lang="es-ES" dirty="0" smtClean="0"/>
              <a:t> y SUSAN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908050"/>
          </a:xfrm>
        </p:spPr>
        <p:txBody>
          <a:bodyPr/>
          <a:lstStyle/>
          <a:p>
            <a:r>
              <a:rPr lang="es-ES"/>
              <a:t>Detector de Canny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278813" cy="56165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MX" sz="2800">
                <a:solidFill>
                  <a:srgbClr val="333399"/>
                </a:solidFill>
              </a:rPr>
              <a:t>Este ángulo nos indica la dirección perpendicular al borde, pero en una imagen los ángulos pueden ser: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MX" sz="2800">
                <a:solidFill>
                  <a:srgbClr val="333399"/>
                </a:solidFill>
              </a:rPr>
              <a:t>0°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MX" sz="2800">
                <a:solidFill>
                  <a:srgbClr val="333399"/>
                </a:solidFill>
              </a:rPr>
              <a:t>45°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MX" sz="2800">
                <a:solidFill>
                  <a:srgbClr val="333399"/>
                </a:solidFill>
              </a:rPr>
              <a:t>90°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MX" sz="2800">
                <a:solidFill>
                  <a:srgbClr val="333399"/>
                </a:solidFill>
              </a:rPr>
              <a:t>135°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MX" sz="2800">
                <a:solidFill>
                  <a:srgbClr val="333399"/>
                </a:solidFill>
              </a:rPr>
              <a:t>Entonces tenemos que ubicar cuál es entre estas posibilidades.</a:t>
            </a:r>
            <a:endParaRPr lang="es-ES" sz="280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908050"/>
          </a:xfrm>
        </p:spPr>
        <p:txBody>
          <a:bodyPr/>
          <a:lstStyle/>
          <a:p>
            <a:r>
              <a:rPr lang="es-ES"/>
              <a:t>Detector de Canny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278813" cy="56165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MX" sz="2800">
                <a:solidFill>
                  <a:srgbClr val="333399"/>
                </a:solidFill>
              </a:rPr>
              <a:t>Para eso Dividimos el semicírculo en las siguientes regiones:</a:t>
            </a:r>
            <a:endParaRPr lang="es-ES" sz="2800">
              <a:solidFill>
                <a:srgbClr val="333399"/>
              </a:solidFill>
            </a:endParaRPr>
          </a:p>
        </p:txBody>
      </p:sp>
      <p:pic>
        <p:nvPicPr>
          <p:cNvPr id="204804" name="Picture 4" descr="semicir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708275"/>
            <a:ext cx="4486275" cy="2689225"/>
          </a:xfrm>
          <a:prstGeom prst="rect">
            <a:avLst/>
          </a:prstGeom>
          <a:noFill/>
        </p:spPr>
      </p:pic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468313" y="5589588"/>
            <a:ext cx="849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solidFill>
                  <a:schemeClr val="tx1"/>
                </a:solidFill>
              </a:rPr>
              <a:t>Si el ángulo cae en la región amarilla, entonces es cero, etc.</a:t>
            </a:r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908050"/>
          </a:xfrm>
        </p:spPr>
        <p:txBody>
          <a:bodyPr/>
          <a:lstStyle/>
          <a:p>
            <a:r>
              <a:rPr lang="es-ES"/>
              <a:t>Detector de Canny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142875" y="2968625"/>
            <a:ext cx="90011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_tradnl" b="1">
                <a:solidFill>
                  <a:srgbClr val="FFFF00"/>
                </a:solidFill>
              </a:rPr>
              <a:t>Zona amarilla</a:t>
            </a:r>
            <a:r>
              <a:rPr lang="es-ES_tradnl"/>
              <a:t> </a:t>
            </a:r>
            <a:r>
              <a:rPr lang="es-ES_tradnl">
                <a:solidFill>
                  <a:schemeClr val="tx1"/>
                </a:solidFill>
              </a:rPr>
              <a:t>(0 a  22.5 &amp; 157.5 a 180 grados) va a 0°.</a:t>
            </a:r>
            <a:r>
              <a:rPr lang="es-ES_tradnl"/>
              <a:t> </a:t>
            </a:r>
          </a:p>
          <a:p>
            <a:endParaRPr lang="es-ES_tradnl"/>
          </a:p>
          <a:p>
            <a:r>
              <a:rPr lang="es-ES_tradnl">
                <a:solidFill>
                  <a:srgbClr val="006600"/>
                </a:solidFill>
              </a:rPr>
              <a:t>Zona verde</a:t>
            </a:r>
            <a:r>
              <a:rPr lang="es-ES_tradnl"/>
              <a:t> </a:t>
            </a:r>
            <a:r>
              <a:rPr lang="es-ES_tradnl">
                <a:solidFill>
                  <a:schemeClr val="tx1"/>
                </a:solidFill>
              </a:rPr>
              <a:t>(22.5 a 67.5 grados) va a  45°.</a:t>
            </a:r>
            <a:r>
              <a:rPr lang="es-ES_tradnl"/>
              <a:t> </a:t>
            </a:r>
          </a:p>
          <a:p>
            <a:endParaRPr lang="es-ES_tradnl"/>
          </a:p>
          <a:p>
            <a:r>
              <a:rPr lang="es-ES_tradnl">
                <a:solidFill>
                  <a:srgbClr val="000066"/>
                </a:solidFill>
              </a:rPr>
              <a:t>Zona Azul</a:t>
            </a:r>
            <a:r>
              <a:rPr lang="es-ES_tradnl"/>
              <a:t> </a:t>
            </a:r>
            <a:r>
              <a:rPr lang="es-ES_tradnl">
                <a:solidFill>
                  <a:schemeClr val="tx1"/>
                </a:solidFill>
              </a:rPr>
              <a:t>(67.5 a 112.5 grados) va a  90°. </a:t>
            </a:r>
          </a:p>
          <a:p>
            <a:endParaRPr lang="es-ES_tradnl">
              <a:solidFill>
                <a:schemeClr val="tx1"/>
              </a:solidFill>
            </a:endParaRPr>
          </a:p>
          <a:p>
            <a:r>
              <a:rPr lang="es-ES_tradnl">
                <a:solidFill>
                  <a:srgbClr val="FF0000"/>
                </a:solidFill>
              </a:rPr>
              <a:t>Zona roja</a:t>
            </a:r>
            <a:r>
              <a:rPr lang="es-ES_tradnl"/>
              <a:t> </a:t>
            </a:r>
            <a:r>
              <a:rPr lang="es-ES_tradnl">
                <a:solidFill>
                  <a:schemeClr val="tx1"/>
                </a:solidFill>
              </a:rPr>
              <a:t>(112.5 a 157.5 grados) va a 135°. </a:t>
            </a:r>
          </a:p>
        </p:txBody>
      </p:sp>
      <p:pic>
        <p:nvPicPr>
          <p:cNvPr id="205831" name="Picture 7" descr="semicir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981075"/>
            <a:ext cx="2808288" cy="16827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Supresión de no máximos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2800">
                <a:solidFill>
                  <a:srgbClr val="333399"/>
                </a:solidFill>
              </a:rPr>
              <a:t>Luego de conocer las direcciones ortogonales al borde:</a:t>
            </a:r>
          </a:p>
          <a:p>
            <a:pPr marL="609600" indent="-609600">
              <a:lnSpc>
                <a:spcPct val="90000"/>
              </a:lnSpc>
            </a:pPr>
            <a:r>
              <a:rPr lang="es-ES" sz="2800">
                <a:solidFill>
                  <a:srgbClr val="333399"/>
                </a:solidFill>
              </a:rPr>
              <a:t>Para cada pixel con magnitud de borde no cero, inspeccionar los pixels adyacentes indicados en la dirección ortogonal al su borde.</a:t>
            </a:r>
          </a:p>
          <a:p>
            <a:pPr marL="609600" indent="-609600">
              <a:lnSpc>
                <a:spcPct val="90000"/>
              </a:lnSpc>
            </a:pPr>
            <a:r>
              <a:rPr lang="es-ES" sz="2800">
                <a:solidFill>
                  <a:srgbClr val="333399"/>
                </a:solidFill>
              </a:rPr>
              <a:t>Si la magnitud de cualquiera de los dos pixels adyacentes es mayor que la del pixel en cuestión, entonces borrarlo como borde.</a:t>
            </a:r>
          </a:p>
          <a:p>
            <a:pPr marL="609600" indent="-609600">
              <a:lnSpc>
                <a:spcPct val="90000"/>
              </a:lnSpc>
            </a:pPr>
            <a:r>
              <a:rPr lang="es-MX" sz="2800">
                <a:solidFill>
                  <a:srgbClr val="333399"/>
                </a:solidFill>
              </a:rPr>
              <a:t>Esto elimina múltiples respuestas.</a:t>
            </a:r>
            <a:endParaRPr lang="es-ES" sz="280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Supresión de NO máximos</a:t>
            </a:r>
            <a:endParaRPr lang="es-E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938" y="3733800"/>
            <a:ext cx="2659062" cy="1985963"/>
            <a:chOff x="485" y="2352"/>
            <a:chExt cx="1675" cy="1251"/>
          </a:xfrm>
        </p:grpSpPr>
        <p:sp>
          <p:nvSpPr>
            <p:cNvPr id="189445" name="Rectangle 4"/>
            <p:cNvSpPr>
              <a:spLocks noChangeArrowheads="1"/>
            </p:cNvSpPr>
            <p:nvPr/>
          </p:nvSpPr>
          <p:spPr bwMode="auto">
            <a:xfrm rot="-2700000">
              <a:off x="485" y="2858"/>
              <a:ext cx="1675" cy="5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s-MX" sz="1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446" name="Line 5"/>
            <p:cNvSpPr>
              <a:spLocks noChangeShapeType="1"/>
            </p:cNvSpPr>
            <p:nvPr/>
          </p:nvSpPr>
          <p:spPr bwMode="auto">
            <a:xfrm>
              <a:off x="612" y="2523"/>
              <a:ext cx="1080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lg" len="lg"/>
              <a:tailEnd/>
            </a:ln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189447" name="Line 6"/>
            <p:cNvSpPr>
              <a:spLocks noChangeShapeType="1"/>
            </p:cNvSpPr>
            <p:nvPr/>
          </p:nvSpPr>
          <p:spPr bwMode="auto">
            <a:xfrm flipH="1">
              <a:off x="537" y="2352"/>
              <a:ext cx="1179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189448" name="Oval 7"/>
            <p:cNvSpPr>
              <a:spLocks noChangeArrowheads="1"/>
            </p:cNvSpPr>
            <p:nvPr/>
          </p:nvSpPr>
          <p:spPr bwMode="auto">
            <a:xfrm>
              <a:off x="1041" y="2955"/>
              <a:ext cx="72" cy="63"/>
            </a:xfrm>
            <a:prstGeom prst="ellipse">
              <a:avLst/>
            </a:prstGeom>
            <a:solidFill>
              <a:srgbClr val="FF1D1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s-MX" sz="1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449" name="Oval 8"/>
            <p:cNvSpPr>
              <a:spLocks noChangeArrowheads="1"/>
            </p:cNvSpPr>
            <p:nvPr/>
          </p:nvSpPr>
          <p:spPr bwMode="auto">
            <a:xfrm>
              <a:off x="1281" y="3204"/>
              <a:ext cx="72" cy="63"/>
            </a:xfrm>
            <a:prstGeom prst="ellipse">
              <a:avLst/>
            </a:prstGeom>
            <a:solidFill>
              <a:srgbClr val="FF1D1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s-MX" sz="1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450" name="Oval 9"/>
            <p:cNvSpPr>
              <a:spLocks noChangeArrowheads="1"/>
            </p:cNvSpPr>
            <p:nvPr/>
          </p:nvSpPr>
          <p:spPr bwMode="auto">
            <a:xfrm>
              <a:off x="774" y="2697"/>
              <a:ext cx="72" cy="63"/>
            </a:xfrm>
            <a:prstGeom prst="ellipse">
              <a:avLst/>
            </a:prstGeom>
            <a:solidFill>
              <a:srgbClr val="FF1D1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s-MX" sz="1200">
                <a:solidFill>
                  <a:schemeClr val="tx1"/>
                </a:solidFill>
                <a:latin typeface="Arial" charset="0"/>
              </a:endParaRPr>
            </a:p>
          </p:txBody>
        </p:sp>
        <p:graphicFrame>
          <p:nvGraphicFramePr>
            <p:cNvPr id="189451" name="Object 2"/>
            <p:cNvGraphicFramePr>
              <a:graphicFrameLocks noChangeAspect="1"/>
            </p:cNvGraphicFramePr>
            <p:nvPr/>
          </p:nvGraphicFramePr>
          <p:xfrm>
            <a:off x="725" y="2407"/>
            <a:ext cx="528" cy="272"/>
          </p:xfrm>
          <a:graphic>
            <a:graphicData uri="http://schemas.openxmlformats.org/presentationml/2006/ole">
              <p:oleObj spid="_x0000_s2050" name="Equation" r:id="rId3" imgW="419040" imgH="215640" progId="Equation.3">
                <p:embed/>
              </p:oleObj>
            </a:graphicData>
          </a:graphic>
        </p:graphicFrame>
        <p:graphicFrame>
          <p:nvGraphicFramePr>
            <p:cNvPr id="189452" name="Object 3"/>
            <p:cNvGraphicFramePr>
              <a:graphicFrameLocks noChangeAspect="1"/>
            </p:cNvGraphicFramePr>
            <p:nvPr/>
          </p:nvGraphicFramePr>
          <p:xfrm>
            <a:off x="1176" y="2800"/>
            <a:ext cx="448" cy="272"/>
          </p:xfrm>
          <a:graphic>
            <a:graphicData uri="http://schemas.openxmlformats.org/presentationml/2006/ole">
              <p:oleObj spid="_x0000_s2051" name="Equation" r:id="rId4" imgW="355320" imgH="215640" progId="Equation.3">
                <p:embed/>
              </p:oleObj>
            </a:graphicData>
          </a:graphic>
        </p:graphicFrame>
        <p:graphicFrame>
          <p:nvGraphicFramePr>
            <p:cNvPr id="189453" name="Object 4"/>
            <p:cNvGraphicFramePr>
              <a:graphicFrameLocks noChangeAspect="1"/>
            </p:cNvGraphicFramePr>
            <p:nvPr/>
          </p:nvGraphicFramePr>
          <p:xfrm>
            <a:off x="1460" y="3157"/>
            <a:ext cx="576" cy="272"/>
          </p:xfrm>
          <a:graphic>
            <a:graphicData uri="http://schemas.openxmlformats.org/presentationml/2006/ole">
              <p:oleObj spid="_x0000_s2052" name="Equation" r:id="rId5" imgW="457200" imgH="215640" progId="Equation.3">
                <p:embed/>
              </p:oleObj>
            </a:graphicData>
          </a:graphic>
        </p:graphicFrame>
      </p:grp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3492500" y="2133600"/>
            <a:ext cx="5400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rgbClr val="000080"/>
                </a:solidFill>
                <a:latin typeface="Comic Sans MS" pitchFamily="66" charset="0"/>
              </a:rPr>
              <a:t>x</a:t>
            </a:r>
            <a:r>
              <a:rPr lang="en-US" sz="2000">
                <a:solidFill>
                  <a:srgbClr val="000080"/>
                </a:solidFill>
                <a:latin typeface="Comic Sans MS" pitchFamily="66" charset="0"/>
              </a:rPr>
              <a:t>’ y </a:t>
            </a:r>
            <a:r>
              <a:rPr lang="en-US" sz="2000" b="1">
                <a:solidFill>
                  <a:srgbClr val="000080"/>
                </a:solidFill>
                <a:latin typeface="Comic Sans MS" pitchFamily="66" charset="0"/>
              </a:rPr>
              <a:t>x</a:t>
            </a:r>
            <a:r>
              <a:rPr lang="en-US" sz="2000">
                <a:solidFill>
                  <a:srgbClr val="000080"/>
                </a:solidFill>
                <a:latin typeface="Comic Sans MS" pitchFamily="66" charset="0"/>
              </a:rPr>
              <a:t>’’ son los vecinos de </a:t>
            </a:r>
            <a:r>
              <a:rPr lang="en-US" sz="2000" b="1">
                <a:solidFill>
                  <a:srgbClr val="000080"/>
                </a:solidFill>
                <a:latin typeface="Comic Sans MS" pitchFamily="66" charset="0"/>
              </a:rPr>
              <a:t>x</a:t>
            </a:r>
            <a:r>
              <a:rPr lang="en-US" sz="2000">
                <a:solidFill>
                  <a:srgbClr val="000080"/>
                </a:solidFill>
                <a:latin typeface="Comic Sans MS" pitchFamily="66" charset="0"/>
              </a:rPr>
              <a:t> a lo largo </a:t>
            </a:r>
          </a:p>
          <a:p>
            <a:pPr eaLnBrk="1" hangingPunct="1"/>
            <a:r>
              <a:rPr lang="en-US" sz="2000">
                <a:solidFill>
                  <a:srgbClr val="000080"/>
                </a:solidFill>
                <a:latin typeface="Comic Sans MS" pitchFamily="66" charset="0"/>
              </a:rPr>
              <a:t>de la dirección normal al borde.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Umbralización con histéresis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s-MX">
                <a:solidFill>
                  <a:srgbClr val="333399"/>
                </a:solidFill>
              </a:rPr>
              <a:t>Elimina Bordes Falsos</a:t>
            </a:r>
            <a:endParaRPr lang="es-ES">
              <a:solidFill>
                <a:srgbClr val="333399"/>
              </a:solidFill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755650" y="2565400"/>
            <a:ext cx="67675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1. Elegir dos umbrales t1,t2.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2. Marcar todos los pixels con magnitud mayor que t2 como correctos (sí pertenecen al borde) y los menores que t1 como incorrectos.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3.Los pixels cuya magnitud de borde está entre t1 y t2 y están conectados con un borde, se marcan también como borde.  La conectitud puede ser 4- conexo u 8 –conexo.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145412" name="Picture 4" descr="lena_sob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4076700"/>
            <a:ext cx="2438400" cy="2438400"/>
          </a:xfrm>
          <a:prstGeom prst="rect">
            <a:avLst/>
          </a:prstGeom>
          <a:noFill/>
        </p:spPr>
      </p:pic>
      <p:pic>
        <p:nvPicPr>
          <p:cNvPr id="145413" name="Picture 5" descr="le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404813"/>
            <a:ext cx="2438400" cy="2438400"/>
          </a:xfrm>
          <a:prstGeom prst="rect">
            <a:avLst/>
          </a:prstGeom>
          <a:noFill/>
        </p:spPr>
      </p:pic>
      <p:pic>
        <p:nvPicPr>
          <p:cNvPr id="145414" name="Picture 6" descr="lena_can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3284538"/>
            <a:ext cx="2438400" cy="2438400"/>
          </a:xfrm>
          <a:prstGeom prst="rect">
            <a:avLst/>
          </a:prstGeom>
          <a:noFill/>
        </p:spPr>
      </p:pic>
      <p:pic>
        <p:nvPicPr>
          <p:cNvPr id="145415" name="Picture 7" descr="lena_prewit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6463" y="1484313"/>
            <a:ext cx="2438400" cy="2438400"/>
          </a:xfrm>
          <a:prstGeom prst="rect">
            <a:avLst/>
          </a:prstGeom>
          <a:noFill/>
        </p:spPr>
      </p:pic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1403350" y="5949950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Canny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7019925" y="3068638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Prewitt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7164388" y="5373688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Sobel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4787900" cy="1131888"/>
          </a:xfrm>
        </p:spPr>
        <p:txBody>
          <a:bodyPr/>
          <a:lstStyle/>
          <a:p>
            <a:r>
              <a:rPr lang="es-ES"/>
              <a:t>S.U.S.A.N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87900" y="549275"/>
            <a:ext cx="3810000" cy="11604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rgbClr val="333399"/>
                </a:solidFill>
              </a:rPr>
              <a:t>(Smallest Univaluate Segment Assimilating Nucleus)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323850" y="1844675"/>
            <a:ext cx="82819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Es un detector de bordes y esquinas.</a:t>
            </a:r>
          </a:p>
          <a:p>
            <a:pPr>
              <a:spcBef>
                <a:spcPct val="50000"/>
              </a:spcBef>
            </a:pPr>
            <a:endParaRPr lang="es-MX">
              <a:solidFill>
                <a:srgbClr val="333399"/>
              </a:solidFill>
            </a:endParaRPr>
          </a:p>
          <a:p>
            <a:pPr>
              <a:spcBef>
                <a:spcPct val="50000"/>
              </a:spcBef>
            </a:pPr>
            <a:r>
              <a:rPr lang="es-MX">
                <a:solidFill>
                  <a:srgbClr val="333399"/>
                </a:solidFill>
              </a:rPr>
              <a:t>Utiliza máscaras circulares.</a:t>
            </a:r>
          </a:p>
          <a:p>
            <a:pPr>
              <a:spcBef>
                <a:spcPct val="50000"/>
              </a:spcBef>
            </a:pPr>
            <a:r>
              <a:rPr lang="es-MX">
                <a:solidFill>
                  <a:srgbClr val="333399"/>
                </a:solidFill>
              </a:rPr>
              <a:t>El nivel de gris de cada pixel de la imagen se compara con el nivel de gris del pixel central de a máscara.</a:t>
            </a:r>
            <a:endParaRPr lang="es-ES">
              <a:solidFill>
                <a:srgbClr val="333399"/>
              </a:solidFill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68313" y="6308725"/>
            <a:ext cx="395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t=27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Cómo es una máscara Circular?</a:t>
            </a:r>
            <a:endParaRPr lang="es-ES"/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>
            <a:off x="4932363" y="32845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6300788" y="3141663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solidFill>
                  <a:schemeClr val="tx1"/>
                </a:solidFill>
              </a:rPr>
              <a:t>7 pixels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209936" name="Rectangle 16"/>
          <p:cNvSpPr>
            <a:spLocks noChangeArrowheads="1"/>
          </p:cNvSpPr>
          <p:nvPr/>
        </p:nvSpPr>
        <p:spPr bwMode="auto">
          <a:xfrm>
            <a:off x="2268538" y="3141663"/>
            <a:ext cx="2663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2268538" y="3429000"/>
            <a:ext cx="2663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2268538" y="2924175"/>
            <a:ext cx="2663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2555875" y="2636838"/>
            <a:ext cx="2087563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2541588" y="3716338"/>
            <a:ext cx="2087562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9941" name="Rectangle 21"/>
          <p:cNvSpPr>
            <a:spLocks noChangeArrowheads="1"/>
          </p:cNvSpPr>
          <p:nvPr/>
        </p:nvSpPr>
        <p:spPr bwMode="auto">
          <a:xfrm>
            <a:off x="2916238" y="2420938"/>
            <a:ext cx="1368425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9942" name="Rectangle 22"/>
          <p:cNvSpPr>
            <a:spLocks noChangeArrowheads="1"/>
          </p:cNvSpPr>
          <p:nvPr/>
        </p:nvSpPr>
        <p:spPr bwMode="auto">
          <a:xfrm>
            <a:off x="2916238" y="4005263"/>
            <a:ext cx="1368425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9943" name="Line 23"/>
          <p:cNvSpPr>
            <a:spLocks noChangeShapeType="1"/>
          </p:cNvSpPr>
          <p:nvPr/>
        </p:nvSpPr>
        <p:spPr bwMode="auto">
          <a:xfrm flipV="1">
            <a:off x="5003800" y="2492375"/>
            <a:ext cx="18732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209944" name="Line 24"/>
          <p:cNvSpPr>
            <a:spLocks noChangeShapeType="1"/>
          </p:cNvSpPr>
          <p:nvPr/>
        </p:nvSpPr>
        <p:spPr bwMode="auto">
          <a:xfrm>
            <a:off x="4356100" y="4149725"/>
            <a:ext cx="2160588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7164388" y="2276475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solidFill>
                  <a:schemeClr val="tx1"/>
                </a:solidFill>
              </a:rPr>
              <a:t>5 pixels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6588125" y="5229225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solidFill>
                  <a:schemeClr val="tx1"/>
                </a:solidFill>
              </a:rPr>
              <a:t>3 pixels</a:t>
            </a:r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4787900" cy="1131888"/>
          </a:xfrm>
        </p:spPr>
        <p:txBody>
          <a:bodyPr/>
          <a:lstStyle/>
          <a:p>
            <a:r>
              <a:rPr lang="es-ES"/>
              <a:t>S.U.S.A.N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87900" y="549275"/>
            <a:ext cx="3810000" cy="11604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rgbClr val="333399"/>
                </a:solidFill>
              </a:rPr>
              <a:t>(Smallest Univaluate Segment Assimilating Nucleus)</a:t>
            </a:r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979613" y="5229225"/>
          <a:ext cx="3810000" cy="1012825"/>
        </p:xfrm>
        <a:graphic>
          <a:graphicData uri="http://schemas.openxmlformats.org/presentationml/2006/ole">
            <p:oleObj spid="_x0000_s3074" name="Ecuación" r:id="rId3" imgW="1815840" imgH="482400" progId="Equation.3">
              <p:embed/>
            </p:oleObj>
          </a:graphicData>
        </a:graphic>
      </p:graphicFrame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23850" y="2133600"/>
            <a:ext cx="82819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1.Ubicar una máscara circular alrededor de cada pixel.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2. Calcular la cantidad de pixels dentro de la máscara que tienen el mismo nivel de gris que el núcleo, salvo un umbral.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chemeClr val="tx1"/>
                </a:solidFill>
              </a:rPr>
              <a:t>r</a:t>
            </a:r>
            <a:r>
              <a:rPr lang="es-ES" baseline="-25000">
                <a:solidFill>
                  <a:schemeClr val="tx1"/>
                </a:solidFill>
              </a:rPr>
              <a:t>0</a:t>
            </a:r>
            <a:r>
              <a:rPr lang="es-ES">
                <a:solidFill>
                  <a:srgbClr val="333399"/>
                </a:solidFill>
              </a:rPr>
              <a:t> pixel central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chemeClr val="tx1"/>
                </a:solidFill>
              </a:rPr>
              <a:t>r</a:t>
            </a:r>
            <a:r>
              <a:rPr lang="es-ES">
                <a:solidFill>
                  <a:srgbClr val="333399"/>
                </a:solidFill>
              </a:rPr>
              <a:t> otro pixel dentro de la máscara.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468313" y="6308725"/>
            <a:ext cx="395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t=27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Otros Detectores</a:t>
            </a:r>
            <a:endParaRPr lang="es-E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800">
                <a:solidFill>
                  <a:srgbClr val="333399"/>
                </a:solidFill>
              </a:rPr>
              <a:t>Al aplicar los detectores básicos de borde se tienen varios problemas, como:</a:t>
            </a:r>
          </a:p>
          <a:p>
            <a:pPr lvl="1">
              <a:lnSpc>
                <a:spcPct val="90000"/>
              </a:lnSpc>
            </a:pPr>
            <a:r>
              <a:rPr lang="es-MX" sz="2400">
                <a:solidFill>
                  <a:srgbClr val="333399"/>
                </a:solidFill>
              </a:rPr>
              <a:t>Bordes estriados</a:t>
            </a:r>
          </a:p>
          <a:p>
            <a:pPr lvl="1">
              <a:lnSpc>
                <a:spcPct val="90000"/>
              </a:lnSpc>
            </a:pPr>
            <a:r>
              <a:rPr lang="es-MX" sz="2400">
                <a:solidFill>
                  <a:srgbClr val="333399"/>
                </a:solidFill>
              </a:rPr>
              <a:t>Ruido</a:t>
            </a:r>
          </a:p>
          <a:p>
            <a:pPr lvl="1">
              <a:lnSpc>
                <a:spcPct val="90000"/>
              </a:lnSpc>
            </a:pPr>
            <a:r>
              <a:rPr lang="es-MX" sz="2400">
                <a:solidFill>
                  <a:srgbClr val="333399"/>
                </a:solidFill>
              </a:rPr>
              <a:t>Bordes falsos</a:t>
            </a:r>
          </a:p>
          <a:p>
            <a:pPr>
              <a:lnSpc>
                <a:spcPct val="90000"/>
              </a:lnSpc>
            </a:pPr>
            <a:r>
              <a:rPr lang="es-MX" sz="2800">
                <a:solidFill>
                  <a:srgbClr val="333399"/>
                </a:solidFill>
              </a:rPr>
              <a:t>Operadores más sofisticados utilizan técnicas para mejorar los resultados. Algunas son:</a:t>
            </a:r>
          </a:p>
          <a:p>
            <a:pPr lvl="1">
              <a:lnSpc>
                <a:spcPct val="90000"/>
              </a:lnSpc>
            </a:pPr>
            <a:r>
              <a:rPr lang="es-MX" sz="2400">
                <a:solidFill>
                  <a:srgbClr val="333399"/>
                </a:solidFill>
              </a:rPr>
              <a:t>Detector de Canny</a:t>
            </a:r>
          </a:p>
          <a:p>
            <a:pPr lvl="1">
              <a:lnSpc>
                <a:spcPct val="90000"/>
              </a:lnSpc>
            </a:pPr>
            <a:r>
              <a:rPr lang="es-MX" sz="2400">
                <a:solidFill>
                  <a:srgbClr val="333399"/>
                </a:solidFill>
              </a:rPr>
              <a:t>Detector de SUSAN</a:t>
            </a:r>
            <a:endParaRPr lang="es-ES" sz="240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Susan</a:t>
            </a: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611188" y="1628775"/>
          <a:ext cx="3168650" cy="1006475"/>
        </p:xfrm>
        <a:graphic>
          <a:graphicData uri="http://schemas.openxmlformats.org/presentationml/2006/ole">
            <p:oleObj spid="_x0000_s5122" name="Ecuación" r:id="rId3" imgW="1079280" imgH="342720" progId="Equation.3">
              <p:embed/>
            </p:oleObj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684213" y="2565400"/>
          <a:ext cx="2684462" cy="1081088"/>
        </p:xfrm>
        <a:graphic>
          <a:graphicData uri="http://schemas.openxmlformats.org/presentationml/2006/ole">
            <p:oleObj spid="_x0000_s5123" name="Ecuación" r:id="rId4" imgW="977760" imgH="393480" progId="Equation.3">
              <p:embed/>
            </p:oleObj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827088" y="3789363"/>
          <a:ext cx="2663825" cy="2438400"/>
        </p:xfrm>
        <a:graphic>
          <a:graphicData uri="http://schemas.openxmlformats.org/presentationml/2006/ole">
            <p:oleObj spid="_x0000_s5124" name="Ecuación" r:id="rId5" imgW="749160" imgH="685800" progId="Equation.3">
              <p:embed/>
            </p:oleObj>
          </a:graphicData>
        </a:graphic>
      </p:graphicFrame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3708400" y="4149725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5580063" y="3860800"/>
            <a:ext cx="30241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333399"/>
                </a:solidFill>
              </a:rPr>
              <a:t>r</a:t>
            </a:r>
            <a:r>
              <a:rPr lang="es-ES" baseline="-25000" dirty="0">
                <a:solidFill>
                  <a:srgbClr val="333399"/>
                </a:solidFill>
              </a:rPr>
              <a:t>0</a:t>
            </a:r>
            <a:r>
              <a:rPr lang="es-ES" dirty="0">
                <a:solidFill>
                  <a:srgbClr val="333399"/>
                </a:solidFill>
              </a:rPr>
              <a:t> no es un </a:t>
            </a:r>
            <a:r>
              <a:rPr lang="es-ES" dirty="0" smtClean="0">
                <a:solidFill>
                  <a:srgbClr val="333399"/>
                </a:solidFill>
              </a:rPr>
              <a:t>borde ni una esquina</a:t>
            </a:r>
            <a:endParaRPr lang="es-ES" dirty="0">
              <a:solidFill>
                <a:srgbClr val="333399"/>
              </a:solidFill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5508625" y="4581525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r</a:t>
            </a:r>
            <a:r>
              <a:rPr lang="es-ES" baseline="-25000">
                <a:solidFill>
                  <a:srgbClr val="333399"/>
                </a:solidFill>
              </a:rPr>
              <a:t>0</a:t>
            </a:r>
            <a:r>
              <a:rPr lang="es-ES">
                <a:solidFill>
                  <a:srgbClr val="333399"/>
                </a:solidFill>
              </a:rPr>
              <a:t> es un borde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5435600" y="55165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333399"/>
                </a:solidFill>
              </a:rPr>
              <a:t>r</a:t>
            </a:r>
            <a:r>
              <a:rPr lang="es-ES" baseline="-25000">
                <a:solidFill>
                  <a:srgbClr val="333399"/>
                </a:solidFill>
              </a:rPr>
              <a:t>0</a:t>
            </a:r>
            <a:r>
              <a:rPr lang="es-ES">
                <a:solidFill>
                  <a:srgbClr val="333399"/>
                </a:solidFill>
              </a:rPr>
              <a:t> es una esquina</a:t>
            </a:r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276600" y="4941888"/>
            <a:ext cx="20875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>
            <a:off x="3563938" y="5734050"/>
            <a:ext cx="18716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4787900" y="2205038"/>
            <a:ext cx="3313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solidFill>
                  <a:schemeClr val="tx1"/>
                </a:solidFill>
              </a:rPr>
              <a:t>N es la cantidad total de pixels de la máscara</a:t>
            </a:r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Susan</a:t>
            </a: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 flipV="1">
            <a:off x="5643570" y="3500438"/>
            <a:ext cx="1928826" cy="857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6911975" y="3071810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 smtClean="0">
                <a:solidFill>
                  <a:schemeClr val="tx1"/>
                </a:solidFill>
              </a:rPr>
              <a:t>Esquina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1214414" y="3071810"/>
            <a:ext cx="5113338" cy="2016125"/>
            <a:chOff x="1428728" y="4572008"/>
            <a:chExt cx="5113338" cy="2016125"/>
          </a:xfrm>
        </p:grpSpPr>
        <p:sp>
          <p:nvSpPr>
            <p:cNvPr id="206863" name="Rectangle 15"/>
            <p:cNvSpPr>
              <a:spLocks noChangeArrowheads="1"/>
            </p:cNvSpPr>
            <p:nvPr/>
          </p:nvSpPr>
          <p:spPr bwMode="auto">
            <a:xfrm>
              <a:off x="2627313" y="5300663"/>
              <a:ext cx="3168650" cy="5048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6864" name="Rectangle 16"/>
            <p:cNvSpPr>
              <a:spLocks noChangeArrowheads="1"/>
            </p:cNvSpPr>
            <p:nvPr/>
          </p:nvSpPr>
          <p:spPr bwMode="auto">
            <a:xfrm>
              <a:off x="1428728" y="4572008"/>
              <a:ext cx="5113338" cy="2016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6865" name="Oval 17"/>
            <p:cNvSpPr>
              <a:spLocks noChangeArrowheads="1"/>
            </p:cNvSpPr>
            <p:nvPr/>
          </p:nvSpPr>
          <p:spPr bwMode="auto">
            <a:xfrm>
              <a:off x="3276600" y="4724400"/>
              <a:ext cx="431800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6867" name="Oval 19"/>
            <p:cNvSpPr>
              <a:spLocks noChangeArrowheads="1"/>
            </p:cNvSpPr>
            <p:nvPr/>
          </p:nvSpPr>
          <p:spPr bwMode="auto">
            <a:xfrm>
              <a:off x="4356100" y="5084763"/>
              <a:ext cx="431800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6868" name="Oval 20"/>
            <p:cNvSpPr>
              <a:spLocks noChangeArrowheads="1"/>
            </p:cNvSpPr>
            <p:nvPr/>
          </p:nvSpPr>
          <p:spPr bwMode="auto">
            <a:xfrm>
              <a:off x="5580063" y="5589588"/>
              <a:ext cx="431800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6869" name="Oval 21"/>
            <p:cNvSpPr>
              <a:spLocks noChangeArrowheads="1"/>
            </p:cNvSpPr>
            <p:nvPr/>
          </p:nvSpPr>
          <p:spPr bwMode="auto">
            <a:xfrm>
              <a:off x="3203575" y="5373688"/>
              <a:ext cx="431800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7" name="Line 10"/>
          <p:cNvSpPr>
            <a:spLocks noChangeShapeType="1"/>
          </p:cNvSpPr>
          <p:nvPr/>
        </p:nvSpPr>
        <p:spPr bwMode="auto">
          <a:xfrm flipV="1">
            <a:off x="4429124" y="2071678"/>
            <a:ext cx="785818" cy="1500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714876" y="1785926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 smtClean="0"/>
              <a:t>Borde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142976" y="2357430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 smtClean="0">
                <a:solidFill>
                  <a:schemeClr val="tx1"/>
                </a:solidFill>
              </a:rPr>
              <a:t>Zonas homogéneas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1928794" y="2928934"/>
            <a:ext cx="1000132" cy="1000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2214546" y="2714620"/>
            <a:ext cx="928694" cy="571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SUSAN: Ventajas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ES" sz="3600" dirty="0">
                <a:solidFill>
                  <a:srgbClr val="333399"/>
                </a:solidFill>
              </a:rPr>
              <a:t>1.Detecta bordes y esquinas</a:t>
            </a:r>
            <a:r>
              <a:rPr lang="es-ES" sz="3600" dirty="0" smtClean="0">
                <a:solidFill>
                  <a:srgbClr val="333399"/>
                </a:solidFill>
              </a:rPr>
              <a:t>.</a:t>
            </a:r>
          </a:p>
          <a:p>
            <a:pPr>
              <a:buFontTx/>
              <a:buNone/>
            </a:pPr>
            <a:endParaRPr lang="es-ES" sz="3600" dirty="0">
              <a:solidFill>
                <a:srgbClr val="333399"/>
              </a:solidFill>
            </a:endParaRPr>
          </a:p>
          <a:p>
            <a:pPr>
              <a:buFontTx/>
              <a:buNone/>
            </a:pPr>
            <a:r>
              <a:rPr lang="es-ES" sz="3600" dirty="0">
                <a:solidFill>
                  <a:srgbClr val="333399"/>
                </a:solidFill>
              </a:rPr>
              <a:t>2. No usa derivadas</a:t>
            </a:r>
            <a:r>
              <a:rPr lang="es-ES" sz="3600" dirty="0" smtClean="0">
                <a:solidFill>
                  <a:srgbClr val="333399"/>
                </a:solidFill>
              </a:rPr>
              <a:t>.</a:t>
            </a:r>
          </a:p>
          <a:p>
            <a:pPr>
              <a:buFontTx/>
              <a:buNone/>
            </a:pPr>
            <a:endParaRPr lang="es-ES" sz="3600" dirty="0">
              <a:solidFill>
                <a:srgbClr val="333399"/>
              </a:solidFill>
            </a:endParaRPr>
          </a:p>
          <a:p>
            <a:pPr>
              <a:buFontTx/>
              <a:buNone/>
            </a:pPr>
            <a:r>
              <a:rPr lang="es-ES" sz="3600" dirty="0">
                <a:solidFill>
                  <a:srgbClr val="333399"/>
                </a:solidFill>
              </a:rPr>
              <a:t>3.No necesita eliminar el ruido</a:t>
            </a:r>
            <a:r>
              <a:rPr lang="es-ES" sz="3600" dirty="0" smtClean="0">
                <a:solidFill>
                  <a:srgbClr val="333399"/>
                </a:solidFill>
              </a:rPr>
              <a:t>.</a:t>
            </a:r>
          </a:p>
          <a:p>
            <a:pPr>
              <a:buFontTx/>
              <a:buNone/>
            </a:pPr>
            <a:endParaRPr lang="es-ES" sz="3600" dirty="0">
              <a:solidFill>
                <a:srgbClr val="333399"/>
              </a:solidFill>
            </a:endParaRPr>
          </a:p>
          <a:p>
            <a:pPr>
              <a:buFontTx/>
              <a:buNone/>
            </a:pPr>
            <a:r>
              <a:rPr lang="es-ES" sz="3600" dirty="0">
                <a:solidFill>
                  <a:srgbClr val="333399"/>
                </a:solidFill>
              </a:rPr>
              <a:t>4. Usa una máscara circular de 37 </a:t>
            </a:r>
            <a:r>
              <a:rPr lang="es-ES" sz="3600" dirty="0" err="1">
                <a:solidFill>
                  <a:srgbClr val="333399"/>
                </a:solidFill>
              </a:rPr>
              <a:t>pixels</a:t>
            </a:r>
            <a:r>
              <a:rPr lang="es-ES" sz="3600" dirty="0">
                <a:solidFill>
                  <a:srgbClr val="333399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Ejemplos</a:t>
            </a:r>
          </a:p>
        </p:txBody>
      </p:sp>
      <p:pic>
        <p:nvPicPr>
          <p:cNvPr id="152580" name="Picture 4" descr="test_sus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628775"/>
            <a:ext cx="4248150" cy="4248150"/>
          </a:xfrm>
          <a:prstGeom prst="rect">
            <a:avLst/>
          </a:prstGeom>
          <a:noFill/>
        </p:spPr>
      </p:pic>
      <p:pic>
        <p:nvPicPr>
          <p:cNvPr id="152581" name="Picture 5" descr="te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700213"/>
            <a:ext cx="4103688" cy="4103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La Calidad de un Borde</a:t>
            </a:r>
          </a:p>
        </p:txBody>
      </p:sp>
      <p:sp>
        <p:nvSpPr>
          <p:cNvPr id="156675" name="Rectangle 4"/>
          <p:cNvSpPr>
            <a:spLocks noChangeArrowheads="1"/>
          </p:cNvSpPr>
          <p:nvPr/>
        </p:nvSpPr>
        <p:spPr bwMode="auto">
          <a:xfrm>
            <a:off x="1292225" y="3019425"/>
            <a:ext cx="285750" cy="371475"/>
          </a:xfrm>
          <a:prstGeom prst="rect">
            <a:avLst/>
          </a:prstGeom>
          <a:solidFill>
            <a:srgbClr val="FF1D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76" name="Rectangle 5"/>
          <p:cNvSpPr>
            <a:spLocks noChangeArrowheads="1"/>
          </p:cNvSpPr>
          <p:nvPr/>
        </p:nvSpPr>
        <p:spPr bwMode="auto">
          <a:xfrm>
            <a:off x="1287463" y="3898900"/>
            <a:ext cx="285750" cy="371475"/>
          </a:xfrm>
          <a:prstGeom prst="rect">
            <a:avLst/>
          </a:prstGeom>
          <a:solidFill>
            <a:srgbClr val="FF1D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77" name="Rectangle 6"/>
          <p:cNvSpPr>
            <a:spLocks noChangeArrowheads="1"/>
          </p:cNvSpPr>
          <p:nvPr/>
        </p:nvSpPr>
        <p:spPr bwMode="auto">
          <a:xfrm>
            <a:off x="1296988" y="4814888"/>
            <a:ext cx="285750" cy="371475"/>
          </a:xfrm>
          <a:prstGeom prst="rect">
            <a:avLst/>
          </a:prstGeom>
          <a:solidFill>
            <a:srgbClr val="FF1D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78" name="Rectangle 7"/>
          <p:cNvSpPr>
            <a:spLocks noChangeArrowheads="1"/>
          </p:cNvSpPr>
          <p:nvPr/>
        </p:nvSpPr>
        <p:spPr bwMode="auto">
          <a:xfrm>
            <a:off x="1292225" y="4340225"/>
            <a:ext cx="285750" cy="371475"/>
          </a:xfrm>
          <a:prstGeom prst="rect">
            <a:avLst/>
          </a:prstGeom>
          <a:solidFill>
            <a:srgbClr val="FF1D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79" name="Rectangle 8"/>
          <p:cNvSpPr>
            <a:spLocks noChangeArrowheads="1"/>
          </p:cNvSpPr>
          <p:nvPr/>
        </p:nvSpPr>
        <p:spPr bwMode="auto">
          <a:xfrm>
            <a:off x="1287463" y="3460750"/>
            <a:ext cx="285750" cy="371475"/>
          </a:xfrm>
          <a:prstGeom prst="rect">
            <a:avLst/>
          </a:prstGeom>
          <a:solidFill>
            <a:srgbClr val="FF1D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80" name="Text Box 9"/>
          <p:cNvSpPr txBox="1">
            <a:spLocks noChangeArrowheads="1"/>
          </p:cNvSpPr>
          <p:nvPr/>
        </p:nvSpPr>
        <p:spPr bwMode="auto">
          <a:xfrm>
            <a:off x="1146175" y="5372100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sz="1200">
                <a:solidFill>
                  <a:srgbClr val="FF1D17"/>
                </a:solidFill>
                <a:latin typeface="Arial" charset="0"/>
                <a:cs typeface="Times New Roman" pitchFamily="18" charset="0"/>
              </a:rPr>
              <a:t>Borde</a:t>
            </a:r>
          </a:p>
          <a:p>
            <a:pPr algn="ctr" eaLnBrk="1" hangingPunct="1"/>
            <a:r>
              <a:rPr kumimoji="1" lang="en-US" sz="1200">
                <a:solidFill>
                  <a:srgbClr val="FF1D17"/>
                </a:solidFill>
                <a:latin typeface="Arial" charset="0"/>
                <a:cs typeface="Times New Roman" pitchFamily="18" charset="0"/>
              </a:rPr>
              <a:t>real</a:t>
            </a:r>
          </a:p>
        </p:txBody>
      </p:sp>
      <p:sp>
        <p:nvSpPr>
          <p:cNvPr id="156681" name="Rectangle 33"/>
          <p:cNvSpPr>
            <a:spLocks noChangeArrowheads="1"/>
          </p:cNvSpPr>
          <p:nvPr/>
        </p:nvSpPr>
        <p:spPr bwMode="auto">
          <a:xfrm>
            <a:off x="3306763" y="3019425"/>
            <a:ext cx="285750" cy="371475"/>
          </a:xfrm>
          <a:prstGeom prst="rect">
            <a:avLst/>
          </a:prstGeom>
          <a:solidFill>
            <a:srgbClr val="0F29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82" name="Rectangle 34"/>
          <p:cNvSpPr>
            <a:spLocks noChangeArrowheads="1"/>
          </p:cNvSpPr>
          <p:nvPr/>
        </p:nvSpPr>
        <p:spPr bwMode="auto">
          <a:xfrm>
            <a:off x="3302000" y="3898900"/>
            <a:ext cx="285750" cy="371475"/>
          </a:xfrm>
          <a:prstGeom prst="rect">
            <a:avLst/>
          </a:prstGeom>
          <a:solidFill>
            <a:srgbClr val="0F29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83" name="Rectangle 35"/>
          <p:cNvSpPr>
            <a:spLocks noChangeArrowheads="1"/>
          </p:cNvSpPr>
          <p:nvPr/>
        </p:nvSpPr>
        <p:spPr bwMode="auto">
          <a:xfrm>
            <a:off x="4140200" y="4814888"/>
            <a:ext cx="285750" cy="371475"/>
          </a:xfrm>
          <a:prstGeom prst="rect">
            <a:avLst/>
          </a:prstGeom>
          <a:solidFill>
            <a:srgbClr val="0F29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84" name="Rectangle 36"/>
          <p:cNvSpPr>
            <a:spLocks noChangeArrowheads="1"/>
          </p:cNvSpPr>
          <p:nvPr/>
        </p:nvSpPr>
        <p:spPr bwMode="auto">
          <a:xfrm>
            <a:off x="2801938" y="3460750"/>
            <a:ext cx="285750" cy="371475"/>
          </a:xfrm>
          <a:prstGeom prst="rect">
            <a:avLst/>
          </a:prstGeom>
          <a:solidFill>
            <a:srgbClr val="0F29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85" name="Rectangle 37"/>
          <p:cNvSpPr>
            <a:spLocks noChangeArrowheads="1"/>
          </p:cNvSpPr>
          <p:nvPr/>
        </p:nvSpPr>
        <p:spPr bwMode="auto">
          <a:xfrm>
            <a:off x="5618163" y="3019425"/>
            <a:ext cx="285750" cy="371475"/>
          </a:xfrm>
          <a:prstGeom prst="rect">
            <a:avLst/>
          </a:prstGeom>
          <a:solidFill>
            <a:srgbClr val="2B713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86" name="Rectangle 38"/>
          <p:cNvSpPr>
            <a:spLocks noChangeArrowheads="1"/>
          </p:cNvSpPr>
          <p:nvPr/>
        </p:nvSpPr>
        <p:spPr bwMode="auto">
          <a:xfrm>
            <a:off x="5613400" y="3898900"/>
            <a:ext cx="285750" cy="371475"/>
          </a:xfrm>
          <a:prstGeom prst="rect">
            <a:avLst/>
          </a:prstGeom>
          <a:solidFill>
            <a:srgbClr val="2B713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87" name="Rectangle 39"/>
          <p:cNvSpPr>
            <a:spLocks noChangeArrowheads="1"/>
          </p:cNvSpPr>
          <p:nvPr/>
        </p:nvSpPr>
        <p:spPr bwMode="auto">
          <a:xfrm>
            <a:off x="5994400" y="4814888"/>
            <a:ext cx="285750" cy="371475"/>
          </a:xfrm>
          <a:prstGeom prst="rect">
            <a:avLst/>
          </a:prstGeom>
          <a:solidFill>
            <a:srgbClr val="2B713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88" name="Rectangle 40"/>
          <p:cNvSpPr>
            <a:spLocks noChangeArrowheads="1"/>
          </p:cNvSpPr>
          <p:nvPr/>
        </p:nvSpPr>
        <p:spPr bwMode="auto">
          <a:xfrm>
            <a:off x="5975350" y="4340225"/>
            <a:ext cx="285750" cy="371475"/>
          </a:xfrm>
          <a:prstGeom prst="rect">
            <a:avLst/>
          </a:prstGeom>
          <a:solidFill>
            <a:srgbClr val="2B713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89" name="Rectangle 41"/>
          <p:cNvSpPr>
            <a:spLocks noChangeArrowheads="1"/>
          </p:cNvSpPr>
          <p:nvPr/>
        </p:nvSpPr>
        <p:spPr bwMode="auto">
          <a:xfrm>
            <a:off x="5970588" y="3460750"/>
            <a:ext cx="285750" cy="371475"/>
          </a:xfrm>
          <a:prstGeom prst="rect">
            <a:avLst/>
          </a:prstGeom>
          <a:solidFill>
            <a:srgbClr val="2B713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90" name="Rectangle 42"/>
          <p:cNvSpPr>
            <a:spLocks noChangeArrowheads="1"/>
          </p:cNvSpPr>
          <p:nvPr/>
        </p:nvSpPr>
        <p:spPr bwMode="auto">
          <a:xfrm>
            <a:off x="7570788" y="3019425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91" name="Rectangle 43"/>
          <p:cNvSpPr>
            <a:spLocks noChangeArrowheads="1"/>
          </p:cNvSpPr>
          <p:nvPr/>
        </p:nvSpPr>
        <p:spPr bwMode="auto">
          <a:xfrm>
            <a:off x="7566025" y="3897313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92" name="Rectangle 44"/>
          <p:cNvSpPr>
            <a:spLocks noChangeArrowheads="1"/>
          </p:cNvSpPr>
          <p:nvPr/>
        </p:nvSpPr>
        <p:spPr bwMode="auto">
          <a:xfrm>
            <a:off x="7575550" y="4814888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93" name="Rectangle 45"/>
          <p:cNvSpPr>
            <a:spLocks noChangeArrowheads="1"/>
          </p:cNvSpPr>
          <p:nvPr/>
        </p:nvSpPr>
        <p:spPr bwMode="auto">
          <a:xfrm>
            <a:off x="7570788" y="4338638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94" name="Rectangle 46"/>
          <p:cNvSpPr>
            <a:spLocks noChangeArrowheads="1"/>
          </p:cNvSpPr>
          <p:nvPr/>
        </p:nvSpPr>
        <p:spPr bwMode="auto">
          <a:xfrm>
            <a:off x="7566025" y="3459163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95" name="Rectangle 47"/>
          <p:cNvSpPr>
            <a:spLocks noChangeArrowheads="1"/>
          </p:cNvSpPr>
          <p:nvPr/>
        </p:nvSpPr>
        <p:spPr bwMode="auto">
          <a:xfrm>
            <a:off x="7927975" y="3019425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96" name="Rectangle 48"/>
          <p:cNvSpPr>
            <a:spLocks noChangeArrowheads="1"/>
          </p:cNvSpPr>
          <p:nvPr/>
        </p:nvSpPr>
        <p:spPr bwMode="auto">
          <a:xfrm>
            <a:off x="7932738" y="4814888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97" name="Rectangle 49"/>
          <p:cNvSpPr>
            <a:spLocks noChangeArrowheads="1"/>
          </p:cNvSpPr>
          <p:nvPr/>
        </p:nvSpPr>
        <p:spPr bwMode="auto">
          <a:xfrm>
            <a:off x="7923213" y="3459163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98" name="Rectangle 50"/>
          <p:cNvSpPr>
            <a:spLocks noChangeArrowheads="1"/>
          </p:cNvSpPr>
          <p:nvPr/>
        </p:nvSpPr>
        <p:spPr bwMode="auto">
          <a:xfrm>
            <a:off x="7161213" y="4814888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699" name="Rectangle 51"/>
          <p:cNvSpPr>
            <a:spLocks noChangeArrowheads="1"/>
          </p:cNvSpPr>
          <p:nvPr/>
        </p:nvSpPr>
        <p:spPr bwMode="auto">
          <a:xfrm>
            <a:off x="7156450" y="4338638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700" name="Rectangle 52"/>
          <p:cNvSpPr>
            <a:spLocks noChangeArrowheads="1"/>
          </p:cNvSpPr>
          <p:nvPr/>
        </p:nvSpPr>
        <p:spPr bwMode="auto">
          <a:xfrm>
            <a:off x="8275638" y="3459163"/>
            <a:ext cx="285750" cy="371475"/>
          </a:xfrm>
          <a:prstGeom prst="rect">
            <a:avLst/>
          </a:prstGeom>
          <a:solidFill>
            <a:srgbClr val="020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MX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6701" name="Text Box 53"/>
          <p:cNvSpPr txBox="1">
            <a:spLocks noChangeArrowheads="1"/>
          </p:cNvSpPr>
          <p:nvPr/>
        </p:nvSpPr>
        <p:spPr bwMode="auto">
          <a:xfrm>
            <a:off x="2559050" y="5372100"/>
            <a:ext cx="1862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sz="1200">
                <a:solidFill>
                  <a:srgbClr val="0F2995"/>
                </a:solidFill>
                <a:latin typeface="Arial" charset="0"/>
                <a:cs typeface="Times New Roman" pitchFamily="18" charset="0"/>
              </a:rPr>
              <a:t>Robustez pobre </a:t>
            </a:r>
          </a:p>
          <a:p>
            <a:pPr algn="ctr" eaLnBrk="1" hangingPunct="1"/>
            <a:r>
              <a:rPr kumimoji="1" lang="en-US" sz="1200">
                <a:solidFill>
                  <a:srgbClr val="0F2995"/>
                </a:solidFill>
                <a:latin typeface="Arial" charset="0"/>
                <a:cs typeface="Times New Roman" pitchFamily="18" charset="0"/>
              </a:rPr>
              <a:t>al ruido</a:t>
            </a:r>
          </a:p>
        </p:txBody>
      </p:sp>
      <p:sp>
        <p:nvSpPr>
          <p:cNvPr id="156702" name="Text Box 54"/>
          <p:cNvSpPr txBox="1">
            <a:spLocks noChangeArrowheads="1"/>
          </p:cNvSpPr>
          <p:nvPr/>
        </p:nvSpPr>
        <p:spPr bwMode="auto">
          <a:xfrm>
            <a:off x="5226050" y="5372100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sz="1200">
                <a:solidFill>
                  <a:srgbClr val="2B7130"/>
                </a:solidFill>
                <a:latin typeface="Arial" charset="0"/>
                <a:cs typeface="Times New Roman" pitchFamily="18" charset="0"/>
              </a:rPr>
              <a:t>Localización</a:t>
            </a:r>
          </a:p>
          <a:p>
            <a:pPr algn="ctr" eaLnBrk="1" hangingPunct="1"/>
            <a:r>
              <a:rPr kumimoji="1" lang="en-US" sz="1200">
                <a:solidFill>
                  <a:srgbClr val="2B7130"/>
                </a:solidFill>
                <a:latin typeface="Arial" charset="0"/>
                <a:cs typeface="Times New Roman" pitchFamily="18" charset="0"/>
              </a:rPr>
              <a:t>pobre</a:t>
            </a:r>
          </a:p>
        </p:txBody>
      </p:sp>
      <p:sp>
        <p:nvSpPr>
          <p:cNvPr id="156703" name="Text Box 55"/>
          <p:cNvSpPr txBox="1">
            <a:spLocks noChangeArrowheads="1"/>
          </p:cNvSpPr>
          <p:nvPr/>
        </p:nvSpPr>
        <p:spPr bwMode="auto">
          <a:xfrm>
            <a:off x="7537450" y="5372100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sz="1200">
                <a:solidFill>
                  <a:srgbClr val="020406"/>
                </a:solidFill>
                <a:latin typeface="Arial" charset="0"/>
                <a:cs typeface="Times New Roman" pitchFamily="18" charset="0"/>
              </a:rPr>
              <a:t>Múltiples</a:t>
            </a:r>
          </a:p>
          <a:p>
            <a:pPr algn="ctr" eaLnBrk="1" hangingPunct="1"/>
            <a:r>
              <a:rPr kumimoji="1" lang="en-US" sz="1200">
                <a:solidFill>
                  <a:srgbClr val="020406"/>
                </a:solidFill>
                <a:latin typeface="Arial" charset="0"/>
                <a:cs typeface="Times New Roman" pitchFamily="18" charset="0"/>
              </a:rPr>
              <a:t>respuestas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/>
              <a:t>Detector de Bordes de Canny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4488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Criterio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1: Buena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Detección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1000AA"/>
                </a:solidFill>
              </a:rPr>
              <a:t>El detector </a:t>
            </a:r>
            <a:r>
              <a:rPr lang="en-US" sz="2400" dirty="0" err="1">
                <a:solidFill>
                  <a:srgbClr val="1000AA"/>
                </a:solidFill>
              </a:rPr>
              <a:t>óptimo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debe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minimizar</a:t>
            </a:r>
            <a:r>
              <a:rPr lang="en-US" sz="2400" dirty="0">
                <a:solidFill>
                  <a:srgbClr val="1000AA"/>
                </a:solidFill>
              </a:rPr>
              <a:t> la </a:t>
            </a:r>
            <a:r>
              <a:rPr lang="en-US" sz="2400" dirty="0" err="1">
                <a:solidFill>
                  <a:srgbClr val="1000AA"/>
                </a:solidFill>
              </a:rPr>
              <a:t>probabilidad</a:t>
            </a:r>
            <a:r>
              <a:rPr lang="en-US" sz="2400" dirty="0">
                <a:solidFill>
                  <a:srgbClr val="1000AA"/>
                </a:solidFill>
              </a:rPr>
              <a:t> de </a:t>
            </a:r>
            <a:r>
              <a:rPr lang="en-US" sz="2400" dirty="0" err="1" smtClean="0">
                <a:solidFill>
                  <a:srgbClr val="1000AA"/>
                </a:solidFill>
              </a:rPr>
              <a:t>falsos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 smtClean="0">
                <a:solidFill>
                  <a:srgbClr val="1000AA"/>
                </a:solidFill>
              </a:rPr>
              <a:t>positivos</a:t>
            </a:r>
            <a:r>
              <a:rPr lang="en-US" sz="2400" dirty="0" smtClean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así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como</a:t>
            </a:r>
            <a:r>
              <a:rPr lang="en-US" sz="2400" dirty="0">
                <a:solidFill>
                  <a:srgbClr val="1000AA"/>
                </a:solidFill>
              </a:rPr>
              <a:t> de </a:t>
            </a:r>
            <a:r>
              <a:rPr lang="en-US" sz="2400" dirty="0" err="1">
                <a:solidFill>
                  <a:srgbClr val="1000AA"/>
                </a:solidFill>
              </a:rPr>
              <a:t>falsos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negativos</a:t>
            </a:r>
            <a:r>
              <a:rPr lang="en-US" sz="2400" dirty="0">
                <a:solidFill>
                  <a:srgbClr val="1000AA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1C174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Criterio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 Buena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Localización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endParaRPr lang="en-US" sz="20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1000AA"/>
                </a:solidFill>
              </a:rPr>
              <a:t>Los </a:t>
            </a:r>
            <a:r>
              <a:rPr lang="en-US" sz="2400" dirty="0" err="1">
                <a:solidFill>
                  <a:srgbClr val="1000AA"/>
                </a:solidFill>
              </a:rPr>
              <a:t>bordes</a:t>
            </a:r>
            <a:r>
              <a:rPr lang="en-US" sz="2400" dirty="0">
                <a:solidFill>
                  <a:srgbClr val="1000AA"/>
                </a:solidFill>
              </a:rPr>
              <a:t>  </a:t>
            </a:r>
            <a:r>
              <a:rPr lang="en-US" sz="2400" dirty="0" err="1">
                <a:solidFill>
                  <a:srgbClr val="1000AA"/>
                </a:solidFill>
              </a:rPr>
              <a:t>detectados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deben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estar</a:t>
            </a:r>
            <a:r>
              <a:rPr lang="en-US" sz="2400" dirty="0">
                <a:solidFill>
                  <a:srgbClr val="1000AA"/>
                </a:solidFill>
              </a:rPr>
              <a:t> tan </a:t>
            </a:r>
            <a:r>
              <a:rPr lang="en-US" sz="2400" dirty="0" err="1">
                <a:solidFill>
                  <a:srgbClr val="1000AA"/>
                </a:solidFill>
              </a:rPr>
              <a:t>cerca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como</a:t>
            </a:r>
            <a:r>
              <a:rPr lang="en-US" sz="2400" dirty="0">
                <a:solidFill>
                  <a:srgbClr val="1000AA"/>
                </a:solidFill>
              </a:rPr>
              <a:t> sea </a:t>
            </a:r>
            <a:r>
              <a:rPr lang="en-US" sz="2400" dirty="0" err="1">
                <a:solidFill>
                  <a:srgbClr val="1000AA"/>
                </a:solidFill>
              </a:rPr>
              <a:t>posible</a:t>
            </a:r>
            <a:r>
              <a:rPr lang="en-US" sz="2400" dirty="0">
                <a:solidFill>
                  <a:srgbClr val="1000AA"/>
                </a:solidFill>
              </a:rPr>
              <a:t> de los </a:t>
            </a:r>
            <a:r>
              <a:rPr lang="en-US" sz="2400" dirty="0" err="1">
                <a:solidFill>
                  <a:srgbClr val="1000AA"/>
                </a:solidFill>
              </a:rPr>
              <a:t>verdaderos</a:t>
            </a:r>
            <a:r>
              <a:rPr lang="en-US" sz="2400" dirty="0">
                <a:solidFill>
                  <a:srgbClr val="1000AA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1000AA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Restricción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Respuesta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Simple: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1000AA"/>
                </a:solidFill>
              </a:rPr>
              <a:t>El </a:t>
            </a:r>
            <a:r>
              <a:rPr lang="en-US" sz="2400" dirty="0">
                <a:solidFill>
                  <a:srgbClr val="1000AA"/>
                </a:solidFill>
              </a:rPr>
              <a:t>detector </a:t>
            </a:r>
            <a:r>
              <a:rPr lang="en-US" sz="2400" dirty="0" err="1">
                <a:solidFill>
                  <a:srgbClr val="1000AA"/>
                </a:solidFill>
              </a:rPr>
              <a:t>debe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regresar</a:t>
            </a:r>
            <a:r>
              <a:rPr lang="en-US" sz="2400" dirty="0">
                <a:solidFill>
                  <a:srgbClr val="1000AA"/>
                </a:solidFill>
              </a:rPr>
              <a:t> un </a:t>
            </a:r>
            <a:r>
              <a:rPr lang="en-US" sz="2400" dirty="0" err="1">
                <a:solidFill>
                  <a:srgbClr val="1000AA"/>
                </a:solidFill>
              </a:rPr>
              <a:t>punto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solamente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para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cada</a:t>
            </a:r>
            <a:r>
              <a:rPr lang="en-US" sz="2400" dirty="0">
                <a:solidFill>
                  <a:srgbClr val="1000AA"/>
                </a:solidFill>
              </a:rPr>
              <a:t> </a:t>
            </a:r>
            <a:r>
              <a:rPr lang="en-US" sz="2400" dirty="0" err="1">
                <a:solidFill>
                  <a:srgbClr val="1000AA"/>
                </a:solidFill>
              </a:rPr>
              <a:t>borde</a:t>
            </a:r>
            <a:r>
              <a:rPr lang="en-US" sz="2400" dirty="0">
                <a:solidFill>
                  <a:srgbClr val="1000AA"/>
                </a:solidFill>
              </a:rPr>
              <a:t>.</a:t>
            </a:r>
            <a:endParaRPr lang="en-US" sz="2000" dirty="0">
              <a:solidFill>
                <a:srgbClr val="1000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34" name="Rectangle 16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714488"/>
            <a:ext cx="7772400" cy="4648200"/>
          </a:xfrm>
          <a:noFill/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chemeClr val="accent2"/>
                </a:solidFill>
              </a:rPr>
              <a:t>Asume</a:t>
            </a:r>
            <a:r>
              <a:rPr lang="en-US" sz="2800" dirty="0">
                <a:solidFill>
                  <a:schemeClr val="accent2"/>
                </a:solidFill>
              </a:rPr>
              <a:t>: </a:t>
            </a:r>
          </a:p>
          <a:p>
            <a:pPr lvl="1" eaLnBrk="1" hangingPunct="1"/>
            <a:r>
              <a:rPr lang="en-US" sz="2800" dirty="0" err="1">
                <a:solidFill>
                  <a:srgbClr val="1000AA"/>
                </a:solidFill>
              </a:rPr>
              <a:t>Filtrado</a:t>
            </a:r>
            <a:r>
              <a:rPr lang="en-US" sz="2800" dirty="0">
                <a:solidFill>
                  <a:srgbClr val="1000AA"/>
                </a:solidFill>
              </a:rPr>
              <a:t> lineal</a:t>
            </a:r>
          </a:p>
          <a:p>
            <a:pPr lvl="1" eaLnBrk="1" hangingPunct="1"/>
            <a:r>
              <a:rPr lang="en-US" sz="2800" dirty="0" err="1">
                <a:solidFill>
                  <a:srgbClr val="1000AA"/>
                </a:solidFill>
              </a:rPr>
              <a:t>Ruido</a:t>
            </a:r>
            <a:r>
              <a:rPr lang="en-US" sz="2800" dirty="0">
                <a:solidFill>
                  <a:srgbClr val="1000AA"/>
                </a:solidFill>
              </a:rPr>
              <a:t> </a:t>
            </a:r>
            <a:r>
              <a:rPr lang="en-US" sz="2800" dirty="0" err="1">
                <a:solidFill>
                  <a:srgbClr val="1000AA"/>
                </a:solidFill>
              </a:rPr>
              <a:t>Gaussiano</a:t>
            </a:r>
            <a:r>
              <a:rPr lang="en-US" sz="2800" dirty="0">
                <a:solidFill>
                  <a:srgbClr val="1000AA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endParaRPr lang="es-MX" sz="2400" dirty="0">
              <a:solidFill>
                <a:srgbClr val="1000AA"/>
              </a:solidFill>
            </a:endParaRPr>
          </a:p>
          <a:p>
            <a:pPr lvl="1" eaLnBrk="1" hangingPunct="1">
              <a:buFontTx/>
              <a:buNone/>
            </a:pPr>
            <a:endParaRPr lang="en-US" sz="2400" dirty="0">
              <a:solidFill>
                <a:srgbClr val="1000AA"/>
              </a:solidFill>
            </a:endParaRP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1000100" y="571480"/>
            <a:ext cx="63357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5400" dirty="0">
                <a:solidFill>
                  <a:schemeClr val="accent3">
                    <a:lumMod val="75000"/>
                  </a:schemeClr>
                </a:solidFill>
              </a:rPr>
              <a:t>Detector de </a:t>
            </a:r>
            <a:r>
              <a:rPr lang="es-MX" sz="5400" dirty="0" err="1">
                <a:solidFill>
                  <a:schemeClr val="accent3">
                    <a:lumMod val="75000"/>
                  </a:schemeClr>
                </a:solidFill>
              </a:rPr>
              <a:t>Canny</a:t>
            </a:r>
            <a:endParaRPr lang="es-ES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/>
              <a:t>Detector de Canny</a:t>
            </a:r>
            <a:br>
              <a:rPr lang="es-MX" sz="4000"/>
            </a:br>
            <a:endParaRPr lang="es-ES" sz="400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chemeClr val="accent2"/>
                </a:solidFill>
              </a:rPr>
              <a:t>Es el detector óptimo bajo ciertas condiciones. </a:t>
            </a:r>
          </a:p>
          <a:p>
            <a:r>
              <a:rPr lang="es-ES" sz="2800" dirty="0">
                <a:solidFill>
                  <a:schemeClr val="accent2"/>
                </a:solidFill>
              </a:rPr>
              <a:t>La intención fue mejorar los detectores ya existentes.</a:t>
            </a:r>
          </a:p>
          <a:p>
            <a:r>
              <a:rPr lang="es-ES" sz="2800" dirty="0">
                <a:solidFill>
                  <a:schemeClr val="accent2"/>
                </a:solidFill>
              </a:rPr>
              <a:t>"</a:t>
            </a:r>
            <a:r>
              <a:rPr lang="es-ES" sz="2800" i="1" dirty="0">
                <a:solidFill>
                  <a:schemeClr val="accent2"/>
                </a:solidFill>
              </a:rPr>
              <a:t>A </a:t>
            </a:r>
            <a:r>
              <a:rPr lang="es-ES" sz="2800" i="1" dirty="0" err="1">
                <a:solidFill>
                  <a:schemeClr val="accent2"/>
                </a:solidFill>
              </a:rPr>
              <a:t>Computational</a:t>
            </a:r>
            <a:r>
              <a:rPr lang="es-ES" sz="2800" i="1" dirty="0">
                <a:solidFill>
                  <a:schemeClr val="accent2"/>
                </a:solidFill>
              </a:rPr>
              <a:t> </a:t>
            </a:r>
            <a:r>
              <a:rPr lang="es-ES" sz="2800" i="1" dirty="0" err="1">
                <a:solidFill>
                  <a:schemeClr val="accent2"/>
                </a:solidFill>
              </a:rPr>
              <a:t>Approach</a:t>
            </a:r>
            <a:r>
              <a:rPr lang="es-ES" sz="2800" i="1" dirty="0">
                <a:solidFill>
                  <a:schemeClr val="accent2"/>
                </a:solidFill>
              </a:rPr>
              <a:t> </a:t>
            </a:r>
            <a:r>
              <a:rPr lang="es-ES" sz="2800" i="1" dirty="0" err="1">
                <a:solidFill>
                  <a:schemeClr val="accent2"/>
                </a:solidFill>
              </a:rPr>
              <a:t>to</a:t>
            </a:r>
            <a:r>
              <a:rPr lang="es-ES" sz="2800" i="1" dirty="0">
                <a:solidFill>
                  <a:schemeClr val="accent2"/>
                </a:solidFill>
              </a:rPr>
              <a:t> </a:t>
            </a:r>
            <a:r>
              <a:rPr lang="es-ES" sz="2800" i="1" dirty="0" err="1">
                <a:solidFill>
                  <a:schemeClr val="accent2"/>
                </a:solidFill>
              </a:rPr>
              <a:t>Edge</a:t>
            </a:r>
            <a:r>
              <a:rPr lang="es-ES" sz="2800" i="1" dirty="0">
                <a:solidFill>
                  <a:schemeClr val="accent2"/>
                </a:solidFill>
              </a:rPr>
              <a:t> </a:t>
            </a:r>
            <a:r>
              <a:rPr lang="es-ES" sz="2800" i="1" dirty="0" err="1">
                <a:solidFill>
                  <a:schemeClr val="accent2"/>
                </a:solidFill>
              </a:rPr>
              <a:t>Detection</a:t>
            </a:r>
            <a:r>
              <a:rPr lang="es-ES" sz="2800" dirty="0" err="1">
                <a:solidFill>
                  <a:schemeClr val="accent2"/>
                </a:solidFill>
              </a:rPr>
              <a:t>“IEEE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Trans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Pattern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Analysis</a:t>
            </a:r>
            <a:r>
              <a:rPr lang="es-ES" sz="2800" dirty="0">
                <a:solidFill>
                  <a:schemeClr val="accent2"/>
                </a:solidFill>
              </a:rPr>
              <a:t> and Machine </a:t>
            </a:r>
            <a:r>
              <a:rPr lang="es-ES" sz="2800" dirty="0" err="1">
                <a:solidFill>
                  <a:schemeClr val="accent2"/>
                </a:solidFill>
              </a:rPr>
              <a:t>Intelligence</a:t>
            </a:r>
            <a:r>
              <a:rPr lang="es-ES" sz="2800" dirty="0">
                <a:solidFill>
                  <a:schemeClr val="accent2"/>
                </a:solidFill>
              </a:rPr>
              <a:t>, 1986.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908050"/>
          </a:xfrm>
        </p:spPr>
        <p:txBody>
          <a:bodyPr/>
          <a:lstStyle/>
          <a:p>
            <a:r>
              <a:rPr lang="es-ES"/>
              <a:t>Detector de Canny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78812" cy="56165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2800">
                <a:solidFill>
                  <a:srgbClr val="333399"/>
                </a:solidFill>
              </a:rPr>
              <a:t>Se implementa en etapas: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" sz="2800">
              <a:solidFill>
                <a:srgbClr val="333399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ES" sz="3600">
                <a:solidFill>
                  <a:srgbClr val="333399"/>
                </a:solidFill>
              </a:rPr>
              <a:t>Suavizamiento y diferenciación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s-ES" sz="3200">
                <a:solidFill>
                  <a:srgbClr val="333399"/>
                </a:solidFill>
              </a:rPr>
              <a:t>Convolución con una gaussiana.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s-MX" sz="3200">
                <a:solidFill>
                  <a:srgbClr val="333399"/>
                </a:solidFill>
              </a:rPr>
              <a:t>El primer paso es suavizar la imagen antes de realizar cualquier detección de bordes.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s-MX" sz="3200">
                <a:solidFill>
                  <a:srgbClr val="333399"/>
                </a:solidFill>
              </a:rPr>
              <a:t>El éxito del método depende de el tamaño del filtro que se usa en este paso, en el sentido de que será más o menos sensible al ruido.</a:t>
            </a:r>
            <a:endParaRPr lang="es-ES" sz="320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908050"/>
          </a:xfrm>
        </p:spPr>
        <p:txBody>
          <a:bodyPr/>
          <a:lstStyle/>
          <a:p>
            <a:r>
              <a:rPr lang="es-ES"/>
              <a:t>Detector de Canny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78812" cy="56165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endParaRPr lang="es-ES" sz="2800">
              <a:solidFill>
                <a:srgbClr val="333399"/>
              </a:solidFill>
            </a:endParaRP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s-ES" sz="3600">
                <a:solidFill>
                  <a:srgbClr val="333399"/>
                </a:solidFill>
              </a:rPr>
              <a:t>2. Obtener </a:t>
            </a:r>
            <a:r>
              <a:rPr lang="es-MX" sz="3600">
                <a:solidFill>
                  <a:srgbClr val="333399"/>
                </a:solidFill>
              </a:rPr>
              <a:t>la dirección perpendicular al borde.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s-MX" sz="3600">
                <a:solidFill>
                  <a:srgbClr val="333399"/>
                </a:solidFill>
              </a:rPr>
              <a:t>En este paso se aplica el método de Sobel para encontrar las aproximaciones de las derivadas. </a:t>
            </a:r>
            <a:r>
              <a:rPr lang="es-MX" sz="3600">
                <a:solidFill>
                  <a:schemeClr val="tx1"/>
                </a:solidFill>
              </a:rPr>
              <a:t>G</a:t>
            </a:r>
            <a:r>
              <a:rPr lang="es-MX" sz="2400">
                <a:solidFill>
                  <a:schemeClr val="tx1"/>
                </a:solidFill>
              </a:rPr>
              <a:t>x</a:t>
            </a:r>
            <a:r>
              <a:rPr lang="es-MX" sz="3600">
                <a:solidFill>
                  <a:srgbClr val="333399"/>
                </a:solidFill>
              </a:rPr>
              <a:t> y </a:t>
            </a:r>
            <a:r>
              <a:rPr lang="es-MX" sz="3600">
                <a:solidFill>
                  <a:schemeClr val="tx1"/>
                </a:solidFill>
              </a:rPr>
              <a:t>G</a:t>
            </a:r>
            <a:r>
              <a:rPr lang="es-MX" sz="2400">
                <a:solidFill>
                  <a:schemeClr val="tx1"/>
                </a:solidFill>
              </a:rPr>
              <a:t>y</a:t>
            </a:r>
            <a:r>
              <a:rPr lang="es-MX" sz="3600">
                <a:solidFill>
                  <a:srgbClr val="333399"/>
                </a:solidFill>
              </a:rPr>
              <a:t>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s-ES" sz="3600">
              <a:solidFill>
                <a:srgbClr val="333399"/>
              </a:solidFill>
            </a:endParaRP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2587625" y="5024438"/>
            <a:ext cx="289718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s-ES_tradnl" sz="3200">
                <a:solidFill>
                  <a:schemeClr val="tx1"/>
                </a:solidFill>
              </a:rPr>
              <a:t>|G| = |Gx| + |Gy|</a:t>
            </a:r>
            <a:r>
              <a:rPr lang="es-ES_tradnl"/>
              <a:t> </a:t>
            </a:r>
          </a:p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863600" y="692150"/>
            <a:ext cx="828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s-ES">
                <a:solidFill>
                  <a:srgbClr val="333399"/>
                </a:solidFill>
              </a:rPr>
              <a:t>Pueden ocurrir  respuestas falsas a un borde causadas por ruido, formando un estriado.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es-ES"/>
              <a:t>Detector de Canny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96975"/>
            <a:ext cx="6910387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rgbClr val="333399"/>
                </a:solidFill>
              </a:rPr>
              <a:t>3. </a:t>
            </a:r>
            <a:r>
              <a:rPr lang="es-MX" sz="3600">
                <a:solidFill>
                  <a:srgbClr val="333399"/>
                </a:solidFill>
              </a:rPr>
              <a:t>Se calcula el ángulo del gradiente, con lo cual podemos estimar la dirección ortogonal al borde.</a:t>
            </a:r>
            <a:endParaRPr lang="es-ES" sz="3600">
              <a:solidFill>
                <a:srgbClr val="333399"/>
              </a:solidFill>
            </a:endParaRP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484438" y="2852738"/>
          <a:ext cx="2808287" cy="1462087"/>
        </p:xfrm>
        <a:graphic>
          <a:graphicData uri="http://schemas.openxmlformats.org/presentationml/2006/ole">
            <p:oleObj spid="_x0000_s1026" name="Ecuación" r:id="rId3" imgW="927000" imgH="482400" progId="Equation.3">
              <p:embed/>
            </p:oleObj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4787900" y="5949950"/>
          <a:ext cx="1049338" cy="600075"/>
        </p:xfrm>
        <a:graphic>
          <a:graphicData uri="http://schemas.openxmlformats.org/presentationml/2006/ole">
            <p:oleObj spid="_x0000_s1027" name="Ecuación" r:id="rId4" imgW="355320" imgH="203040" progId="Equation.3">
              <p:embed/>
            </p:oleObj>
          </a:graphicData>
        </a:graphic>
      </p:graphicFrame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1042988" y="5589588"/>
            <a:ext cx="648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solidFill>
                  <a:schemeClr val="tx1"/>
                </a:solidFill>
              </a:rPr>
              <a:t>Ojo: G</a:t>
            </a:r>
            <a:r>
              <a:rPr lang="es-MX" sz="1800">
                <a:solidFill>
                  <a:schemeClr val="tx1"/>
                </a:solidFill>
              </a:rPr>
              <a:t>x puede ser 0, ene se caso </a:t>
            </a:r>
            <a:endParaRPr lang="es-E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787</Words>
  <Application>Microsoft Office PowerPoint</Application>
  <PresentationFormat>Presentación en pantalla (4:3)</PresentationFormat>
  <Paragraphs>123</Paragraphs>
  <Slides>23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Flujo</vt:lpstr>
      <vt:lpstr>Ecuación</vt:lpstr>
      <vt:lpstr>Equation</vt:lpstr>
      <vt:lpstr>Detectores de Canny y SUSAN</vt:lpstr>
      <vt:lpstr>Otros Detectores</vt:lpstr>
      <vt:lpstr>La Calidad de un Borde</vt:lpstr>
      <vt:lpstr>Detector de Bordes de Canny</vt:lpstr>
      <vt:lpstr>Diapositiva 5</vt:lpstr>
      <vt:lpstr>Detector de Canny </vt:lpstr>
      <vt:lpstr>Detector de Canny</vt:lpstr>
      <vt:lpstr>Detector de Canny</vt:lpstr>
      <vt:lpstr>Detector de Canny</vt:lpstr>
      <vt:lpstr>Detector de Canny</vt:lpstr>
      <vt:lpstr>Detector de Canny</vt:lpstr>
      <vt:lpstr>Detector de Canny</vt:lpstr>
      <vt:lpstr>Supresión de no máximos</vt:lpstr>
      <vt:lpstr>Supresión de NO máximos</vt:lpstr>
      <vt:lpstr>Umbralización con histéresis</vt:lpstr>
      <vt:lpstr>Ejemplo</vt:lpstr>
      <vt:lpstr>S.U.S.A.N</vt:lpstr>
      <vt:lpstr>Cómo es una máscara Circular?</vt:lpstr>
      <vt:lpstr>S.U.S.A.N</vt:lpstr>
      <vt:lpstr>Susan</vt:lpstr>
      <vt:lpstr>Susan</vt:lpstr>
      <vt:lpstr>SUSAN: Ventajas</vt:lpstr>
      <vt:lpstr>Ejemplos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Detectores de Canny y SUSAN</dc:title>
  <dc:creator>usuario</dc:creator>
  <cp:lastModifiedBy>usuario</cp:lastModifiedBy>
  <cp:revision>8</cp:revision>
  <dcterms:created xsi:type="dcterms:W3CDTF">2013-05-06T13:04:46Z</dcterms:created>
  <dcterms:modified xsi:type="dcterms:W3CDTF">2013-09-13T14:46:52Z</dcterms:modified>
</cp:coreProperties>
</file>