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0" r:id="rId1"/>
  </p:sldMasterIdLst>
  <p:notesMasterIdLst>
    <p:notesMasterId r:id="rId21"/>
  </p:notesMasterIdLst>
  <p:sldIdLst>
    <p:sldId id="256" r:id="rId2"/>
    <p:sldId id="257" r:id="rId3"/>
    <p:sldId id="266" r:id="rId4"/>
    <p:sldId id="258" r:id="rId5"/>
    <p:sldId id="260" r:id="rId6"/>
    <p:sldId id="268" r:id="rId7"/>
    <p:sldId id="278" r:id="rId8"/>
    <p:sldId id="269" r:id="rId9"/>
    <p:sldId id="270" r:id="rId10"/>
    <p:sldId id="271" r:id="rId11"/>
    <p:sldId id="279" r:id="rId12"/>
    <p:sldId id="263" r:id="rId13"/>
    <p:sldId id="272" r:id="rId14"/>
    <p:sldId id="273" r:id="rId15"/>
    <p:sldId id="274" r:id="rId16"/>
    <p:sldId id="276" r:id="rId17"/>
    <p:sldId id="277" r:id="rId18"/>
    <p:sldId id="264" r:id="rId19"/>
    <p:sldId id="26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5620"/>
    <p:restoredTop sz="93066" autoAdjust="0"/>
  </p:normalViewPr>
  <p:slideViewPr>
    <p:cSldViewPr snapToGrid="0" snapToObjects="1">
      <p:cViewPr varScale="1">
        <p:scale>
          <a:sx n="76" d="100"/>
          <a:sy n="76" d="100"/>
        </p:scale>
        <p:origin x="108" y="132"/>
      </p:cViewPr>
      <p:guideLst/>
    </p:cSldViewPr>
  </p:slideViewPr>
  <p:notesTextViewPr>
    <p:cViewPr>
      <p:scale>
        <a:sx n="1" d="1"/>
        <a:sy n="1" d="1"/>
      </p:scale>
      <p:origin x="0" y="0"/>
    </p:cViewPr>
  </p:notesTextViewPr>
  <p:sorterViewPr>
    <p:cViewPr>
      <p:scale>
        <a:sx n="100" d="100"/>
        <a:sy n="100" d="100"/>
      </p:scale>
      <p:origin x="0" y="-2043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96C8B5-F8CA-47C2-A1CB-9C1B93072166}" type="datetimeFigureOut">
              <a:rPr lang="tr-TR" smtClean="0"/>
              <a:t>18.06.2019</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F1926E-EF6E-4FF0-911F-891163AA5F3B}" type="slidenum">
              <a:rPr lang="tr-TR" smtClean="0"/>
              <a:t>‹#›</a:t>
            </a:fld>
            <a:endParaRPr lang="tr-TR"/>
          </a:p>
        </p:txBody>
      </p:sp>
    </p:spTree>
    <p:extLst>
      <p:ext uri="{BB962C8B-B14F-4D97-AF65-F5344CB8AC3E}">
        <p14:creationId xmlns:p14="http://schemas.microsoft.com/office/powerpoint/2010/main" val="2607968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4</a:t>
            </a:fld>
            <a:endParaRPr lang="tr-TR"/>
          </a:p>
        </p:txBody>
      </p:sp>
    </p:spTree>
    <p:extLst>
      <p:ext uri="{BB962C8B-B14F-4D97-AF65-F5344CB8AC3E}">
        <p14:creationId xmlns:p14="http://schemas.microsoft.com/office/powerpoint/2010/main" val="1318366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5</a:t>
            </a:fld>
            <a:endParaRPr lang="tr-TR"/>
          </a:p>
        </p:txBody>
      </p:sp>
    </p:spTree>
    <p:extLst>
      <p:ext uri="{BB962C8B-B14F-4D97-AF65-F5344CB8AC3E}">
        <p14:creationId xmlns:p14="http://schemas.microsoft.com/office/powerpoint/2010/main" val="4001053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6</a:t>
            </a:fld>
            <a:endParaRPr lang="tr-TR"/>
          </a:p>
        </p:txBody>
      </p:sp>
    </p:spTree>
    <p:extLst>
      <p:ext uri="{BB962C8B-B14F-4D97-AF65-F5344CB8AC3E}">
        <p14:creationId xmlns:p14="http://schemas.microsoft.com/office/powerpoint/2010/main" val="159021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8</a:t>
            </a:fld>
            <a:endParaRPr lang="tr-TR"/>
          </a:p>
        </p:txBody>
      </p:sp>
    </p:spTree>
    <p:extLst>
      <p:ext uri="{BB962C8B-B14F-4D97-AF65-F5344CB8AC3E}">
        <p14:creationId xmlns:p14="http://schemas.microsoft.com/office/powerpoint/2010/main" val="4168778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10</a:t>
            </a:fld>
            <a:endParaRPr lang="tr-TR"/>
          </a:p>
        </p:txBody>
      </p:sp>
    </p:spTree>
    <p:extLst>
      <p:ext uri="{BB962C8B-B14F-4D97-AF65-F5344CB8AC3E}">
        <p14:creationId xmlns:p14="http://schemas.microsoft.com/office/powerpoint/2010/main" val="3154913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18</a:t>
            </a:fld>
            <a:endParaRPr lang="tr-TR"/>
          </a:p>
        </p:txBody>
      </p:sp>
    </p:spTree>
    <p:extLst>
      <p:ext uri="{BB962C8B-B14F-4D97-AF65-F5344CB8AC3E}">
        <p14:creationId xmlns:p14="http://schemas.microsoft.com/office/powerpoint/2010/main" val="6427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6/18/2019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25728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6/18/2019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712153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6/18/2019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8979173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6/18/2019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2519744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6/18/2019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6623559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6/18/2019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385034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6/18/2019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7679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6/18/2019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0936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6/18/2019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15790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6/18/2019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4350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6/18/2019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16734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6/18/2019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69657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6/18/2019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7161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6/18/2019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19819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6/18/2019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1720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6/18/2019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4282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E451C3-0FF4-47C4-B829-773ADF60F88C}" type="datetimeFigureOut">
              <a:rPr lang="en-US" smtClean="0"/>
              <a:t>6/18/2019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35352989"/>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 id="2147483754" r:id="rId14"/>
    <p:sldLayoutId id="2147483755" r:id="rId15"/>
    <p:sldLayoutId id="214748375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eo.nyu.edu/catalog/nyu_2451_34572"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developer.foursquare.com/docs/resources/categories"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Capstone Project - The Battle of Neighborhoods</a:t>
            </a:r>
            <a:endParaRPr lang="en-US" dirty="0"/>
          </a:p>
        </p:txBody>
      </p:sp>
      <p:sp>
        <p:nvSpPr>
          <p:cNvPr id="3" name="Subtitle 2"/>
          <p:cNvSpPr>
            <a:spLocks noGrp="1"/>
          </p:cNvSpPr>
          <p:nvPr>
            <p:ph type="subTitle" idx="1"/>
          </p:nvPr>
        </p:nvSpPr>
        <p:spPr/>
        <p:txBody>
          <a:bodyPr/>
          <a:lstStyle/>
          <a:p>
            <a:r>
              <a:rPr lang="en-US" dirty="0"/>
              <a:t>Selecting the </a:t>
            </a:r>
            <a:r>
              <a:rPr lang="tr-TR" dirty="0"/>
              <a:t>most suitable</a:t>
            </a:r>
            <a:r>
              <a:rPr lang="en-US" dirty="0"/>
              <a:t> location to open an </a:t>
            </a:r>
            <a:r>
              <a:rPr lang="tr-TR" dirty="0"/>
              <a:t>SUSHI BAR in Manhattan, New York</a:t>
            </a:r>
            <a:endParaRPr lang="en-US" dirty="0"/>
          </a:p>
        </p:txBody>
      </p:sp>
    </p:spTree>
    <p:extLst>
      <p:ext uri="{BB962C8B-B14F-4D97-AF65-F5344CB8AC3E}">
        <p14:creationId xmlns:p14="http://schemas.microsoft.com/office/powerpoint/2010/main" val="1387156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a:xfrm>
            <a:off x="339243" y="1930400"/>
            <a:ext cx="8934760" cy="2094625"/>
          </a:xfrm>
        </p:spPr>
        <p:txBody>
          <a:bodyPr>
            <a:normAutofit/>
          </a:bodyPr>
          <a:lstStyle/>
          <a:p>
            <a:pPr algn="just"/>
            <a:r>
              <a:rPr lang="tr-TR" sz="2400" dirty="0"/>
              <a:t>Using K-means algorithm,  the neigborhoods were grouped. The number of clusters was selected as 5. </a:t>
            </a:r>
            <a:r>
              <a:rPr lang="en-US" sz="2400" dirty="0"/>
              <a:t>Folium library was used to visualize the neighborhoods in Manhattan and its clusters.</a:t>
            </a:r>
            <a:endParaRPr lang="tr-TR" sz="2400" dirty="0"/>
          </a:p>
          <a:p>
            <a:pPr algn="just"/>
            <a:endParaRPr lang="tr-TR" dirty="0"/>
          </a:p>
          <a:p>
            <a:pPr algn="just"/>
            <a:endParaRPr lang="en-US" dirty="0"/>
          </a:p>
        </p:txBody>
      </p:sp>
      <p:pic>
        <p:nvPicPr>
          <p:cNvPr id="5" name="Picture 4">
            <a:extLst>
              <a:ext uri="{FF2B5EF4-FFF2-40B4-BE49-F238E27FC236}">
                <a16:creationId xmlns:a16="http://schemas.microsoft.com/office/drawing/2014/main" id="{E3D6DE9C-1D49-4440-9059-16F94DF5220C}"/>
              </a:ext>
            </a:extLst>
          </p:cNvPr>
          <p:cNvPicPr/>
          <p:nvPr/>
        </p:nvPicPr>
        <p:blipFill>
          <a:blip r:embed="rId3"/>
          <a:stretch>
            <a:fillRect/>
          </a:stretch>
        </p:blipFill>
        <p:spPr>
          <a:xfrm>
            <a:off x="1406717" y="3429000"/>
            <a:ext cx="7379473" cy="3091070"/>
          </a:xfrm>
          <a:prstGeom prst="rect">
            <a:avLst/>
          </a:prstGeom>
        </p:spPr>
      </p:pic>
    </p:spTree>
    <p:extLst>
      <p:ext uri="{BB962C8B-B14F-4D97-AF65-F5344CB8AC3E}">
        <p14:creationId xmlns:p14="http://schemas.microsoft.com/office/powerpoint/2010/main" val="4018913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6A726-699B-45F1-94A5-8C416A8CED3D}"/>
              </a:ext>
            </a:extLst>
          </p:cNvPr>
          <p:cNvSpPr>
            <a:spLocks noGrp="1"/>
          </p:cNvSpPr>
          <p:nvPr>
            <p:ph type="title"/>
          </p:nvPr>
        </p:nvSpPr>
        <p:spPr/>
        <p:txBody>
          <a:bodyPr/>
          <a:lstStyle/>
          <a:p>
            <a:r>
              <a:rPr lang="tr-TR" dirty="0"/>
              <a:t>Results</a:t>
            </a:r>
          </a:p>
        </p:txBody>
      </p:sp>
      <p:pic>
        <p:nvPicPr>
          <p:cNvPr id="4" name="Content Placeholder 3">
            <a:extLst>
              <a:ext uri="{FF2B5EF4-FFF2-40B4-BE49-F238E27FC236}">
                <a16:creationId xmlns:a16="http://schemas.microsoft.com/office/drawing/2014/main" id="{01CB8115-66DA-4323-974E-B4E75D039DC2}"/>
              </a:ext>
            </a:extLst>
          </p:cNvPr>
          <p:cNvPicPr>
            <a:picLocks noGrp="1"/>
          </p:cNvPicPr>
          <p:nvPr>
            <p:ph idx="1"/>
          </p:nvPr>
        </p:nvPicPr>
        <p:blipFill>
          <a:blip r:embed="rId2"/>
          <a:stretch>
            <a:fillRect/>
          </a:stretch>
        </p:blipFill>
        <p:spPr>
          <a:xfrm>
            <a:off x="2289487" y="2160588"/>
            <a:ext cx="5373063" cy="3881437"/>
          </a:xfrm>
          <a:prstGeom prst="rect">
            <a:avLst/>
          </a:prstGeom>
        </p:spPr>
      </p:pic>
    </p:spTree>
    <p:extLst>
      <p:ext uri="{BB962C8B-B14F-4D97-AF65-F5344CB8AC3E}">
        <p14:creationId xmlns:p14="http://schemas.microsoft.com/office/powerpoint/2010/main" val="591233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a:xfrm>
            <a:off x="525516" y="1681798"/>
            <a:ext cx="10862442" cy="2047328"/>
          </a:xfrm>
        </p:spPr>
        <p:txBody>
          <a:bodyPr/>
          <a:lstStyle/>
          <a:p>
            <a:r>
              <a:rPr lang="en-US" dirty="0"/>
              <a:t>Using K-mean to clustering data area with less number of sushi bars</a:t>
            </a:r>
            <a:endParaRPr lang="tr-TR" dirty="0"/>
          </a:p>
          <a:p>
            <a:pPr marL="0" indent="0">
              <a:buNone/>
            </a:pPr>
            <a:r>
              <a:rPr lang="en-US" b="1" dirty="0"/>
              <a:t>Cluster 0</a:t>
            </a:r>
            <a:endParaRPr lang="en-US" dirty="0"/>
          </a:p>
        </p:txBody>
      </p:sp>
      <p:pic>
        <p:nvPicPr>
          <p:cNvPr id="7" name="Picture 6">
            <a:extLst>
              <a:ext uri="{FF2B5EF4-FFF2-40B4-BE49-F238E27FC236}">
                <a16:creationId xmlns:a16="http://schemas.microsoft.com/office/drawing/2014/main" id="{EC9841A9-F4E8-4722-8666-9DB8860ACF5B}"/>
              </a:ext>
            </a:extLst>
          </p:cNvPr>
          <p:cNvPicPr/>
          <p:nvPr/>
        </p:nvPicPr>
        <p:blipFill>
          <a:blip r:embed="rId2"/>
          <a:stretch>
            <a:fillRect/>
          </a:stretch>
        </p:blipFill>
        <p:spPr>
          <a:xfrm>
            <a:off x="1348740" y="2558504"/>
            <a:ext cx="7033260" cy="3689896"/>
          </a:xfrm>
          <a:prstGeom prst="rect">
            <a:avLst/>
          </a:prstGeom>
        </p:spPr>
      </p:pic>
    </p:spTree>
    <p:extLst>
      <p:ext uri="{BB962C8B-B14F-4D97-AF65-F5344CB8AC3E}">
        <p14:creationId xmlns:p14="http://schemas.microsoft.com/office/powerpoint/2010/main" val="719125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idx="1"/>
          </p:nvPr>
        </p:nvSpPr>
        <p:spPr>
          <a:xfrm>
            <a:off x="512590" y="1930400"/>
            <a:ext cx="8761412" cy="436099"/>
          </a:xfrm>
        </p:spPr>
        <p:txBody>
          <a:bodyPr>
            <a:normAutofit/>
          </a:bodyPr>
          <a:lstStyle/>
          <a:p>
            <a:pPr marL="0" indent="0">
              <a:buNone/>
            </a:pPr>
            <a:r>
              <a:rPr lang="en-US" b="1" dirty="0"/>
              <a:t>Cluster </a:t>
            </a:r>
            <a:r>
              <a:rPr lang="tr-TR" b="1" dirty="0"/>
              <a:t>1</a:t>
            </a:r>
          </a:p>
          <a:p>
            <a:pPr marL="0" indent="0">
              <a:buNone/>
            </a:pPr>
            <a:endParaRPr lang="en-US" dirty="0"/>
          </a:p>
          <a:p>
            <a:endParaRPr lang="tr-TR" dirty="0"/>
          </a:p>
        </p:txBody>
      </p:sp>
      <p:pic>
        <p:nvPicPr>
          <p:cNvPr id="5" name="Picture 4">
            <a:extLst>
              <a:ext uri="{FF2B5EF4-FFF2-40B4-BE49-F238E27FC236}">
                <a16:creationId xmlns:a16="http://schemas.microsoft.com/office/drawing/2014/main" id="{B4043F52-AD12-4604-B2AD-61FFE63EE481}"/>
              </a:ext>
            </a:extLst>
          </p:cNvPr>
          <p:cNvPicPr/>
          <p:nvPr/>
        </p:nvPicPr>
        <p:blipFill>
          <a:blip r:embed="rId2"/>
          <a:stretch>
            <a:fillRect/>
          </a:stretch>
        </p:blipFill>
        <p:spPr>
          <a:xfrm>
            <a:off x="677334" y="2531599"/>
            <a:ext cx="6942666" cy="3716801"/>
          </a:xfrm>
          <a:prstGeom prst="rect">
            <a:avLst/>
          </a:prstGeom>
        </p:spPr>
      </p:pic>
    </p:spTree>
    <p:extLst>
      <p:ext uri="{BB962C8B-B14F-4D97-AF65-F5344CB8AC3E}">
        <p14:creationId xmlns:p14="http://schemas.microsoft.com/office/powerpoint/2010/main" val="359117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idx="1"/>
          </p:nvPr>
        </p:nvSpPr>
        <p:spPr>
          <a:xfrm>
            <a:off x="512590" y="1705317"/>
            <a:ext cx="8761412" cy="450166"/>
          </a:xfrm>
        </p:spPr>
        <p:txBody>
          <a:bodyPr>
            <a:normAutofit/>
          </a:bodyPr>
          <a:lstStyle/>
          <a:p>
            <a:r>
              <a:rPr lang="en-US" b="1" dirty="0"/>
              <a:t>Cluster </a:t>
            </a:r>
            <a:r>
              <a:rPr lang="tr-TR" b="1" dirty="0"/>
              <a:t>2</a:t>
            </a:r>
          </a:p>
          <a:p>
            <a:endParaRPr lang="en-US" dirty="0"/>
          </a:p>
          <a:p>
            <a:endParaRPr lang="tr-TR" dirty="0"/>
          </a:p>
        </p:txBody>
      </p:sp>
      <p:pic>
        <p:nvPicPr>
          <p:cNvPr id="7" name="Picture 6">
            <a:extLst>
              <a:ext uri="{FF2B5EF4-FFF2-40B4-BE49-F238E27FC236}">
                <a16:creationId xmlns:a16="http://schemas.microsoft.com/office/drawing/2014/main" id="{D180AC1F-6985-41E5-BA64-ACEA2C2E841C}"/>
              </a:ext>
            </a:extLst>
          </p:cNvPr>
          <p:cNvPicPr/>
          <p:nvPr/>
        </p:nvPicPr>
        <p:blipFill>
          <a:blip r:embed="rId2"/>
          <a:stretch>
            <a:fillRect/>
          </a:stretch>
        </p:blipFill>
        <p:spPr>
          <a:xfrm>
            <a:off x="967740" y="2445702"/>
            <a:ext cx="7338060" cy="2706981"/>
          </a:xfrm>
          <a:prstGeom prst="rect">
            <a:avLst/>
          </a:prstGeom>
        </p:spPr>
      </p:pic>
    </p:spTree>
    <p:extLst>
      <p:ext uri="{BB962C8B-B14F-4D97-AF65-F5344CB8AC3E}">
        <p14:creationId xmlns:p14="http://schemas.microsoft.com/office/powerpoint/2010/main" val="1095840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pPr marL="0" indent="0">
              <a:buNone/>
            </a:pPr>
            <a:r>
              <a:rPr lang="en-US" b="1" dirty="0"/>
              <a:t>Cluster </a:t>
            </a:r>
            <a:r>
              <a:rPr lang="tr-TR" b="1" dirty="0"/>
              <a:t>3</a:t>
            </a:r>
          </a:p>
          <a:p>
            <a:pPr marL="0" indent="0">
              <a:buNone/>
            </a:pPr>
            <a:endParaRPr lang="en-US" dirty="0"/>
          </a:p>
          <a:p>
            <a:endParaRPr lang="tr-TR" dirty="0"/>
          </a:p>
        </p:txBody>
      </p:sp>
      <p:pic>
        <p:nvPicPr>
          <p:cNvPr id="6" name="Picture 5">
            <a:extLst>
              <a:ext uri="{FF2B5EF4-FFF2-40B4-BE49-F238E27FC236}">
                <a16:creationId xmlns:a16="http://schemas.microsoft.com/office/drawing/2014/main" id="{238610B5-8E95-4A3F-9F63-DF6EE983FA70}"/>
              </a:ext>
            </a:extLst>
          </p:cNvPr>
          <p:cNvPicPr/>
          <p:nvPr/>
        </p:nvPicPr>
        <p:blipFill>
          <a:blip r:embed="rId2"/>
          <a:stretch>
            <a:fillRect/>
          </a:stretch>
        </p:blipFill>
        <p:spPr>
          <a:xfrm>
            <a:off x="1691640" y="2883878"/>
            <a:ext cx="7071360" cy="3364522"/>
          </a:xfrm>
          <a:prstGeom prst="rect">
            <a:avLst/>
          </a:prstGeom>
        </p:spPr>
      </p:pic>
    </p:spTree>
    <p:extLst>
      <p:ext uri="{BB962C8B-B14F-4D97-AF65-F5344CB8AC3E}">
        <p14:creationId xmlns:p14="http://schemas.microsoft.com/office/powerpoint/2010/main" val="1408505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pPr marL="0" indent="0">
              <a:buNone/>
            </a:pPr>
            <a:r>
              <a:rPr lang="en-US" b="1" dirty="0"/>
              <a:t>Cluster </a:t>
            </a:r>
            <a:r>
              <a:rPr lang="tr-TR" b="1" dirty="0"/>
              <a:t>4</a:t>
            </a:r>
          </a:p>
          <a:p>
            <a:pPr marL="0" indent="0">
              <a:buNone/>
            </a:pPr>
            <a:endParaRPr lang="en-US" dirty="0"/>
          </a:p>
          <a:p>
            <a:endParaRPr lang="tr-TR" dirty="0"/>
          </a:p>
        </p:txBody>
      </p:sp>
      <p:pic>
        <p:nvPicPr>
          <p:cNvPr id="6" name="Picture 5">
            <a:extLst>
              <a:ext uri="{FF2B5EF4-FFF2-40B4-BE49-F238E27FC236}">
                <a16:creationId xmlns:a16="http://schemas.microsoft.com/office/drawing/2014/main" id="{3EEB9C0C-8D97-46F7-8C9C-A0498F67E44E}"/>
              </a:ext>
            </a:extLst>
          </p:cNvPr>
          <p:cNvPicPr/>
          <p:nvPr/>
        </p:nvPicPr>
        <p:blipFill>
          <a:blip r:embed="rId2"/>
          <a:stretch>
            <a:fillRect/>
          </a:stretch>
        </p:blipFill>
        <p:spPr>
          <a:xfrm>
            <a:off x="1154955" y="3156902"/>
            <a:ext cx="7455645" cy="1262698"/>
          </a:xfrm>
          <a:prstGeom prst="rect">
            <a:avLst/>
          </a:prstGeom>
        </p:spPr>
      </p:pic>
    </p:spTree>
    <p:extLst>
      <p:ext uri="{BB962C8B-B14F-4D97-AF65-F5344CB8AC3E}">
        <p14:creationId xmlns:p14="http://schemas.microsoft.com/office/powerpoint/2010/main" val="892335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pic>
        <p:nvPicPr>
          <p:cNvPr id="4" name="Picture 3">
            <a:extLst>
              <a:ext uri="{FF2B5EF4-FFF2-40B4-BE49-F238E27FC236}">
                <a16:creationId xmlns:a16="http://schemas.microsoft.com/office/drawing/2014/main" id="{BBF7CA70-AE36-4F81-B6D4-0FD54F8F7694}"/>
              </a:ext>
            </a:extLst>
          </p:cNvPr>
          <p:cNvPicPr>
            <a:picLocks noChangeAspect="1"/>
          </p:cNvPicPr>
          <p:nvPr/>
        </p:nvPicPr>
        <p:blipFill>
          <a:blip r:embed="rId2"/>
          <a:stretch>
            <a:fillRect/>
          </a:stretch>
        </p:blipFill>
        <p:spPr>
          <a:xfrm>
            <a:off x="575995" y="1706555"/>
            <a:ext cx="5867400" cy="4086225"/>
          </a:xfrm>
          <a:prstGeom prst="rect">
            <a:avLst/>
          </a:prstGeom>
        </p:spPr>
      </p:pic>
      <p:sp>
        <p:nvSpPr>
          <p:cNvPr id="5" name="Rectangle 4">
            <a:extLst>
              <a:ext uri="{FF2B5EF4-FFF2-40B4-BE49-F238E27FC236}">
                <a16:creationId xmlns:a16="http://schemas.microsoft.com/office/drawing/2014/main" id="{69A8C523-D191-4D4D-A0B6-0401E3D39780}"/>
              </a:ext>
            </a:extLst>
          </p:cNvPr>
          <p:cNvSpPr/>
          <p:nvPr/>
        </p:nvSpPr>
        <p:spPr>
          <a:xfrm>
            <a:off x="6710356" y="2820983"/>
            <a:ext cx="3444963" cy="1857368"/>
          </a:xfrm>
          <a:prstGeom prst="rect">
            <a:avLst/>
          </a:prstGeom>
        </p:spPr>
        <p:txBody>
          <a:bodyPr wrap="square">
            <a:spAutoFit/>
          </a:bodyPr>
          <a:lstStyle/>
          <a:p>
            <a:pPr algn="just">
              <a:lnSpc>
                <a:spcPct val="107000"/>
              </a:lnSpc>
              <a:spcAft>
                <a:spcPts val="800"/>
              </a:spcAft>
            </a:pPr>
            <a:r>
              <a:rPr lang="en-US" b="1" dirty="0">
                <a:latin typeface="Calibri" panose="020F0502020204030204" pitchFamily="34" charset="0"/>
                <a:ea typeface="Calibri" panose="020F0502020204030204" pitchFamily="34" charset="0"/>
                <a:cs typeface="Times New Roman" panose="02020603050405020304" pitchFamily="18" charset="0"/>
              </a:rPr>
              <a:t>Upper West Side (Cluster 4) area is the best places to open a new sushi bar. We recommend our client to open a new sushi restaurant as it is the most common venue in all the clusters.</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946704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5" name="Content Placeholder 4">
            <a:extLst>
              <a:ext uri="{FF2B5EF4-FFF2-40B4-BE49-F238E27FC236}">
                <a16:creationId xmlns:a16="http://schemas.microsoft.com/office/drawing/2014/main" id="{A1AE215E-09D2-4BC8-A52E-9C8AE6F0CEFD}"/>
              </a:ext>
            </a:extLst>
          </p:cNvPr>
          <p:cNvSpPr>
            <a:spLocks noGrp="1"/>
          </p:cNvSpPr>
          <p:nvPr>
            <p:ph idx="1"/>
          </p:nvPr>
        </p:nvSpPr>
        <p:spPr/>
        <p:txBody>
          <a:bodyPr>
            <a:normAutofit fontScale="92500" lnSpcReduction="20000"/>
          </a:bodyPr>
          <a:lstStyle/>
          <a:p>
            <a:pPr marL="0" indent="0">
              <a:buNone/>
            </a:pPr>
            <a:r>
              <a:rPr lang="en-US" dirty="0"/>
              <a:t>This section focuses on the observations made by our consultants.</a:t>
            </a:r>
            <a:endParaRPr lang="tr-TR" dirty="0"/>
          </a:p>
          <a:p>
            <a:pPr marL="0" indent="0">
              <a:buNone/>
            </a:pPr>
            <a:r>
              <a:rPr lang="en-US" dirty="0"/>
              <a:t>The analysis made on limited amount of data and this might affect the generalization based on the proposed method. There is room for improvement by including more data to improve the accuracy of the results.</a:t>
            </a:r>
            <a:endParaRPr lang="tr-TR" dirty="0"/>
          </a:p>
          <a:p>
            <a:pPr marL="0" indent="0">
              <a:buNone/>
            </a:pPr>
            <a:r>
              <a:rPr lang="en-US" dirty="0"/>
              <a:t> </a:t>
            </a:r>
            <a:endParaRPr lang="tr-TR" dirty="0"/>
          </a:p>
          <a:p>
            <a:pPr lvl="0"/>
            <a:r>
              <a:rPr lang="en-US" dirty="0"/>
              <a:t>On the downside of New Your there is fierce competition, so it is very risky to start a business in this area.</a:t>
            </a:r>
            <a:endParaRPr lang="tr-TR" dirty="0"/>
          </a:p>
          <a:p>
            <a:pPr marL="0" indent="0">
              <a:buNone/>
            </a:pPr>
            <a:r>
              <a:rPr lang="tr-TR" dirty="0"/>
              <a:t> </a:t>
            </a:r>
          </a:p>
          <a:p>
            <a:pPr lvl="0"/>
            <a:r>
              <a:rPr lang="en-US" dirty="0"/>
              <a:t>detailed analysis can be made by taking other factors into account such as ease of transportation, opening hours of restaurants, the surroundings an so on.</a:t>
            </a:r>
            <a:endParaRPr lang="tr-TR" dirty="0"/>
          </a:p>
          <a:p>
            <a:pPr lvl="0"/>
            <a:endParaRPr lang="tr-TR" dirty="0"/>
          </a:p>
          <a:p>
            <a:pPr lvl="0"/>
            <a:r>
              <a:rPr lang="en-US" dirty="0"/>
              <a:t>There is also potential for opening a Japanese restaurant on the upper side as there are not hardly any restaurants of this type.</a:t>
            </a:r>
            <a:endParaRPr lang="tr-TR" dirty="0"/>
          </a:p>
          <a:p>
            <a:endParaRPr lang="tr-TR" dirty="0"/>
          </a:p>
          <a:p>
            <a:endParaRPr lang="tr-TR" dirty="0"/>
          </a:p>
        </p:txBody>
      </p:sp>
    </p:spTree>
    <p:extLst>
      <p:ext uri="{BB962C8B-B14F-4D97-AF65-F5344CB8AC3E}">
        <p14:creationId xmlns:p14="http://schemas.microsoft.com/office/powerpoint/2010/main" val="20532904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5" name="Content Placeholder 4">
            <a:extLst>
              <a:ext uri="{FF2B5EF4-FFF2-40B4-BE49-F238E27FC236}">
                <a16:creationId xmlns:a16="http://schemas.microsoft.com/office/drawing/2014/main" id="{CC3400D5-78FB-4160-9192-0FF765604513}"/>
              </a:ext>
            </a:extLst>
          </p:cNvPr>
          <p:cNvSpPr>
            <a:spLocks noGrp="1"/>
          </p:cNvSpPr>
          <p:nvPr>
            <p:ph idx="1"/>
          </p:nvPr>
        </p:nvSpPr>
        <p:spPr/>
        <p:txBody>
          <a:bodyPr/>
          <a:lstStyle/>
          <a:p>
            <a:r>
              <a:rPr lang="en-US" dirty="0"/>
              <a:t>There is still room for further improvement as noted earlier. This analysis and methodology can be used to identify not only to decide which area is suitable to open a sushi bar but also for other venues such as bars, gym, theater hall and so on. However, the goals of the project were met.</a:t>
            </a:r>
            <a:endParaRPr lang="tr-TR" dirty="0"/>
          </a:p>
          <a:p>
            <a:endParaRPr lang="tr-TR" dirty="0"/>
          </a:p>
        </p:txBody>
      </p:sp>
    </p:spTree>
    <p:extLst>
      <p:ext uri="{BB962C8B-B14F-4D97-AF65-F5344CB8AC3E}">
        <p14:creationId xmlns:p14="http://schemas.microsoft.com/office/powerpoint/2010/main" val="47414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Introduction/Business Problem</a:t>
            </a:r>
            <a:endParaRPr lang="en-US" dirty="0"/>
          </a:p>
        </p:txBody>
      </p:sp>
      <p:sp>
        <p:nvSpPr>
          <p:cNvPr id="3" name="Content Placeholder 2"/>
          <p:cNvSpPr>
            <a:spLocks noGrp="1"/>
          </p:cNvSpPr>
          <p:nvPr>
            <p:ph idx="1"/>
          </p:nvPr>
        </p:nvSpPr>
        <p:spPr>
          <a:xfrm>
            <a:off x="449611" y="1639046"/>
            <a:ext cx="9052113" cy="3958665"/>
          </a:xfrm>
        </p:spPr>
        <p:txBody>
          <a:bodyPr>
            <a:normAutofit/>
          </a:bodyPr>
          <a:lstStyle/>
          <a:p>
            <a:endParaRPr lang="tr-TR" dirty="0"/>
          </a:p>
          <a:p>
            <a:r>
              <a:rPr lang="en-US" dirty="0"/>
              <a:t>New York City is the most crowded city and the financial capital of the US. The city hosts many people from different cultures while also providing plenty of room for launching a business. For some decades, business owners and entrepreneurs are interested in starting a business in the city of New York. </a:t>
            </a:r>
            <a:endParaRPr lang="tr-TR" dirty="0"/>
          </a:p>
          <a:p>
            <a:endParaRPr lang="tr-TR" dirty="0"/>
          </a:p>
          <a:p>
            <a:r>
              <a:rPr lang="en-US" dirty="0"/>
              <a:t>The city is known to be a hub for banking, finance, marketing, tourism, culture and real estate as a result, very attractive for service sector as well. The city is known to be famous for its international cuisine as many people from many different cultural backgrounds have been migrating to New York for decades.</a:t>
            </a:r>
            <a:endParaRPr lang="tr-TR" dirty="0"/>
          </a:p>
          <a:p>
            <a:endParaRPr lang="tr-TR" dirty="0"/>
          </a:p>
        </p:txBody>
      </p:sp>
    </p:spTree>
    <p:extLst>
      <p:ext uri="{BB962C8B-B14F-4D97-AF65-F5344CB8AC3E}">
        <p14:creationId xmlns:p14="http://schemas.microsoft.com/office/powerpoint/2010/main" val="1616942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Business Problem</a:t>
            </a:r>
          </a:p>
        </p:txBody>
      </p:sp>
      <p:sp>
        <p:nvSpPr>
          <p:cNvPr id="3" name="Content Placeholder 2"/>
          <p:cNvSpPr>
            <a:spLocks noGrp="1"/>
          </p:cNvSpPr>
          <p:nvPr>
            <p:ph idx="1"/>
          </p:nvPr>
        </p:nvSpPr>
        <p:spPr>
          <a:xfrm>
            <a:off x="1154954" y="1292087"/>
            <a:ext cx="8596667" cy="5267739"/>
          </a:xfrm>
        </p:spPr>
        <p:txBody>
          <a:bodyPr>
            <a:normAutofit fontScale="85000" lnSpcReduction="10000"/>
          </a:bodyPr>
          <a:lstStyle/>
          <a:p>
            <a:pPr algn="just"/>
            <a:endParaRPr lang="tr-TR" sz="2800" dirty="0"/>
          </a:p>
          <a:p>
            <a:r>
              <a:rPr lang="en-US" sz="2800" dirty="0"/>
              <a:t>Our client wants to open a Sushi bars in Manhattan area. </a:t>
            </a:r>
            <a:endParaRPr lang="tr-TR" sz="2800" dirty="0"/>
          </a:p>
          <a:p>
            <a:r>
              <a:rPr lang="en-US" sz="2800" dirty="0"/>
              <a:t>However, the market is very competitive because there are already many Sushi bars</a:t>
            </a:r>
            <a:r>
              <a:rPr lang="tr-TR" sz="2800" dirty="0"/>
              <a:t> </a:t>
            </a:r>
            <a:r>
              <a:rPr lang="en-US" sz="2800" dirty="0"/>
              <a:t>in </a:t>
            </a:r>
            <a:r>
              <a:rPr lang="en-US" sz="2800" b="1" dirty="0"/>
              <a:t>Manhattan</a:t>
            </a:r>
            <a:r>
              <a:rPr lang="en-US" sz="2800" dirty="0"/>
              <a:t> borough </a:t>
            </a:r>
            <a:endParaRPr lang="tr-TR" sz="2800" dirty="0"/>
          </a:p>
          <a:p>
            <a:endParaRPr lang="tr-TR" sz="2800" dirty="0"/>
          </a:p>
          <a:p>
            <a:r>
              <a:rPr lang="en-US" sz="2800" dirty="0"/>
              <a:t>As the analysts in a famous consultancy company, we are asked to </a:t>
            </a:r>
            <a:r>
              <a:rPr lang="en-US" sz="2800" b="1" dirty="0"/>
              <a:t>determine the most suitable neighborhood to open a Sushi bars</a:t>
            </a:r>
            <a:r>
              <a:rPr lang="en-US" sz="2800" dirty="0"/>
              <a:t>.</a:t>
            </a:r>
            <a:endParaRPr lang="tr-TR" sz="2800" dirty="0"/>
          </a:p>
          <a:p>
            <a:endParaRPr lang="tr-TR" sz="2800" dirty="0"/>
          </a:p>
          <a:p>
            <a:r>
              <a:rPr lang="en-US" sz="2800" b="1" dirty="0"/>
              <a:t>Target audience: </a:t>
            </a:r>
            <a:r>
              <a:rPr lang="en-US" sz="2800" dirty="0"/>
              <a:t>Investors who want to open a new restaurant in New York can benefit from this project by changing the restaurant type.</a:t>
            </a:r>
            <a:endParaRPr lang="tr-TR" sz="2800" dirty="0"/>
          </a:p>
          <a:p>
            <a:pPr marL="0" indent="0">
              <a:buNone/>
            </a:pPr>
            <a:endParaRPr lang="tr-TR" dirty="0"/>
          </a:p>
        </p:txBody>
      </p:sp>
    </p:spTree>
    <p:extLst>
      <p:ext uri="{BB962C8B-B14F-4D97-AF65-F5344CB8AC3E}">
        <p14:creationId xmlns:p14="http://schemas.microsoft.com/office/powerpoint/2010/main" val="3439502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r>
              <a:rPr lang="tr-TR" dirty="0"/>
              <a:t> </a:t>
            </a:r>
            <a:endParaRPr lang="en-US" dirty="0"/>
          </a:p>
        </p:txBody>
      </p:sp>
      <p:sp>
        <p:nvSpPr>
          <p:cNvPr id="3" name="Content Placeholder 2"/>
          <p:cNvSpPr>
            <a:spLocks noGrp="1"/>
          </p:cNvSpPr>
          <p:nvPr>
            <p:ph idx="1"/>
          </p:nvPr>
        </p:nvSpPr>
        <p:spPr>
          <a:xfrm>
            <a:off x="677334" y="1580354"/>
            <a:ext cx="10396070" cy="4442759"/>
          </a:xfrm>
        </p:spPr>
        <p:txBody>
          <a:bodyPr>
            <a:normAutofit fontScale="92500" lnSpcReduction="10000"/>
          </a:bodyPr>
          <a:lstStyle/>
          <a:p>
            <a:r>
              <a:rPr lang="en-US" dirty="0"/>
              <a:t>To find the best location for our Sushi bars, our consultants will use the following sources:</a:t>
            </a:r>
            <a:endParaRPr lang="tr-TR" sz="2000" dirty="0"/>
          </a:p>
          <a:p>
            <a:pPr lvl="1"/>
            <a:r>
              <a:rPr lang="en-US" dirty="0"/>
              <a:t>The city of </a:t>
            </a:r>
            <a:r>
              <a:rPr lang="en-US" dirty="0" err="1"/>
              <a:t>Newyork</a:t>
            </a:r>
            <a:r>
              <a:rPr lang="en-US" dirty="0"/>
              <a:t> is composed of </a:t>
            </a:r>
            <a:r>
              <a:rPr lang="en-US" dirty="0" err="1"/>
              <a:t>of</a:t>
            </a:r>
            <a:r>
              <a:rPr lang="en-US" dirty="0"/>
              <a:t> 5 boroughs and 306 neighborhoods in total. In order to </a:t>
            </a:r>
            <a:r>
              <a:rPr lang="en-US" dirty="0" err="1"/>
              <a:t>succesfully</a:t>
            </a:r>
            <a:r>
              <a:rPr lang="en-US" dirty="0"/>
              <a:t> segment the neighborhoods to explore them, we need:</a:t>
            </a:r>
            <a:endParaRPr lang="tr-TR" dirty="0"/>
          </a:p>
          <a:p>
            <a:endParaRPr lang="tr-TR" dirty="0"/>
          </a:p>
          <a:p>
            <a:pPr lvl="2"/>
            <a:r>
              <a:rPr lang="en-US" dirty="0"/>
              <a:t> a dataset that contains the 5 boroughs and the neighborhoods that exist in each borough </a:t>
            </a:r>
            <a:endParaRPr lang="tr-TR" dirty="0"/>
          </a:p>
          <a:p>
            <a:pPr lvl="2"/>
            <a:r>
              <a:rPr lang="en-US" dirty="0"/>
              <a:t>The latitude and </a:t>
            </a:r>
            <a:r>
              <a:rPr lang="en-US" dirty="0" err="1"/>
              <a:t>logitude</a:t>
            </a:r>
            <a:r>
              <a:rPr lang="en-US" dirty="0"/>
              <a:t> coordinates of each neighborhood</a:t>
            </a:r>
            <a:endParaRPr lang="tr-TR" dirty="0"/>
          </a:p>
          <a:p>
            <a:pPr marL="0" indent="0">
              <a:buNone/>
            </a:pPr>
            <a:endParaRPr lang="tr-TR" dirty="0"/>
          </a:p>
          <a:p>
            <a:pPr lvl="0"/>
            <a:r>
              <a:rPr lang="en-US" dirty="0"/>
              <a:t>The dataset can be found on this link: </a:t>
            </a:r>
            <a:r>
              <a:rPr lang="en-US" u="sng" dirty="0">
                <a:hlinkClick r:id="rId3"/>
              </a:rPr>
              <a:t>https://geo.nyu.edu/catalog/nyu_2451_34572</a:t>
            </a:r>
            <a:r>
              <a:rPr lang="en-US" dirty="0"/>
              <a:t> </a:t>
            </a:r>
            <a:endParaRPr lang="tr-TR" dirty="0"/>
          </a:p>
          <a:p>
            <a:pPr lvl="0"/>
            <a:r>
              <a:rPr lang="en-US" dirty="0" err="1"/>
              <a:t>Newyork</a:t>
            </a:r>
            <a:r>
              <a:rPr lang="en-US" dirty="0"/>
              <a:t> city geographical coordinates data will be used as input for the Foursquare API </a:t>
            </a:r>
            <a:r>
              <a:rPr lang="en-US" dirty="0" err="1"/>
              <a:t>Newyork</a:t>
            </a:r>
            <a:r>
              <a:rPr lang="en-US" dirty="0"/>
              <a:t> city geographical coordinates data will be utilized as input for the Foursquare API to obtain the venues information.</a:t>
            </a:r>
            <a:r>
              <a:rPr lang="en-US" sz="2000" dirty="0"/>
              <a:t> </a:t>
            </a:r>
            <a:r>
              <a:rPr lang="en-US" dirty="0"/>
              <a:t>Moreover, Sushi category Id 4bf58dd8d48988d1d2941735 is used for retrieving data from Foursquare API.</a:t>
            </a:r>
            <a:endParaRPr lang="tr-TR" dirty="0"/>
          </a:p>
          <a:p>
            <a:pPr marL="0" indent="0">
              <a:buNone/>
            </a:pPr>
            <a:r>
              <a:rPr lang="tr-TR" u="sng" dirty="0">
                <a:hlinkClick r:id="rId4"/>
              </a:rPr>
              <a:t>	</a:t>
            </a:r>
            <a:r>
              <a:rPr lang="en-US" u="sng" dirty="0">
                <a:hlinkClick r:id="rId4"/>
              </a:rPr>
              <a:t>https://developer.foursquare.com/docs/resources/categories</a:t>
            </a:r>
            <a:r>
              <a:rPr lang="en-US" dirty="0"/>
              <a:t>   </a:t>
            </a:r>
            <a:endParaRPr lang="tr-TR" dirty="0"/>
          </a:p>
          <a:p>
            <a:pPr marL="0" indent="0">
              <a:buNone/>
            </a:pPr>
            <a:r>
              <a:rPr lang="tr-TR" dirty="0"/>
              <a:t>	</a:t>
            </a:r>
            <a:r>
              <a:rPr lang="en-US" dirty="0"/>
              <a:t>Sushi category Id - 4bf58dd8d48988d1d2941735</a:t>
            </a:r>
            <a:endParaRPr lang="tr-TR" dirty="0"/>
          </a:p>
          <a:p>
            <a:pPr marL="0" indent="0">
              <a:buNone/>
            </a:pPr>
            <a:endParaRPr lang="tr-TR" dirty="0"/>
          </a:p>
          <a:p>
            <a:pPr marL="0" indent="0">
              <a:buNone/>
            </a:pPr>
            <a:endParaRPr lang="en-US" dirty="0"/>
          </a:p>
        </p:txBody>
      </p:sp>
    </p:spTree>
    <p:extLst>
      <p:ext uri="{BB962C8B-B14F-4D97-AF65-F5344CB8AC3E}">
        <p14:creationId xmlns:p14="http://schemas.microsoft.com/office/powerpoint/2010/main" val="87060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Methodolgy</a:t>
            </a:r>
            <a:endParaRPr lang="en-US" dirty="0"/>
          </a:p>
        </p:txBody>
      </p:sp>
      <p:sp>
        <p:nvSpPr>
          <p:cNvPr id="6" name="Rectangle 5">
            <a:extLst>
              <a:ext uri="{FF2B5EF4-FFF2-40B4-BE49-F238E27FC236}">
                <a16:creationId xmlns:a16="http://schemas.microsoft.com/office/drawing/2014/main" id="{129910C2-4D32-418F-ACA2-1F4DEC94C8A4}"/>
              </a:ext>
            </a:extLst>
          </p:cNvPr>
          <p:cNvSpPr/>
          <p:nvPr/>
        </p:nvSpPr>
        <p:spPr>
          <a:xfrm>
            <a:off x="225500" y="2016811"/>
            <a:ext cx="9500336" cy="3606821"/>
          </a:xfrm>
          <a:prstGeom prst="rect">
            <a:avLst/>
          </a:prstGeom>
        </p:spPr>
        <p:txBody>
          <a:bodyPr wrap="square">
            <a:spAutoFit/>
          </a:bodyPr>
          <a:lstStyle/>
          <a:p>
            <a:pPr marL="457200" indent="-457200" algn="just">
              <a:lnSpc>
                <a:spcPct val="107000"/>
              </a:lnSpc>
              <a:spcAft>
                <a:spcPts val="800"/>
              </a:spcAft>
              <a:buFont typeface="Arial" panose="020B0604020202020204" pitchFamily="34" charset="0"/>
              <a:buChar char="•"/>
            </a:pPr>
            <a:r>
              <a:rPr lang="en-US" sz="2800" dirty="0">
                <a:latin typeface="Calibri" panose="020F0502020204030204" pitchFamily="34" charset="0"/>
                <a:ea typeface="Calibri" panose="020F0502020204030204" pitchFamily="34" charset="0"/>
                <a:cs typeface="Times New Roman" panose="02020603050405020304" pitchFamily="18" charset="0"/>
              </a:rPr>
              <a:t>The methodology from Lab in Week 3 is the basis for this project. </a:t>
            </a:r>
            <a:endParaRPr lang="tr-TR" sz="2800" dirty="0">
              <a:latin typeface="Calibri" panose="020F0502020204030204" pitchFamily="34" charset="0"/>
              <a:ea typeface="Calibri" panose="020F0502020204030204" pitchFamily="34" charset="0"/>
              <a:cs typeface="Times New Roman" panose="02020603050405020304" pitchFamily="18" charset="0"/>
            </a:endParaRPr>
          </a:p>
          <a:p>
            <a:pPr marL="457200" indent="-457200" algn="just">
              <a:lnSpc>
                <a:spcPct val="107000"/>
              </a:lnSpc>
              <a:spcAft>
                <a:spcPts val="800"/>
              </a:spcAft>
              <a:buFont typeface="Arial" panose="020B0604020202020204" pitchFamily="34" charset="0"/>
              <a:buChar char="•"/>
            </a:pPr>
            <a:r>
              <a:rPr lang="en-US" sz="2800" dirty="0">
                <a:latin typeface="Calibri" panose="020F0502020204030204" pitchFamily="34" charset="0"/>
                <a:ea typeface="Calibri" panose="020F0502020204030204" pitchFamily="34" charset="0"/>
                <a:cs typeface="Times New Roman" panose="02020603050405020304" pitchFamily="18" charset="0"/>
              </a:rPr>
              <a:t>First, addresses were converted into their equivalent latitude and longitude values.</a:t>
            </a:r>
            <a:endParaRPr lang="tr-TR" sz="2800" dirty="0">
              <a:latin typeface="Calibri" panose="020F0502020204030204" pitchFamily="34" charset="0"/>
              <a:ea typeface="Calibri" panose="020F0502020204030204" pitchFamily="34" charset="0"/>
              <a:cs typeface="Times New Roman" panose="02020603050405020304" pitchFamily="18" charset="0"/>
            </a:endParaRPr>
          </a:p>
          <a:p>
            <a:pPr marL="457200" indent="-457200" algn="just">
              <a:lnSpc>
                <a:spcPct val="107000"/>
              </a:lnSpc>
              <a:spcAft>
                <a:spcPts val="800"/>
              </a:spcAft>
              <a:buFont typeface="Arial" panose="020B0604020202020204" pitchFamily="34" charset="0"/>
              <a:buChar char="•"/>
            </a:pPr>
            <a:endParaRPr lang="tr-TR" sz="2800" dirty="0">
              <a:latin typeface="Calibri" panose="020F0502020204030204" pitchFamily="34" charset="0"/>
              <a:ea typeface="Calibri" panose="020F0502020204030204" pitchFamily="34" charset="0"/>
              <a:cs typeface="Times New Roman" panose="02020603050405020304" pitchFamily="18" charset="0"/>
            </a:endParaRPr>
          </a:p>
          <a:p>
            <a:pPr marL="457200" indent="-457200" algn="just">
              <a:lnSpc>
                <a:spcPct val="107000"/>
              </a:lnSpc>
              <a:spcAft>
                <a:spcPts val="800"/>
              </a:spcAft>
              <a:buFont typeface="Arial" panose="020B0604020202020204" pitchFamily="34" charset="0"/>
              <a:buChar char="•"/>
            </a:pPr>
            <a:r>
              <a:rPr lang="en-US" sz="2800" dirty="0">
                <a:latin typeface="Calibri" panose="020F0502020204030204" pitchFamily="34" charset="0"/>
                <a:ea typeface="Calibri" panose="020F0502020204030204" pitchFamily="34" charset="0"/>
                <a:cs typeface="Times New Roman" panose="02020603050405020304" pitchFamily="18" charset="0"/>
              </a:rPr>
              <a:t> Then, to visualize them, they were superimposed on a map using Folium library. </a:t>
            </a:r>
            <a:endParaRPr lang="tr-TR" sz="2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98096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a:xfrm>
            <a:off x="556456" y="1662110"/>
            <a:ext cx="11079087" cy="536580"/>
          </a:xfrm>
        </p:spPr>
        <p:txBody>
          <a:bodyPr>
            <a:normAutofit/>
          </a:bodyPr>
          <a:lstStyle/>
          <a:p>
            <a:r>
              <a:rPr lang="en-US" dirty="0"/>
              <a:t> </a:t>
            </a:r>
            <a:r>
              <a:rPr lang="en-US" dirty="0">
                <a:latin typeface="Calibri" panose="020F0502020204030204" pitchFamily="34" charset="0"/>
                <a:ea typeface="Calibri" panose="020F0502020204030204" pitchFamily="34" charset="0"/>
                <a:cs typeface="Times New Roman" panose="02020603050405020304" pitchFamily="18" charset="0"/>
              </a:rPr>
              <a:t> Below is the result of the first conversion</a:t>
            </a:r>
            <a:endParaRPr lang="tr-TR" dirty="0"/>
          </a:p>
        </p:txBody>
      </p:sp>
      <p:pic>
        <p:nvPicPr>
          <p:cNvPr id="4" name="Picture 3">
            <a:extLst>
              <a:ext uri="{FF2B5EF4-FFF2-40B4-BE49-F238E27FC236}">
                <a16:creationId xmlns:a16="http://schemas.microsoft.com/office/drawing/2014/main" id="{697536D4-A839-4D9B-9F0E-D3D4797FCC1E}"/>
              </a:ext>
            </a:extLst>
          </p:cNvPr>
          <p:cNvPicPr/>
          <p:nvPr/>
        </p:nvPicPr>
        <p:blipFill>
          <a:blip r:embed="rId3"/>
          <a:stretch>
            <a:fillRect/>
          </a:stretch>
        </p:blipFill>
        <p:spPr>
          <a:xfrm>
            <a:off x="1291322" y="2198690"/>
            <a:ext cx="6995078" cy="3429000"/>
          </a:xfrm>
          <a:prstGeom prst="rect">
            <a:avLst/>
          </a:prstGeom>
        </p:spPr>
      </p:pic>
    </p:spTree>
    <p:extLst>
      <p:ext uri="{BB962C8B-B14F-4D97-AF65-F5344CB8AC3E}">
        <p14:creationId xmlns:p14="http://schemas.microsoft.com/office/powerpoint/2010/main" val="2793746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6EE7E-E136-4EC3-B8A8-FDF7038DFB83}"/>
              </a:ext>
            </a:extLst>
          </p:cNvPr>
          <p:cNvSpPr>
            <a:spLocks noGrp="1"/>
          </p:cNvSpPr>
          <p:nvPr>
            <p:ph type="title"/>
          </p:nvPr>
        </p:nvSpPr>
        <p:spPr/>
        <p:txBody>
          <a:bodyPr/>
          <a:lstStyle/>
          <a:p>
            <a:r>
              <a:rPr lang="en-US" dirty="0"/>
              <a:t>the neighborhoods in Manhattan</a:t>
            </a:r>
            <a:endParaRPr lang="tr-TR" dirty="0"/>
          </a:p>
        </p:txBody>
      </p:sp>
      <p:pic>
        <p:nvPicPr>
          <p:cNvPr id="4" name="Content Placeholder 3">
            <a:extLst>
              <a:ext uri="{FF2B5EF4-FFF2-40B4-BE49-F238E27FC236}">
                <a16:creationId xmlns:a16="http://schemas.microsoft.com/office/drawing/2014/main" id="{C9CEFB52-52EF-4C0D-8464-79B36006AD8E}"/>
              </a:ext>
            </a:extLst>
          </p:cNvPr>
          <p:cNvPicPr>
            <a:picLocks noGrp="1"/>
          </p:cNvPicPr>
          <p:nvPr>
            <p:ph idx="1"/>
          </p:nvPr>
        </p:nvPicPr>
        <p:blipFill>
          <a:blip r:embed="rId2"/>
          <a:stretch>
            <a:fillRect/>
          </a:stretch>
        </p:blipFill>
        <p:spPr>
          <a:xfrm>
            <a:off x="1453193" y="2160588"/>
            <a:ext cx="7045651" cy="3881437"/>
          </a:xfrm>
          <a:prstGeom prst="rect">
            <a:avLst/>
          </a:prstGeom>
        </p:spPr>
      </p:pic>
    </p:spTree>
    <p:extLst>
      <p:ext uri="{BB962C8B-B14F-4D97-AF65-F5344CB8AC3E}">
        <p14:creationId xmlns:p14="http://schemas.microsoft.com/office/powerpoint/2010/main" val="1811143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a:xfrm>
            <a:off x="797951" y="1597654"/>
            <a:ext cx="8226779" cy="1320800"/>
          </a:xfrm>
        </p:spPr>
        <p:txBody>
          <a:bodyPr>
            <a:normAutofit/>
          </a:bodyPr>
          <a:lstStyle/>
          <a:p>
            <a:pPr algn="just"/>
            <a:r>
              <a:rPr lang="en-US" sz="2400" dirty="0"/>
              <a:t> Then, to explore the neighborhoods in Manhattan, the Foursquare API was utilized. They were retrieved from Foursquare and again superimposed on the NY map.</a:t>
            </a:r>
            <a:endParaRPr lang="tr-TR" sz="2400" dirty="0"/>
          </a:p>
          <a:p>
            <a:pPr algn="just"/>
            <a:endParaRPr lang="en-US" dirty="0"/>
          </a:p>
        </p:txBody>
      </p:sp>
      <p:pic>
        <p:nvPicPr>
          <p:cNvPr id="5" name="Picture 4">
            <a:extLst>
              <a:ext uri="{FF2B5EF4-FFF2-40B4-BE49-F238E27FC236}">
                <a16:creationId xmlns:a16="http://schemas.microsoft.com/office/drawing/2014/main" id="{12A75CA2-5BAD-43B9-B533-87525EE7875C}"/>
              </a:ext>
            </a:extLst>
          </p:cNvPr>
          <p:cNvPicPr/>
          <p:nvPr/>
        </p:nvPicPr>
        <p:blipFill>
          <a:blip r:embed="rId3"/>
          <a:stretch>
            <a:fillRect/>
          </a:stretch>
        </p:blipFill>
        <p:spPr>
          <a:xfrm>
            <a:off x="1418314" y="2918454"/>
            <a:ext cx="7606416" cy="3604816"/>
          </a:xfrm>
          <a:prstGeom prst="rect">
            <a:avLst/>
          </a:prstGeom>
        </p:spPr>
      </p:pic>
    </p:spTree>
    <p:extLst>
      <p:ext uri="{BB962C8B-B14F-4D97-AF65-F5344CB8AC3E}">
        <p14:creationId xmlns:p14="http://schemas.microsoft.com/office/powerpoint/2010/main" val="620533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br>
              <a:rPr lang="tr-TR" dirty="0"/>
            </a:br>
            <a:endParaRPr lang="tr-TR" dirty="0"/>
          </a:p>
        </p:txBody>
      </p:sp>
      <p:sp>
        <p:nvSpPr>
          <p:cNvPr id="6" name="Rectangle 5"/>
          <p:cNvSpPr/>
          <p:nvPr/>
        </p:nvSpPr>
        <p:spPr>
          <a:xfrm>
            <a:off x="3362177" y="1938547"/>
            <a:ext cx="3080825" cy="369332"/>
          </a:xfrm>
          <a:prstGeom prst="rect">
            <a:avLst/>
          </a:prstGeom>
        </p:spPr>
        <p:txBody>
          <a:bodyPr wrap="square">
            <a:spAutoFit/>
          </a:bodyPr>
          <a:lstStyle/>
          <a:p>
            <a:r>
              <a:rPr lang="tr-TR" dirty="0" err="1"/>
              <a:t>Sushi</a:t>
            </a:r>
            <a:r>
              <a:rPr lang="tr-TR" dirty="0"/>
              <a:t> </a:t>
            </a:r>
            <a:r>
              <a:rPr lang="tr-TR" dirty="0" err="1"/>
              <a:t>bars</a:t>
            </a:r>
            <a:r>
              <a:rPr lang="tr-TR" dirty="0"/>
              <a:t> in Manhattan</a:t>
            </a:r>
          </a:p>
        </p:txBody>
      </p:sp>
      <p:pic>
        <p:nvPicPr>
          <p:cNvPr id="5" name="Picture 4">
            <a:extLst>
              <a:ext uri="{FF2B5EF4-FFF2-40B4-BE49-F238E27FC236}">
                <a16:creationId xmlns:a16="http://schemas.microsoft.com/office/drawing/2014/main" id="{5D7012C6-CCCF-484D-BA4C-466E97716585}"/>
              </a:ext>
            </a:extLst>
          </p:cNvPr>
          <p:cNvPicPr/>
          <p:nvPr/>
        </p:nvPicPr>
        <p:blipFill>
          <a:blip r:embed="rId2"/>
          <a:stretch>
            <a:fillRect/>
          </a:stretch>
        </p:blipFill>
        <p:spPr>
          <a:xfrm>
            <a:off x="1804425" y="2316026"/>
            <a:ext cx="6584201" cy="4104652"/>
          </a:xfrm>
          <a:prstGeom prst="rect">
            <a:avLst/>
          </a:prstGeom>
        </p:spPr>
      </p:pic>
    </p:spTree>
    <p:extLst>
      <p:ext uri="{BB962C8B-B14F-4D97-AF65-F5344CB8AC3E}">
        <p14:creationId xmlns:p14="http://schemas.microsoft.com/office/powerpoint/2010/main" val="56748056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257</TotalTime>
  <Words>680</Words>
  <Application>Microsoft Office PowerPoint</Application>
  <PresentationFormat>Widescreen</PresentationFormat>
  <Paragraphs>71</Paragraphs>
  <Slides>19</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Trebuchet MS</vt:lpstr>
      <vt:lpstr>Wingdings 3</vt:lpstr>
      <vt:lpstr>Facet</vt:lpstr>
      <vt:lpstr>Capstone Project - The Battle of Neighborhoods</vt:lpstr>
      <vt:lpstr>Introduction/Business Problem</vt:lpstr>
      <vt:lpstr>Business Problem</vt:lpstr>
      <vt:lpstr>Data </vt:lpstr>
      <vt:lpstr>Methodolgy</vt:lpstr>
      <vt:lpstr>Methodology</vt:lpstr>
      <vt:lpstr>the neighborhoods in Manhattan</vt:lpstr>
      <vt:lpstr>Methodology</vt:lpstr>
      <vt:lpstr>Methodology </vt:lpstr>
      <vt:lpstr>Methodology</vt:lpstr>
      <vt:lpstr>Results</vt:lpstr>
      <vt:lpstr>Results</vt:lpstr>
      <vt:lpstr>Result</vt:lpstr>
      <vt:lpstr>Result</vt:lpstr>
      <vt:lpstr>Result</vt:lpstr>
      <vt:lpstr>Result</vt:lpstr>
      <vt:lpstr>Result</vt:lpstr>
      <vt:lpstr>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dc:title>
  <dc:creator>Microsoft Office User</dc:creator>
  <cp:keywords>GENEL</cp:keywords>
  <cp:lastModifiedBy>Elif Altuntop Kavas</cp:lastModifiedBy>
  <cp:revision>26</cp:revision>
  <dcterms:created xsi:type="dcterms:W3CDTF">2019-01-13T13:58:47Z</dcterms:created>
  <dcterms:modified xsi:type="dcterms:W3CDTF">2019-06-18T14:30:20Z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02608d92-c755-4188-aa6a-98bc32ed54b1</vt:lpwstr>
  </property>
  <property fmtid="{D5CDD505-2E9C-101B-9397-08002B2CF9AE}" pid="3" name="BILGIGIZLILIKSINIFLANDIRMASI">
    <vt:lpwstr>GENEL</vt:lpwstr>
  </property>
  <property fmtid="{D5CDD505-2E9C-101B-9397-08002B2CF9AE}" pid="4" name="ETIKETBASILSINMI">
    <vt:lpwstr>ETIKET BASILMASIN</vt:lpwstr>
  </property>
</Properties>
</file>