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E"/>
    <a:srgbClr val="001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38470-801B-47F6-9AFA-A19629E6094A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D9A3D-2FEF-4999-A0A6-4D57086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D9A3D-2FEF-4999-A0A6-4D57086EB0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C2E2-38E7-4EC1-A544-8229A458A952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128E-63BD-431E-9975-33476DCD9131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8F70-5727-4D85-B17B-62872CE8DBA8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1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701D-9B47-484F-9912-00B19341A433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0E32-3A9D-4227-A733-D45AADE2A323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2A56F-9527-49DB-8ECE-7C94072DECF1}" type="datetime1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7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0EFD-78B2-4E9E-90C2-4D955E9C1CE3}" type="datetime1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CDED-5DAE-419E-B9EE-9B34805F8583}" type="datetime1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2BCC-5375-4920-87E7-04806CAA7B19}" type="datetime1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3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DDDC-BDB7-4885-A344-770270A3052C}" type="datetime1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2AD5-1CD9-4007-98AF-688D1D429C9E}" type="datetime1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0AA68-B25C-47AC-B73C-88130D348A29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534F3-EDBB-4952-9E24-9629D3165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3905250"/>
            <a:ext cx="4171950" cy="2952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442" y="441921"/>
            <a:ext cx="90491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1641"/>
                </a:solidFill>
              </a:rPr>
              <a:t>DATANAUTS</a:t>
            </a:r>
          </a:p>
          <a:p>
            <a:r>
              <a:rPr lang="en-US" sz="4400" dirty="0" smtClean="0">
                <a:solidFill>
                  <a:srgbClr val="001641"/>
                </a:solidFill>
              </a:rPr>
              <a:t>2016 CAPSTONE SCHEMATIC REPORT</a:t>
            </a:r>
          </a:p>
          <a:p>
            <a:r>
              <a:rPr lang="en-US" sz="4400" dirty="0" smtClean="0">
                <a:solidFill>
                  <a:srgbClr val="001641"/>
                </a:solidFill>
              </a:rPr>
              <a:t>SHARK SHARE GLOBAL</a:t>
            </a:r>
            <a:endParaRPr lang="en-US" sz="4400" dirty="0">
              <a:solidFill>
                <a:srgbClr val="00164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527810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6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438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1" y="379563"/>
            <a:ext cx="347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Impact of Shark Share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5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157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1" y="379563"/>
            <a:ext cx="347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Next Steps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2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864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1" y="379563"/>
            <a:ext cx="347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Conclusion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108" y="3548512"/>
            <a:ext cx="4171950" cy="2952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69" y="5743575"/>
            <a:ext cx="5219700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7" y="407328"/>
            <a:ext cx="7934325" cy="19716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9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178" y="6140937"/>
            <a:ext cx="3358551" cy="7170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97902" y="902783"/>
            <a:ext cx="6096000" cy="39450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Sharks are enormously important to our ecosystem, yet poorly understood. Researchers seek to understand and study them but are hampered by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siloing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wasted research opportunities, and underdeveloped collaborative networks. Shark Share Global is a website and database that facilitates sample sharing and collaboration between researchers around the world. It is custom-built to encompass the needs of researchers- bringing the technology solution as close to their existing processes of sample cataloguing as possible- to ensure a low barrier to adoption. Open only to accredited shark and ray researchers, it is a simple, elegant solution to a sprawling problem, introducing a formal research collaborative tool where none have existed before.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442" y="379563"/>
            <a:ext cx="3476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Table of Contents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97902" y="379563"/>
            <a:ext cx="1630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Abstract: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332" y="1006301"/>
            <a:ext cx="3312543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20000"/>
              <a:buBlip>
                <a:blip r:embed="rId4"/>
              </a:buBlip>
            </a:pPr>
            <a:r>
              <a:rPr lang="en-US" dirty="0" smtClean="0"/>
              <a:t>Abstract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4"/>
              </a:buBlip>
            </a:pPr>
            <a:r>
              <a:rPr lang="en-US" dirty="0" smtClean="0"/>
              <a:t>Table of Contents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4"/>
              </a:buBlip>
            </a:pPr>
            <a:r>
              <a:rPr lang="en-US" dirty="0" smtClean="0"/>
              <a:t>Who is Shark Share?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4"/>
              </a:buBlip>
            </a:pPr>
            <a:r>
              <a:rPr lang="en-US" dirty="0" smtClean="0"/>
              <a:t>What is the problem?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4"/>
              </a:buBlip>
            </a:pPr>
            <a:r>
              <a:rPr lang="en-US" dirty="0" smtClean="0"/>
              <a:t>Requirements Analysis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4"/>
              </a:buBlip>
            </a:pPr>
            <a:r>
              <a:rPr lang="en-US" dirty="0" smtClean="0"/>
              <a:t>Solution – Technical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4"/>
              </a:buBlip>
            </a:pPr>
            <a:r>
              <a:rPr lang="en-US" dirty="0" smtClean="0"/>
              <a:t>Solution – Design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4"/>
              </a:buBlip>
            </a:pPr>
            <a:r>
              <a:rPr lang="en-US" dirty="0" smtClean="0"/>
              <a:t>Solution – Process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4"/>
              </a:buBlip>
            </a:pPr>
            <a:r>
              <a:rPr lang="en-US" dirty="0" smtClean="0"/>
              <a:t>Solution – Results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4"/>
              </a:buBlip>
            </a:pPr>
            <a:r>
              <a:rPr lang="en-US" dirty="0" smtClean="0"/>
              <a:t>Impact of Shark Share Global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4"/>
              </a:buBlip>
            </a:pPr>
            <a:r>
              <a:rPr lang="en-US" dirty="0" smtClean="0"/>
              <a:t>Next Steps</a:t>
            </a:r>
          </a:p>
          <a:p>
            <a:pPr marL="285750" indent="-285750">
              <a:lnSpc>
                <a:spcPct val="150000"/>
              </a:lnSpc>
              <a:buSzPct val="120000"/>
              <a:buBlip>
                <a:blip r:embed="rId4"/>
              </a:buBlip>
            </a:pPr>
            <a:r>
              <a:rPr lang="en-US" dirty="0" smtClean="0"/>
              <a:t>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68595" y="6404305"/>
            <a:ext cx="2743200" cy="365125"/>
          </a:xfrm>
        </p:spPr>
        <p:txBody>
          <a:bodyPr/>
          <a:lstStyle/>
          <a:p>
            <a:fld id="{44B534F3-EDBB-4952-9E24-9629D31653E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1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404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2" y="379563"/>
            <a:ext cx="3476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Who is Shark Share?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4" y="1006301"/>
            <a:ext cx="3312542" cy="23444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912260" y="115472"/>
            <a:ext cx="4139880" cy="3235322"/>
            <a:chOff x="4232635" y="641173"/>
            <a:chExt cx="4139880" cy="3235322"/>
          </a:xfrm>
        </p:grpSpPr>
        <p:sp>
          <p:nvSpPr>
            <p:cNvPr id="5" name="TextBox 4"/>
            <p:cNvSpPr txBox="1"/>
            <p:nvPr/>
          </p:nvSpPr>
          <p:spPr>
            <a:xfrm>
              <a:off x="4288307" y="1068728"/>
              <a:ext cx="4028536" cy="2807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SzPct val="150000"/>
                <a:buBlip>
                  <a:blip r:embed="rId5"/>
                </a:buBlip>
              </a:pPr>
              <a:r>
                <a:rPr lang="en-US" dirty="0" smtClean="0"/>
                <a:t>Shark Share Global was founded by Madeline Green and Lauren </a:t>
              </a:r>
              <a:r>
                <a:rPr lang="en-US" dirty="0" smtClean="0"/>
                <a:t>Meyer,</a:t>
              </a:r>
              <a:r>
                <a:rPr lang="en-US" dirty="0"/>
                <a:t> </a:t>
              </a:r>
              <a:r>
                <a:rPr lang="en-US" dirty="0" smtClean="0"/>
                <a:t>PhD students…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232635" y="641173"/>
              <a:ext cx="4139880" cy="3127600"/>
            </a:xfrm>
            <a:prstGeom prst="roundRect">
              <a:avLst/>
            </a:prstGeom>
            <a:noFill/>
            <a:ln w="38100">
              <a:solidFill>
                <a:srgbClr val="0016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03975" y="748895"/>
              <a:ext cx="3091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Founders</a:t>
              </a:r>
              <a:endParaRPr lang="en-US" sz="20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57132" y="140025"/>
            <a:ext cx="3289361" cy="2481365"/>
            <a:chOff x="4096250" y="1006301"/>
            <a:chExt cx="3490482" cy="2754994"/>
          </a:xfrm>
        </p:grpSpPr>
        <p:sp>
          <p:nvSpPr>
            <p:cNvPr id="16" name="TextBox 15"/>
            <p:cNvSpPr txBox="1"/>
            <p:nvPr/>
          </p:nvSpPr>
          <p:spPr>
            <a:xfrm>
              <a:off x="4411744" y="1084082"/>
              <a:ext cx="2432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Mission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04922" y="1453414"/>
              <a:ext cx="3073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SzPct val="150000"/>
                <a:buBlip>
                  <a:blip r:embed="rId5"/>
                </a:buBlip>
              </a:pPr>
              <a:r>
                <a:rPr lang="en-US" dirty="0" smtClean="0"/>
                <a:t>Shark Share </a:t>
              </a:r>
              <a:r>
                <a:rPr lang="en-US" dirty="0" err="1" smtClean="0"/>
                <a:t>Global’s</a:t>
              </a:r>
              <a:r>
                <a:rPr lang="en-US" dirty="0" smtClean="0"/>
                <a:t> mission is to create a paradigm shift for shark and ray researchers….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96250" y="1006301"/>
              <a:ext cx="3490482" cy="2754994"/>
            </a:xfrm>
            <a:prstGeom prst="roundRect">
              <a:avLst/>
            </a:prstGeom>
            <a:noFill/>
            <a:ln w="38100">
              <a:solidFill>
                <a:srgbClr val="008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88198" y="3397904"/>
            <a:ext cx="4967233" cy="2418846"/>
            <a:chOff x="8088198" y="3397904"/>
            <a:chExt cx="4967233" cy="2418846"/>
          </a:xfrm>
        </p:grpSpPr>
        <p:grpSp>
          <p:nvGrpSpPr>
            <p:cNvPr id="26" name="Group 25"/>
            <p:cNvGrpSpPr/>
            <p:nvPr/>
          </p:nvGrpSpPr>
          <p:grpSpPr>
            <a:xfrm>
              <a:off x="8088198" y="3397904"/>
              <a:ext cx="3908270" cy="2310103"/>
              <a:chOff x="8088198" y="3968685"/>
              <a:chExt cx="3908270" cy="2310103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2731" y="4464442"/>
                <a:ext cx="1814346" cy="1814346"/>
              </a:xfrm>
              <a:prstGeom prst="rect">
                <a:avLst/>
              </a:prstGeom>
            </p:spPr>
          </p:pic>
          <p:grpSp>
            <p:nvGrpSpPr>
              <p:cNvPr id="25" name="Group 24"/>
              <p:cNvGrpSpPr/>
              <p:nvPr/>
            </p:nvGrpSpPr>
            <p:grpSpPr>
              <a:xfrm>
                <a:off x="8088198" y="3968685"/>
                <a:ext cx="3908270" cy="2232540"/>
                <a:chOff x="8088198" y="3968685"/>
                <a:chExt cx="3908270" cy="2232540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29525" y="4434282"/>
                  <a:ext cx="1766943" cy="1766943"/>
                </a:xfrm>
                <a:prstGeom prst="rect">
                  <a:avLst/>
                </a:prstGeom>
              </p:spPr>
            </p:pic>
            <p:sp>
              <p:nvSpPr>
                <p:cNvPr id="22" name="Rounded Rectangle 21"/>
                <p:cNvSpPr/>
                <p:nvPr/>
              </p:nvSpPr>
              <p:spPr>
                <a:xfrm>
                  <a:off x="8088198" y="3968685"/>
                  <a:ext cx="3908270" cy="2232540"/>
                </a:xfrm>
                <a:prstGeom prst="roundRect">
                  <a:avLst/>
                </a:prstGeom>
                <a:noFill/>
                <a:ln w="38100">
                  <a:solidFill>
                    <a:srgbClr val="0088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309831" y="4854122"/>
                  <a:ext cx="6260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smtClean="0"/>
                    <a:t>Lauren Meyer</a:t>
                  </a:r>
                  <a:endParaRPr lang="en-US" sz="1200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8088198" y="5292213"/>
                  <a:ext cx="8509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Madeline Green</a:t>
                  </a:r>
                  <a:endParaRPr lang="en-US" sz="1200" dirty="0"/>
                </a:p>
              </p:txBody>
            </p:sp>
          </p:grpSp>
        </p:grpSp>
        <p:sp>
          <p:nvSpPr>
            <p:cNvPr id="27" name="TextBox 26"/>
            <p:cNvSpPr txBox="1"/>
            <p:nvPr/>
          </p:nvSpPr>
          <p:spPr>
            <a:xfrm>
              <a:off x="8173040" y="5601306"/>
              <a:ext cx="4882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solidFill>
                    <a:schemeClr val="bg2">
                      <a:lumMod val="50000"/>
                    </a:schemeClr>
                  </a:solidFill>
                </a:rPr>
                <a:t>Photo credit: Save Our Seas Foundation saveourseas.com/project/shark-share-global/</a:t>
              </a:r>
              <a:endParaRPr lang="en-US" sz="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57132" y="2736997"/>
            <a:ext cx="3289361" cy="2446100"/>
            <a:chOff x="4512930" y="3110845"/>
            <a:chExt cx="2736914" cy="2253007"/>
          </a:xfrm>
        </p:grpSpPr>
        <p:sp>
          <p:nvSpPr>
            <p:cNvPr id="29" name="TextBox 28"/>
            <p:cNvSpPr txBox="1"/>
            <p:nvPr/>
          </p:nvSpPr>
          <p:spPr>
            <a:xfrm>
              <a:off x="4609707" y="3243072"/>
              <a:ext cx="2554664" cy="367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Community Support</a:t>
              </a:r>
              <a:endParaRPr lang="en-US" sz="20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12930" y="3610466"/>
              <a:ext cx="249496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SzPct val="150000"/>
                <a:buBlip>
                  <a:blip r:embed="rId5"/>
                </a:buBlip>
              </a:pPr>
              <a:r>
                <a:rPr lang="en-US" dirty="0" smtClean="0"/>
                <a:t>The database is surrounded by a healthy community….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512930" y="3110845"/>
              <a:ext cx="2736914" cy="2253007"/>
            </a:xfrm>
            <a:prstGeom prst="roundRect">
              <a:avLst/>
            </a:prstGeom>
            <a:noFill/>
            <a:ln w="38100">
              <a:solidFill>
                <a:srgbClr val="0016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4939" y="3761295"/>
            <a:ext cx="3331402" cy="2053600"/>
            <a:chOff x="569344" y="4106913"/>
            <a:chExt cx="3331402" cy="2053600"/>
          </a:xfrm>
        </p:grpSpPr>
        <p:sp>
          <p:nvSpPr>
            <p:cNvPr id="34" name="TextBox 33"/>
            <p:cNvSpPr txBox="1"/>
            <p:nvPr/>
          </p:nvSpPr>
          <p:spPr>
            <a:xfrm>
              <a:off x="737080" y="4182303"/>
              <a:ext cx="2530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Financial Sponsorship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6929" y="4558707"/>
              <a:ext cx="327381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SzPct val="150000"/>
                <a:buBlip>
                  <a:blip r:embed="rId5"/>
                </a:buBlip>
              </a:pPr>
              <a:r>
                <a:rPr lang="en-US" dirty="0" smtClean="0"/>
                <a:t>Funding for Shark Share Global is provided by a generous grant from</a:t>
              </a:r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862" y="5495925"/>
              <a:ext cx="2217252" cy="664588"/>
            </a:xfrm>
            <a:prstGeom prst="rect">
              <a:avLst/>
            </a:prstGeom>
          </p:spPr>
        </p:pic>
        <p:sp>
          <p:nvSpPr>
            <p:cNvPr id="37" name="Rounded Rectangle 36"/>
            <p:cNvSpPr/>
            <p:nvPr/>
          </p:nvSpPr>
          <p:spPr>
            <a:xfrm>
              <a:off x="569344" y="4106913"/>
              <a:ext cx="3182524" cy="2053600"/>
            </a:xfrm>
            <a:prstGeom prst="roundRect">
              <a:avLst/>
            </a:prstGeom>
            <a:noFill/>
            <a:ln w="38100">
              <a:solidFill>
                <a:srgbClr val="008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505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999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2" y="379563"/>
            <a:ext cx="3476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What is the Problem?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7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91" y="6135015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1" y="379563"/>
            <a:ext cx="347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Requirements Analysis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8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72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1" y="379563"/>
            <a:ext cx="347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Solution - Technical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2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84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1" y="379563"/>
            <a:ext cx="347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Solution - Design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2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71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1" y="379563"/>
            <a:ext cx="347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Solution - Process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902" y="0"/>
            <a:ext cx="241540" cy="6858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76045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6300787"/>
            <a:ext cx="3881887" cy="103518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864" y="6140937"/>
            <a:ext cx="3358551" cy="717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441" y="379563"/>
            <a:ext cx="347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8CE"/>
                </a:solidFill>
              </a:rPr>
              <a:t>Solution - Results</a:t>
            </a:r>
            <a:endParaRPr lang="en-US" sz="2800" dirty="0">
              <a:solidFill>
                <a:srgbClr val="0088C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32" y="748895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92770" y="638355"/>
            <a:ext cx="402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Blip>
                <a:blip r:embed="rId4"/>
              </a:buBlip>
            </a:pPr>
            <a:r>
              <a:rPr lang="en-US" dirty="0" smtClean="0"/>
              <a:t>Shark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534F3-EDBB-4952-9E24-9629D3165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3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293</Words>
  <Application>Microsoft Office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Moore</dc:creator>
  <cp:lastModifiedBy>Heather Moore</cp:lastModifiedBy>
  <cp:revision>17</cp:revision>
  <dcterms:created xsi:type="dcterms:W3CDTF">2016-05-08T19:24:44Z</dcterms:created>
  <dcterms:modified xsi:type="dcterms:W3CDTF">2016-05-14T22:42:00Z</dcterms:modified>
</cp:coreProperties>
</file>