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CE"/>
    <a:srgbClr val="001541"/>
    <a:srgbClr val="FFFFFF"/>
    <a:srgbClr val="7BA797"/>
    <a:srgbClr val="7AA591"/>
    <a:srgbClr val="7CA8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>
        <p:scale>
          <a:sx n="70" d="100"/>
          <a:sy n="70" d="100"/>
        </p:scale>
        <p:origin x="131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7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3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3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3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4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8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5/16/2016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6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90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5/16/2016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/>
          <p:cNvSpPr/>
          <p:nvPr/>
        </p:nvSpPr>
        <p:spPr>
          <a:xfrm>
            <a:off x="4137524" y="2096791"/>
            <a:ext cx="162218" cy="149444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60831" y="2665542"/>
            <a:ext cx="213803" cy="155295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-8163" y="1819530"/>
            <a:ext cx="162218" cy="149444"/>
          </a:xfrm>
          <a:prstGeom prst="rect">
            <a:avLst/>
          </a:prstGeom>
          <a:solidFill>
            <a:srgbClr val="0016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05" y="356346"/>
            <a:ext cx="6867525" cy="7239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28" y="210465"/>
            <a:ext cx="1515487" cy="100367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8546962" y="0"/>
            <a:ext cx="3645038" cy="1351745"/>
            <a:chOff x="8405921" y="2286475"/>
            <a:chExt cx="2612039" cy="986470"/>
          </a:xfrm>
        </p:grpSpPr>
        <p:sp>
          <p:nvSpPr>
            <p:cNvPr id="20" name="Isosceles Triangle 19"/>
            <p:cNvSpPr/>
            <p:nvPr/>
          </p:nvSpPr>
          <p:spPr>
            <a:xfrm rot="16200000">
              <a:off x="8321653" y="2370743"/>
              <a:ext cx="986470" cy="817934"/>
            </a:xfrm>
            <a:prstGeom prst="triangle">
              <a:avLst/>
            </a:prstGeom>
            <a:solidFill>
              <a:srgbClr val="00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223855" y="2286475"/>
              <a:ext cx="1794105" cy="986470"/>
            </a:xfrm>
            <a:prstGeom prst="rect">
              <a:avLst/>
            </a:prstGeom>
            <a:solidFill>
              <a:srgbClr val="0088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459621" y="-36377"/>
            <a:ext cx="37323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Heather Moore</a:t>
            </a:r>
          </a:p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Elizabeth MacCready</a:t>
            </a:r>
          </a:p>
          <a:p>
            <a:pPr algn="r"/>
            <a:r>
              <a:rPr lang="en-US" sz="2800" b="1" dirty="0" smtClean="0">
                <a:solidFill>
                  <a:schemeClr val="bg1"/>
                </a:solidFill>
              </a:rPr>
              <a:t>Molly Ostheller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72207" y="6426271"/>
            <a:ext cx="517984" cy="51798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2" y="6397476"/>
            <a:ext cx="517984" cy="51798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374634" y="1588057"/>
            <a:ext cx="3661631" cy="3080776"/>
            <a:chOff x="8679334" y="1617153"/>
            <a:chExt cx="3167228" cy="4638452"/>
          </a:xfrm>
        </p:grpSpPr>
        <p:sp>
          <p:nvSpPr>
            <p:cNvPr id="38" name="Rectangle 37"/>
            <p:cNvSpPr/>
            <p:nvPr/>
          </p:nvSpPr>
          <p:spPr>
            <a:xfrm>
              <a:off x="8679334" y="1617153"/>
              <a:ext cx="3151522" cy="4638452"/>
            </a:xfrm>
            <a:prstGeom prst="rect">
              <a:avLst/>
            </a:prstGeom>
            <a:solidFill>
              <a:srgbClr val="FFFFFF">
                <a:alpha val="81961"/>
              </a:srgbClr>
            </a:solidFill>
            <a:ln w="57150">
              <a:solidFill>
                <a:srgbClr val="008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752844" y="1628864"/>
              <a:ext cx="1262113" cy="602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88C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Solution</a:t>
              </a:r>
              <a:endParaRPr lang="en-US" sz="2000" b="1" dirty="0">
                <a:solidFill>
                  <a:srgbClr val="0088C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95040" y="2103170"/>
              <a:ext cx="3151522" cy="393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W</a:t>
              </a:r>
              <a:r>
                <a:rPr lang="en-US" sz="1200" dirty="0" smtClean="0"/>
                <a:t>eb app that allows for </a:t>
              </a:r>
              <a:r>
                <a:rPr lang="en-US" sz="1400" b="1" dirty="0" smtClean="0">
                  <a:solidFill>
                    <a:srgbClr val="0088CE"/>
                  </a:solidFill>
                </a:rPr>
                <a:t>collaboration</a:t>
              </a:r>
              <a:r>
                <a:rPr lang="en-US" sz="1200" dirty="0" smtClean="0">
                  <a:solidFill>
                    <a:srgbClr val="0088CE"/>
                  </a:solidFill>
                </a:rPr>
                <a:t> </a:t>
              </a:r>
              <a:r>
                <a:rPr lang="en-US" sz="1200" dirty="0" smtClean="0"/>
                <a:t>between scientists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Increases confidence in sharing and collaboration by: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Putting </a:t>
              </a:r>
              <a:r>
                <a:rPr lang="en-US" sz="1400" b="1" dirty="0" smtClean="0">
                  <a:solidFill>
                    <a:srgbClr val="0088CE"/>
                  </a:solidFill>
                </a:rPr>
                <a:t>attribution of work </a:t>
              </a:r>
              <a:r>
                <a:rPr lang="en-US" sz="1200" dirty="0" smtClean="0"/>
                <a:t>and sample ownership at the forefront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b="1" dirty="0" smtClean="0">
                  <a:solidFill>
                    <a:srgbClr val="0088CE"/>
                  </a:solidFill>
                </a:rPr>
                <a:t>Mimicking existing processes </a:t>
              </a:r>
              <a:r>
                <a:rPr lang="en-US" sz="1200" dirty="0" smtClean="0"/>
                <a:t>(storage, communication) that researchers are used to, while ‘supercharging’ them with the new database</a:t>
              </a:r>
              <a:endParaRPr lang="en-US" sz="12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The site is </a:t>
              </a:r>
              <a:r>
                <a:rPr lang="en-US" sz="1400" b="1" dirty="0" smtClean="0">
                  <a:solidFill>
                    <a:srgbClr val="0088CE"/>
                  </a:solidFill>
                </a:rPr>
                <a:t>cloud hosted for global accessibility </a:t>
              </a:r>
              <a:r>
                <a:rPr lang="en-US" sz="1200" dirty="0" smtClean="0">
                  <a:solidFill>
                    <a:srgbClr val="001541"/>
                  </a:solidFill>
                </a:rPr>
                <a:t>and performance </a:t>
              </a:r>
              <a:r>
                <a:rPr lang="en-US" sz="1200" dirty="0" smtClean="0"/>
                <a:t>through Amazon Web Services, and is custom built using MySQL and PHP on a Twitter Bootstrap framework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73892" y="1578505"/>
            <a:ext cx="3930162" cy="2057400"/>
          </a:xfrm>
          <a:prstGeom prst="rect">
            <a:avLst/>
          </a:prstGeom>
          <a:solidFill>
            <a:srgbClr val="FFFFFF">
              <a:alpha val="81961"/>
            </a:srgbClr>
          </a:solidFill>
          <a:ln w="57150">
            <a:solidFill>
              <a:srgbClr val="0088CE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3541" y="1588928"/>
            <a:ext cx="126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8C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</a:t>
            </a:r>
            <a:endParaRPr lang="en-US" sz="2000" b="1" dirty="0">
              <a:solidFill>
                <a:srgbClr val="0088C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420" y="1919599"/>
            <a:ext cx="39840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Sharks are </a:t>
            </a:r>
            <a:r>
              <a:rPr lang="en-US" sz="1400" b="1" dirty="0" smtClean="0">
                <a:solidFill>
                  <a:srgbClr val="0088CE"/>
                </a:solidFill>
              </a:rPr>
              <a:t>economically and environmentally important</a:t>
            </a:r>
            <a:r>
              <a:rPr lang="en-US" sz="1200" dirty="0" smtClean="0"/>
              <a:t>, and many are </a:t>
            </a:r>
            <a:r>
              <a:rPr lang="en-US" sz="1400" b="1" dirty="0" smtClean="0">
                <a:solidFill>
                  <a:srgbClr val="0088CE"/>
                </a:solidFill>
              </a:rPr>
              <a:t>endangered</a:t>
            </a:r>
            <a:r>
              <a:rPr lang="en-US" sz="1200" dirty="0" smtClean="0"/>
              <a:t> by human impact. </a:t>
            </a:r>
          </a:p>
          <a:p>
            <a:r>
              <a:rPr lang="en-US" sz="1400" b="1" dirty="0" smtClean="0">
                <a:solidFill>
                  <a:srgbClr val="0088CE"/>
                </a:solidFill>
              </a:rPr>
              <a:t>47%</a:t>
            </a:r>
            <a:r>
              <a:rPr lang="en-US" sz="1200" dirty="0" smtClean="0"/>
              <a:t> of shark and ray species are </a:t>
            </a:r>
            <a:r>
              <a:rPr lang="en-US" sz="1400" b="1" dirty="0" smtClean="0">
                <a:solidFill>
                  <a:srgbClr val="0088CE"/>
                </a:solidFill>
              </a:rPr>
              <a:t>data deficient</a:t>
            </a:r>
            <a:r>
              <a:rPr lang="en-US" sz="1200" dirty="0" smtClean="0"/>
              <a:t>.</a:t>
            </a:r>
          </a:p>
          <a:p>
            <a:endParaRPr lang="en-US" sz="1200" dirty="0" smtClean="0"/>
          </a:p>
          <a:p>
            <a:r>
              <a:rPr lang="en-US" sz="1200" dirty="0" smtClean="0"/>
              <a:t>Collaboration and sample sharing between researchers is hampered by distance and </a:t>
            </a:r>
            <a:r>
              <a:rPr lang="en-US" sz="1400" b="1" dirty="0" smtClean="0">
                <a:solidFill>
                  <a:srgbClr val="0088CE"/>
                </a:solidFill>
              </a:rPr>
              <a:t>lack of communication </a:t>
            </a:r>
            <a:r>
              <a:rPr lang="en-US" sz="1200" dirty="0" smtClean="0"/>
              <a:t>opportunities. This results in wasted samples, and </a:t>
            </a:r>
          </a:p>
          <a:p>
            <a:r>
              <a:rPr lang="en-US" sz="1400" b="1" dirty="0" smtClean="0">
                <a:solidFill>
                  <a:srgbClr val="0088CE"/>
                </a:solidFill>
              </a:rPr>
              <a:t>wasted research opportunities</a:t>
            </a:r>
            <a:r>
              <a:rPr lang="en-US" sz="1200" dirty="0" smtClean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76491" y="5116863"/>
            <a:ext cx="3961033" cy="1214698"/>
            <a:chOff x="128785" y="5124584"/>
            <a:chExt cx="3927563" cy="1186056"/>
          </a:xfrm>
        </p:grpSpPr>
        <p:sp>
          <p:nvSpPr>
            <p:cNvPr id="41" name="Rectangle 40"/>
            <p:cNvSpPr/>
            <p:nvPr/>
          </p:nvSpPr>
          <p:spPr>
            <a:xfrm>
              <a:off x="128785" y="5124584"/>
              <a:ext cx="3927563" cy="1045032"/>
            </a:xfrm>
            <a:prstGeom prst="rect">
              <a:avLst/>
            </a:prstGeom>
            <a:solidFill>
              <a:srgbClr val="FFFFFF">
                <a:alpha val="81961"/>
              </a:srgbClr>
            </a:solidFill>
            <a:ln w="57150">
              <a:solidFill>
                <a:srgbClr val="0088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8377" y="5172104"/>
              <a:ext cx="20454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88C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Next</a:t>
              </a:r>
              <a:r>
                <a:rPr lang="en-US" sz="2000" b="1" dirty="0" smtClean="0">
                  <a:solidFill>
                    <a:srgbClr val="00154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2000" b="1" dirty="0" smtClean="0">
                  <a:solidFill>
                    <a:srgbClr val="0088CE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Steps</a:t>
              </a:r>
              <a:endParaRPr lang="en-US" sz="2000" b="1" dirty="0">
                <a:solidFill>
                  <a:srgbClr val="0088CE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19181" y="5124584"/>
              <a:ext cx="517984" cy="517984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129465" y="5499238"/>
              <a:ext cx="3669736" cy="811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G</a:t>
              </a:r>
              <a:r>
                <a:rPr lang="en-US" sz="1200" dirty="0" smtClean="0"/>
                <a:t>o live for researcher use this summer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Social media campaign for adoption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Introduction at researcher conferences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/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9" y="1976539"/>
            <a:ext cx="417345" cy="41734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4277946" y="1581739"/>
            <a:ext cx="3922797" cy="4605394"/>
            <a:chOff x="4231582" y="1581739"/>
            <a:chExt cx="3922797" cy="4605394"/>
          </a:xfrm>
        </p:grpSpPr>
        <p:grpSp>
          <p:nvGrpSpPr>
            <p:cNvPr id="9" name="Group 8"/>
            <p:cNvGrpSpPr/>
            <p:nvPr/>
          </p:nvGrpSpPr>
          <p:grpSpPr>
            <a:xfrm>
              <a:off x="4231582" y="1581739"/>
              <a:ext cx="3909216" cy="2787239"/>
              <a:chOff x="5060223" y="1578506"/>
              <a:chExt cx="3042139" cy="2909311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5060223" y="1578506"/>
                <a:ext cx="3042139" cy="2909311"/>
              </a:xfrm>
              <a:prstGeom prst="rect">
                <a:avLst/>
              </a:prstGeom>
              <a:solidFill>
                <a:srgbClr val="FFFFFF">
                  <a:alpha val="81961"/>
                </a:srgbClr>
              </a:solidFill>
              <a:ln w="57150">
                <a:solidFill>
                  <a:srgbClr val="0088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60223" y="1586010"/>
                <a:ext cx="1262113" cy="417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88CE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Process</a:t>
                </a:r>
                <a:endParaRPr lang="en-US" sz="2000" b="1" dirty="0">
                  <a:solidFill>
                    <a:srgbClr val="0088CE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4344094" y="1919599"/>
              <a:ext cx="3741932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Catered to shark and ray researchers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We determined our audience is: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Comfortable with basic computer functionality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Storing data in spreadsheet formats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Not used to online collaboration and concerned about the sample-sharing process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>
                  <a:solidFill>
                    <a:srgbClr val="001541"/>
                  </a:solidFill>
                </a:rPr>
                <a:t>Our build priorities: </a:t>
              </a:r>
              <a:r>
                <a:rPr lang="en-US" sz="1400" b="1" dirty="0">
                  <a:solidFill>
                    <a:srgbClr val="0088CE"/>
                  </a:solidFill>
                </a:rPr>
                <a:t>m</a:t>
              </a:r>
              <a:r>
                <a:rPr lang="en-US" sz="1400" b="1" dirty="0" smtClean="0">
                  <a:solidFill>
                    <a:srgbClr val="0088CE"/>
                  </a:solidFill>
                </a:rPr>
                <a:t>aximize reach</a:t>
              </a:r>
              <a:r>
                <a:rPr lang="en-US" sz="1200" dirty="0" smtClean="0"/>
                <a:t>, minimize maintenance, and run on </a:t>
              </a:r>
              <a:r>
                <a:rPr lang="en-US" sz="1400" b="1" dirty="0" smtClean="0">
                  <a:solidFill>
                    <a:srgbClr val="0088CE"/>
                  </a:solidFill>
                </a:rPr>
                <a:t>low cost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We needed a low barrier for adoption for both the audience and our sponsor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We needed to set scope boundaries early to accommodate our small team size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050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45163" y="4530835"/>
              <a:ext cx="3909216" cy="1656298"/>
              <a:chOff x="4972066" y="4678386"/>
              <a:chExt cx="3337687" cy="1603212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4972066" y="4693229"/>
                <a:ext cx="3337687" cy="1588369"/>
              </a:xfrm>
              <a:prstGeom prst="rect">
                <a:avLst/>
              </a:prstGeom>
              <a:solidFill>
                <a:srgbClr val="FFFFFF">
                  <a:alpha val="81961"/>
                </a:srgbClr>
              </a:solidFill>
              <a:ln w="57150">
                <a:solidFill>
                  <a:srgbClr val="0088C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4979080" y="4692275"/>
                <a:ext cx="19166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88CE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Our</a:t>
                </a:r>
                <a:r>
                  <a:rPr lang="en-US" sz="2000" b="1" dirty="0" smtClean="0">
                    <a:solidFill>
                      <a:srgbClr val="00154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sz="2000" b="1" dirty="0" smtClean="0">
                    <a:solidFill>
                      <a:srgbClr val="0088CE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Sponsor</a:t>
                </a:r>
                <a:endParaRPr lang="en-US" sz="2000" b="1" dirty="0">
                  <a:solidFill>
                    <a:srgbClr val="0088CE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97754" y="4678386"/>
                <a:ext cx="517984" cy="467230"/>
              </a:xfrm>
              <a:prstGeom prst="rect">
                <a:avLst/>
              </a:prstGeom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4979080" y="5016455"/>
                <a:ext cx="3139414" cy="804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</a:t>
                </a:r>
                <a:r>
                  <a:rPr lang="en-US" sz="1200" dirty="0" smtClean="0"/>
                  <a:t>ounded by </a:t>
                </a:r>
                <a:r>
                  <a:rPr lang="en-US" sz="1200" dirty="0" err="1" smtClean="0"/>
                  <a:t>Madi</a:t>
                </a:r>
                <a:r>
                  <a:rPr lang="en-US" sz="1200" dirty="0" smtClean="0"/>
                  <a:t> Green and Lauren Meyer</a:t>
                </a:r>
              </a:p>
              <a:p>
                <a:r>
                  <a:rPr lang="en-US" sz="1200" dirty="0" smtClean="0"/>
                  <a:t>Fosters global collaboration amongst shark scientists</a:t>
                </a:r>
              </a:p>
              <a:p>
                <a:r>
                  <a:rPr lang="en-US" sz="1200" dirty="0" smtClean="0"/>
                  <a:t>Funding for the project was provided </a:t>
                </a:r>
              </a:p>
              <a:p>
                <a:r>
                  <a:rPr lang="en-US" sz="1200" dirty="0" smtClean="0"/>
                  <a:t>by a generous grant from:</a:t>
                </a:r>
                <a:endParaRPr lang="en-US" sz="1200" dirty="0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56533" y="5792590"/>
                <a:ext cx="1334202" cy="371644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7698" y="5809431"/>
                <a:ext cx="1193615" cy="357768"/>
              </a:xfrm>
              <a:prstGeom prst="rect">
                <a:avLst/>
              </a:prstGeom>
            </p:spPr>
          </p:pic>
        </p:grp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172" y="2239329"/>
            <a:ext cx="517984" cy="517984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03" y="2757313"/>
            <a:ext cx="517984" cy="5179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99" y="3820340"/>
            <a:ext cx="1328073" cy="1104619"/>
          </a:xfrm>
          <a:prstGeom prst="rect">
            <a:avLst/>
          </a:prstGeom>
          <a:ln w="57150">
            <a:solidFill>
              <a:srgbClr val="0088CE"/>
            </a:solidFill>
          </a:ln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12" y="3820340"/>
            <a:ext cx="2297260" cy="1104619"/>
          </a:xfrm>
          <a:prstGeom prst="rect">
            <a:avLst/>
          </a:prstGeom>
          <a:ln w="57150">
            <a:solidFill>
              <a:srgbClr val="0088CE"/>
            </a:solidFill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6" y="5438846"/>
            <a:ext cx="638454" cy="63845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70" y="5438846"/>
            <a:ext cx="612942" cy="6129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945870" y="5999834"/>
            <a:ext cx="6096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 smtClean="0"/>
              <a:t>Madi</a:t>
            </a:r>
            <a:r>
              <a:rPr lang="en-US" sz="700" i="1" dirty="0" smtClean="0"/>
              <a:t> Green</a:t>
            </a:r>
            <a:endParaRPr lang="en-US" sz="7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551231" y="6003680"/>
            <a:ext cx="7247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smtClean="0"/>
              <a:t>Lauren Meyer</a:t>
            </a:r>
            <a:endParaRPr lang="en-US" sz="700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623851" y="6537737"/>
            <a:ext cx="10909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Photo Credit[1][2]: Green, M. and Meyer, L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Shark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Share Global, sharkshareglobal.org accessed: 5/14/2016, Problem Statistics: 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47% of sharks and rays are at risk: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Dulvy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, Nicholas K., et al. "Extinction risk and conservation of the world’s sharks and rays."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</a:rPr>
              <a:t>Elife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3 (2014): e00590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Our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Sponsor Graphics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courtesy 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of: saveourseas.com/projects/shark-share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793" y="4870093"/>
            <a:ext cx="3597398" cy="1288848"/>
          </a:xfrm>
          <a:prstGeom prst="rect">
            <a:avLst/>
          </a:prstGeom>
          <a:ln w="57150">
            <a:solidFill>
              <a:srgbClr val="0088CE"/>
            </a:solidFill>
          </a:ln>
        </p:spPr>
      </p:pic>
    </p:spTree>
    <p:extLst>
      <p:ext uri="{BB962C8B-B14F-4D97-AF65-F5344CB8AC3E}">
        <p14:creationId xmlns:p14="http://schemas.microsoft.com/office/powerpoint/2010/main" val="32184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677</TotalTime>
  <Words>333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Helvetica</vt:lpstr>
      <vt:lpstr>Metropolitan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Moore</dc:creator>
  <cp:lastModifiedBy>Heather Moore</cp:lastModifiedBy>
  <cp:revision>57</cp:revision>
  <dcterms:created xsi:type="dcterms:W3CDTF">2016-05-12T17:37:05Z</dcterms:created>
  <dcterms:modified xsi:type="dcterms:W3CDTF">2016-05-16T20:15:27Z</dcterms:modified>
</cp:coreProperties>
</file>