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8288000" cy="10287000"/>
  <p:notesSz cx="6858000" cy="9144000"/>
  <p:embeddedFontLst>
    <p:embeddedFont>
      <p:font typeface="AC Steelfish" panose="020B0604020202020204" charset="0"/>
      <p:regular r:id="rId12"/>
      <p:italic r:id="rId13"/>
    </p:embeddedFont>
    <p:embeddedFont>
      <p:font typeface="Barlow Light" panose="020B0604020202020204" charset="0"/>
      <p:regular r:id="rId14"/>
      <p:bold r:id="rId15"/>
      <p:italic r:id="rId16"/>
      <p:boldItalic r:id="rId17"/>
    </p:embeddedFont>
    <p:embeddedFont>
      <p:font typeface="Barlow Medium" panose="020B0604020202020204" charset="0"/>
      <p:regular r:id="rId18"/>
      <p:bold r:id="rId19"/>
      <p:italic r:id="rId20"/>
      <p:boldItalic r:id="rId21"/>
    </p:embeddedFont>
    <p:embeddedFont>
      <p:font typeface="Burton's Nightmare" panose="00000400000000000000" pitchFamily="2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451B"/>
    <a:srgbClr val="433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1" autoAdjust="0"/>
    <p:restoredTop sz="94622" autoAdjust="0"/>
  </p:normalViewPr>
  <p:slideViewPr>
    <p:cSldViewPr>
      <p:cViewPr varScale="1">
        <p:scale>
          <a:sx n="53" d="100"/>
          <a:sy n="53" d="100"/>
        </p:scale>
        <p:origin x="91" y="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3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9837" r="29837"/>
          <a:stretch>
            <a:fillRect/>
          </a:stretch>
        </p:blipFill>
        <p:spPr>
          <a:xfrm>
            <a:off x="1028700" y="0"/>
            <a:ext cx="7904066" cy="9258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876631" y="4392863"/>
            <a:ext cx="7382669" cy="8617744"/>
            <a:chOff x="0" y="-9525"/>
            <a:chExt cx="9843559" cy="11490325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9843559" cy="11490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800"/>
                </a:lnSpc>
              </a:pPr>
              <a:r>
                <a:rPr lang="en-US" sz="14000" spc="700" dirty="0">
                  <a:solidFill>
                    <a:srgbClr val="FFFFFF"/>
                  </a:solidFill>
                  <a:latin typeface="Burton's Nightmare" panose="00000400000000000000" pitchFamily="2" charset="0"/>
                </a:rPr>
                <a:t>THROUGH THE GENRE GLASS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830024"/>
              <a:ext cx="9843559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1028700"/>
            <a:ext cx="16230600" cy="1619387"/>
            <a:chOff x="0" y="0"/>
            <a:chExt cx="21640800" cy="2159181"/>
          </a:xfrm>
        </p:grpSpPr>
        <p:sp>
          <p:nvSpPr>
            <p:cNvPr id="7" name="AutoShape 7"/>
            <p:cNvSpPr/>
            <p:nvPr/>
          </p:nvSpPr>
          <p:spPr>
            <a:xfrm>
              <a:off x="0" y="0"/>
              <a:ext cx="21640800" cy="2540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1797241" y="688694"/>
              <a:ext cx="9843559" cy="1470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20"/>
                </a:lnSpc>
              </a:pPr>
              <a:r>
                <a:rPr lang="en-US" sz="3600" spc="719" dirty="0">
                  <a:solidFill>
                    <a:srgbClr val="FFFFFF"/>
                  </a:solidFill>
                  <a:latin typeface="AC Steelfish"/>
                </a:rPr>
                <a:t>A MULTI LABEL GENRE CLASSIFICATION MODEL OF GOODREADS BOOK SELECTION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303709" y="8109802"/>
            <a:ext cx="2510704" cy="10293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3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15550" y="3945731"/>
            <a:ext cx="7143750" cy="3020715"/>
            <a:chOff x="0" y="0"/>
            <a:chExt cx="9525000" cy="40276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9525000" cy="869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59"/>
                </a:lnSpc>
              </a:pPr>
              <a:r>
                <a:rPr lang="en-US" sz="4800" spc="480" dirty="0">
                  <a:solidFill>
                    <a:srgbClr val="FFFFFF"/>
                  </a:solidFill>
                  <a:latin typeface="AC Steelfish"/>
                </a:rPr>
                <a:t>Extension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61159"/>
              <a:ext cx="9525000" cy="23664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r>
                <a:rPr lang="en-US" sz="3200" dirty="0">
                  <a:solidFill>
                    <a:srgbClr val="FFFFFF"/>
                  </a:solidFill>
                  <a:latin typeface="Barlow Light"/>
                </a:rPr>
                <a:t>Specificity check </a:t>
              </a:r>
            </a:p>
            <a:p>
              <a:pPr algn="ctr">
                <a:lnSpc>
                  <a:spcPts val="4800"/>
                </a:lnSpc>
              </a:pPr>
              <a:r>
                <a:rPr lang="en-US" sz="3200" dirty="0">
                  <a:solidFill>
                    <a:srgbClr val="FFFFFF"/>
                  </a:solidFill>
                  <a:latin typeface="Barlow Light"/>
                </a:rPr>
                <a:t>More core power for larger datasets for better validations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571500" y="1348105"/>
              <a:ext cx="8382000" cy="25400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-171450" y="-171450"/>
            <a:ext cx="9277350" cy="10629900"/>
          </a:xfrm>
          <a:prstGeom prst="rect">
            <a:avLst/>
          </a:prstGeom>
          <a:solidFill>
            <a:srgbClr val="FFFFFF">
              <a:alpha val="89803"/>
            </a:srgbClr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7" name="Group 7"/>
          <p:cNvGrpSpPr/>
          <p:nvPr/>
        </p:nvGrpSpPr>
        <p:grpSpPr>
          <a:xfrm>
            <a:off x="1028700" y="3945731"/>
            <a:ext cx="7143750" cy="2405162"/>
            <a:chOff x="0" y="0"/>
            <a:chExt cx="9525000" cy="3206882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9525000" cy="869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59"/>
                </a:lnSpc>
                <a:tabLst>
                  <a:tab pos="2605088" algn="l"/>
                </a:tabLst>
              </a:pPr>
              <a:r>
                <a:rPr lang="en-US" sz="4800" spc="480" dirty="0">
                  <a:latin typeface="AC Steelfish"/>
                </a:rPr>
                <a:t>Multi Tagging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61160"/>
              <a:ext cx="9525000" cy="15457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r>
                <a:rPr lang="en-US" sz="3200" dirty="0">
                  <a:solidFill>
                    <a:srgbClr val="43302A"/>
                  </a:solidFill>
                  <a:latin typeface="Barlow Light"/>
                </a:rPr>
                <a:t>Classify the theme or topic of journals, or products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571500" y="1348105"/>
              <a:ext cx="8382000" cy="25400"/>
            </a:xfrm>
            <a:prstGeom prst="rect">
              <a:avLst/>
            </a:prstGeom>
            <a:solidFill>
              <a:srgbClr val="43302A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19050"/>
          </a:xfrm>
          <a:prstGeom prst="rect">
            <a:avLst/>
          </a:prstGeom>
          <a:solidFill>
            <a:srgbClr val="43302A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5776912"/>
            <a:ext cx="5905500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200" dirty="0">
                <a:solidFill>
                  <a:srgbClr val="43302A"/>
                </a:solidFill>
                <a:latin typeface="Barlow Light"/>
              </a:rPr>
              <a:t>Pages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0714" y="3443946"/>
            <a:ext cx="5905500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200">
                <a:solidFill>
                  <a:srgbClr val="43302A"/>
                </a:solidFill>
                <a:latin typeface="Barlow Light"/>
              </a:rPr>
              <a:t>Book Descriptions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019135"/>
            <a:ext cx="5905500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200" dirty="0">
                <a:solidFill>
                  <a:srgbClr val="43302A"/>
                </a:solidFill>
                <a:latin typeface="Barlow Light"/>
              </a:rPr>
              <a:t>Book Authors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570095"/>
            <a:ext cx="5905500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200">
                <a:solidFill>
                  <a:srgbClr val="43302A"/>
                </a:solidFill>
                <a:latin typeface="Barlow Light"/>
              </a:rPr>
              <a:t>Book Title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01300" y="4395788"/>
            <a:ext cx="6858000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519"/>
              </a:lnSpc>
            </a:pPr>
            <a:r>
              <a:rPr lang="en-US" sz="9600" spc="960">
                <a:solidFill>
                  <a:srgbClr val="A8451B"/>
                </a:solidFill>
                <a:latin typeface="AC Steelfish"/>
              </a:rPr>
              <a:t>ABOUT THE DATA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00714" y="9249547"/>
            <a:ext cx="5905500" cy="78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50"/>
              </a:lnSpc>
            </a:pPr>
            <a:r>
              <a:rPr lang="en-US" sz="2100" dirty="0">
                <a:solidFill>
                  <a:srgbClr val="43302A"/>
                </a:solidFill>
                <a:latin typeface="Barlow Light"/>
              </a:rPr>
              <a:t>Edition, Format, ISBN, Rating, Rating Count, Review Count, Image URL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79022" y="7508312"/>
            <a:ext cx="5905500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200" dirty="0">
                <a:solidFill>
                  <a:srgbClr val="A8451B"/>
                </a:solidFill>
                <a:latin typeface="Barlow Light"/>
              </a:rPr>
              <a:t>GENRES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028965" y="5978787"/>
            <a:ext cx="5602671" cy="162477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606F692-07FF-4A19-B9F4-D6C8EE67F18B}"/>
              </a:ext>
            </a:extLst>
          </p:cNvPr>
          <p:cNvGrpSpPr/>
          <p:nvPr/>
        </p:nvGrpSpPr>
        <p:grpSpPr>
          <a:xfrm>
            <a:off x="7696200" y="1028700"/>
            <a:ext cx="2095500" cy="9258300"/>
            <a:chOff x="7677150" y="1028700"/>
            <a:chExt cx="2095500" cy="9258300"/>
          </a:xfrm>
        </p:grpSpPr>
        <p:sp>
          <p:nvSpPr>
            <p:cNvPr id="3" name="AutoShape 3"/>
            <p:cNvSpPr/>
            <p:nvPr/>
          </p:nvSpPr>
          <p:spPr>
            <a:xfrm>
              <a:off x="7677150" y="1028700"/>
              <a:ext cx="2095500" cy="9258300"/>
            </a:xfrm>
            <a:prstGeom prst="rect">
              <a:avLst/>
            </a:prstGeom>
            <a:solidFill>
              <a:srgbClr val="43302A"/>
            </a:solidFill>
          </p:spPr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086230" y="1714793"/>
              <a:ext cx="1277339" cy="12773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8370789" y="3539196"/>
              <a:ext cx="708221" cy="552412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7773324" y="4723623"/>
              <a:ext cx="1903152" cy="36159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8367912" y="5872162"/>
              <a:ext cx="713977" cy="713977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8290473" y="7408212"/>
              <a:ext cx="868854" cy="868854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rcRect/>
            <a:stretch>
              <a:fillRect/>
            </a:stretch>
          </p:blipFill>
          <p:spPr>
            <a:xfrm>
              <a:off x="8351609" y="9258300"/>
              <a:ext cx="746582" cy="746582"/>
            </a:xfrm>
            <a:prstGeom prst="rect">
              <a:avLst/>
            </a:prstGeom>
          </p:spPr>
        </p:pic>
      </p:grpSp>
      <p:sp>
        <p:nvSpPr>
          <p:cNvPr id="19" name="TextBox 6">
            <a:extLst>
              <a:ext uri="{FF2B5EF4-FFF2-40B4-BE49-F238E27FC236}">
                <a16:creationId xmlns:a16="http://schemas.microsoft.com/office/drawing/2014/main" id="{8B87EA00-A85D-4135-8147-928735E74DAA}"/>
              </a:ext>
            </a:extLst>
          </p:cNvPr>
          <p:cNvSpPr txBox="1"/>
          <p:nvPr/>
        </p:nvSpPr>
        <p:spPr>
          <a:xfrm>
            <a:off x="1028700" y="2025579"/>
            <a:ext cx="5905500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200" dirty="0">
                <a:solidFill>
                  <a:srgbClr val="43302A"/>
                </a:solidFill>
                <a:latin typeface="Barlow Light"/>
              </a:rPr>
              <a:t>Book Authors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19050"/>
          </a:xfrm>
          <a:prstGeom prst="rect">
            <a:avLst/>
          </a:prstGeom>
          <a:solidFill>
            <a:srgbClr val="43302A"/>
          </a:solidFill>
        </p:spPr>
      </p:sp>
      <p:sp>
        <p:nvSpPr>
          <p:cNvPr id="3" name="AutoShape 3"/>
          <p:cNvSpPr/>
          <p:nvPr/>
        </p:nvSpPr>
        <p:spPr>
          <a:xfrm flipH="1">
            <a:off x="11963400" y="1055543"/>
            <a:ext cx="304800" cy="9258300"/>
          </a:xfrm>
          <a:prstGeom prst="rect">
            <a:avLst/>
          </a:prstGeom>
          <a:solidFill>
            <a:srgbClr val="43302A"/>
          </a:solidFill>
        </p:spPr>
      </p:sp>
      <p:sp>
        <p:nvSpPr>
          <p:cNvPr id="8" name="TextBox 8"/>
          <p:cNvSpPr txBox="1"/>
          <p:nvPr/>
        </p:nvSpPr>
        <p:spPr>
          <a:xfrm>
            <a:off x="10401300" y="4395788"/>
            <a:ext cx="6858000" cy="2949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519"/>
              </a:lnSpc>
            </a:pPr>
            <a:r>
              <a:rPr lang="en-US" sz="9600" spc="960" dirty="0">
                <a:solidFill>
                  <a:srgbClr val="A8451B"/>
                </a:solidFill>
                <a:latin typeface="AC Steelfish"/>
              </a:rPr>
              <a:t>ABOUT MULTILABEL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F0DBF5C-0E27-458B-8EE6-E96F12C2D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15388"/>
              </p:ext>
            </p:extLst>
          </p:nvPr>
        </p:nvGraphicFramePr>
        <p:xfrm>
          <a:off x="876295" y="3616324"/>
          <a:ext cx="9525005" cy="3113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0715">
                  <a:extLst>
                    <a:ext uri="{9D8B030D-6E8A-4147-A177-3AD203B41FA5}">
                      <a16:colId xmlns:a16="http://schemas.microsoft.com/office/drawing/2014/main" val="416774419"/>
                    </a:ext>
                  </a:extLst>
                </a:gridCol>
                <a:gridCol w="1360715">
                  <a:extLst>
                    <a:ext uri="{9D8B030D-6E8A-4147-A177-3AD203B41FA5}">
                      <a16:colId xmlns:a16="http://schemas.microsoft.com/office/drawing/2014/main" val="1425684432"/>
                    </a:ext>
                  </a:extLst>
                </a:gridCol>
                <a:gridCol w="1360715">
                  <a:extLst>
                    <a:ext uri="{9D8B030D-6E8A-4147-A177-3AD203B41FA5}">
                      <a16:colId xmlns:a16="http://schemas.microsoft.com/office/drawing/2014/main" val="2731120750"/>
                    </a:ext>
                  </a:extLst>
                </a:gridCol>
                <a:gridCol w="1360715">
                  <a:extLst>
                    <a:ext uri="{9D8B030D-6E8A-4147-A177-3AD203B41FA5}">
                      <a16:colId xmlns:a16="http://schemas.microsoft.com/office/drawing/2014/main" val="195229537"/>
                    </a:ext>
                  </a:extLst>
                </a:gridCol>
                <a:gridCol w="1360715">
                  <a:extLst>
                    <a:ext uri="{9D8B030D-6E8A-4147-A177-3AD203B41FA5}">
                      <a16:colId xmlns:a16="http://schemas.microsoft.com/office/drawing/2014/main" val="1701277113"/>
                    </a:ext>
                  </a:extLst>
                </a:gridCol>
                <a:gridCol w="1360715">
                  <a:extLst>
                    <a:ext uri="{9D8B030D-6E8A-4147-A177-3AD203B41FA5}">
                      <a16:colId xmlns:a16="http://schemas.microsoft.com/office/drawing/2014/main" val="2448612020"/>
                    </a:ext>
                  </a:extLst>
                </a:gridCol>
                <a:gridCol w="1360715">
                  <a:extLst>
                    <a:ext uri="{9D8B030D-6E8A-4147-A177-3AD203B41FA5}">
                      <a16:colId xmlns:a16="http://schemas.microsoft.com/office/drawing/2014/main" val="2639178076"/>
                    </a:ext>
                  </a:extLst>
                </a:gridCol>
              </a:tblGrid>
              <a:tr h="763588"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/>
                        <a:t>Feature 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/>
                        <a:t>Feature 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/>
                        <a:t>Feature 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/>
                        <a:t>Feature 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/>
                        <a:t>Target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/>
                        <a:t>Target 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1" dirty="0"/>
                        <a:t>Target 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389669"/>
                  </a:ext>
                </a:extLst>
              </a:tr>
              <a:tr h="763588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55989"/>
                  </a:ext>
                </a:extLst>
              </a:tr>
              <a:tr h="763588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44129"/>
                  </a:ext>
                </a:extLst>
              </a:tr>
              <a:tr h="763588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98303"/>
                  </a:ext>
                </a:extLst>
              </a:tr>
            </a:tbl>
          </a:graphicData>
        </a:graphic>
      </p:graphicFrame>
      <p:sp>
        <p:nvSpPr>
          <p:cNvPr id="21" name="TextBox 7">
            <a:extLst>
              <a:ext uri="{FF2B5EF4-FFF2-40B4-BE49-F238E27FC236}">
                <a16:creationId xmlns:a16="http://schemas.microsoft.com/office/drawing/2014/main" id="{A0A115F7-7418-48D2-9CA1-8C4E20D08850}"/>
              </a:ext>
            </a:extLst>
          </p:cNvPr>
          <p:cNvSpPr txBox="1"/>
          <p:nvPr/>
        </p:nvSpPr>
        <p:spPr>
          <a:xfrm>
            <a:off x="5638797" y="2632006"/>
            <a:ext cx="5545566" cy="594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5"/>
              </a:lnSpc>
              <a:spcBef>
                <a:spcPct val="0"/>
              </a:spcBef>
            </a:pPr>
            <a:r>
              <a:rPr lang="en-US" sz="3682" dirty="0">
                <a:solidFill>
                  <a:srgbClr val="000000"/>
                </a:solidFill>
                <a:latin typeface="Barlow Light"/>
              </a:rPr>
              <a:t>Multiple target columns</a:t>
            </a:r>
          </a:p>
        </p:txBody>
      </p:sp>
    </p:spTree>
    <p:extLst>
      <p:ext uri="{BB962C8B-B14F-4D97-AF65-F5344CB8AC3E}">
        <p14:creationId xmlns:p14="http://schemas.microsoft.com/office/powerpoint/2010/main" val="351327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23850"/>
            <a:ext cx="9525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spc="480">
                <a:solidFill>
                  <a:srgbClr val="43302A"/>
                </a:solidFill>
                <a:latin typeface="AC Steelfish"/>
              </a:rPr>
              <a:t>THE PROBLEM </a:t>
            </a:r>
          </a:p>
        </p:txBody>
      </p:sp>
      <p:sp>
        <p:nvSpPr>
          <p:cNvPr id="3" name="AutoShape 3"/>
          <p:cNvSpPr/>
          <p:nvPr/>
        </p:nvSpPr>
        <p:spPr>
          <a:xfrm>
            <a:off x="11163300" y="0"/>
            <a:ext cx="7124700" cy="10287000"/>
          </a:xfrm>
          <a:prstGeom prst="rect">
            <a:avLst/>
          </a:prstGeom>
          <a:solidFill>
            <a:srgbClr val="43302A"/>
          </a:solidFill>
        </p:spPr>
      </p:sp>
      <p:sp>
        <p:nvSpPr>
          <p:cNvPr id="4" name="AutoShape 4"/>
          <p:cNvSpPr/>
          <p:nvPr/>
        </p:nvSpPr>
        <p:spPr>
          <a:xfrm>
            <a:off x="1028700" y="1028700"/>
            <a:ext cx="16230600" cy="19050"/>
          </a:xfrm>
          <a:prstGeom prst="rect">
            <a:avLst/>
          </a:prstGeom>
          <a:solidFill>
            <a:srgbClr val="43302A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4816" y="3857744"/>
            <a:ext cx="4690156" cy="271763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1911355"/>
            <a:ext cx="3901897" cy="337514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508173" y="2926492"/>
            <a:ext cx="5545566" cy="1268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5"/>
              </a:lnSpc>
              <a:spcBef>
                <a:spcPct val="0"/>
              </a:spcBef>
            </a:pPr>
            <a:r>
              <a:rPr lang="en-US" sz="3682" dirty="0">
                <a:solidFill>
                  <a:srgbClr val="000000"/>
                </a:solidFill>
                <a:latin typeface="Barlow Light"/>
              </a:rPr>
              <a:t>Genres in </a:t>
            </a:r>
            <a:r>
              <a:rPr lang="en-US" sz="3682" dirty="0" err="1">
                <a:solidFill>
                  <a:srgbClr val="000000"/>
                </a:solidFill>
                <a:latin typeface="Barlow Light"/>
              </a:rPr>
              <a:t>GoodReads</a:t>
            </a:r>
            <a:r>
              <a:rPr lang="en-US" sz="3682" dirty="0">
                <a:solidFill>
                  <a:srgbClr val="000000"/>
                </a:solidFill>
                <a:latin typeface="Barlow Light"/>
              </a:rPr>
              <a:t> Library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76046" y="2112620"/>
            <a:ext cx="2406221" cy="124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67"/>
              </a:lnSpc>
              <a:spcBef>
                <a:spcPct val="0"/>
              </a:spcBef>
            </a:pPr>
            <a:r>
              <a:rPr lang="en-US" sz="8048" dirty="0">
                <a:solidFill>
                  <a:srgbClr val="FFFFFF"/>
                </a:solidFill>
                <a:latin typeface="AC Steelfish"/>
              </a:rPr>
              <a:t>1400+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31899" y="6103125"/>
            <a:ext cx="2095500" cy="20955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508173" y="6622105"/>
            <a:ext cx="5545566" cy="625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5"/>
              </a:lnSpc>
              <a:spcBef>
                <a:spcPct val="0"/>
              </a:spcBef>
            </a:pPr>
            <a:r>
              <a:rPr lang="en-US" sz="3682">
                <a:solidFill>
                  <a:srgbClr val="000000"/>
                </a:solidFill>
                <a:latin typeface="Barlow Light"/>
              </a:rPr>
              <a:t>Starting Data Genres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09D03B66-4FFE-48F2-9DEB-E079955CD5A2}"/>
              </a:ext>
            </a:extLst>
          </p:cNvPr>
          <p:cNvSpPr txBox="1"/>
          <p:nvPr/>
        </p:nvSpPr>
        <p:spPr>
          <a:xfrm>
            <a:off x="1776537" y="6528589"/>
            <a:ext cx="2406221" cy="124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67"/>
              </a:lnSpc>
              <a:spcBef>
                <a:spcPct val="0"/>
              </a:spcBef>
            </a:pPr>
            <a:r>
              <a:rPr lang="en-US" sz="8048" dirty="0">
                <a:solidFill>
                  <a:srgbClr val="FFFFFF"/>
                </a:solidFill>
                <a:latin typeface="AC Steelfish"/>
              </a:rPr>
              <a:t>866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B4D2A75F-5991-4201-869D-574369F3AE38}"/>
              </a:ext>
            </a:extLst>
          </p:cNvPr>
          <p:cNvSpPr txBox="1"/>
          <p:nvPr/>
        </p:nvSpPr>
        <p:spPr>
          <a:xfrm>
            <a:off x="4508173" y="2933700"/>
            <a:ext cx="5545566" cy="1268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5"/>
              </a:lnSpc>
              <a:spcBef>
                <a:spcPct val="0"/>
              </a:spcBef>
            </a:pPr>
            <a:r>
              <a:rPr lang="en-US" sz="3682" dirty="0">
                <a:solidFill>
                  <a:srgbClr val="000000"/>
                </a:solidFill>
                <a:latin typeface="Barlow Light"/>
              </a:rPr>
              <a:t>Genres in </a:t>
            </a:r>
            <a:r>
              <a:rPr lang="en-US" sz="3682" dirty="0" err="1">
                <a:solidFill>
                  <a:srgbClr val="000000"/>
                </a:solidFill>
                <a:latin typeface="Barlow Light"/>
              </a:rPr>
              <a:t>GoodReads</a:t>
            </a:r>
            <a:r>
              <a:rPr lang="en-US" sz="3682" dirty="0">
                <a:solidFill>
                  <a:srgbClr val="000000"/>
                </a:solidFill>
                <a:latin typeface="Barlow Light"/>
              </a:rPr>
              <a:t>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4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23850"/>
            <a:ext cx="9525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spc="480">
                <a:solidFill>
                  <a:srgbClr val="43302A"/>
                </a:solidFill>
                <a:latin typeface="AC Steelfish"/>
              </a:rPr>
              <a:t>THE SOLUTION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11163300" y="0"/>
            <a:ext cx="7124700" cy="10287000"/>
          </a:xfrm>
          <a:prstGeom prst="rect">
            <a:avLst/>
          </a:prstGeom>
          <a:solidFill>
            <a:srgbClr val="43302A"/>
          </a:solidFill>
        </p:spPr>
      </p:sp>
      <p:sp>
        <p:nvSpPr>
          <p:cNvPr id="4" name="AutoShape 4"/>
          <p:cNvSpPr/>
          <p:nvPr/>
        </p:nvSpPr>
        <p:spPr>
          <a:xfrm>
            <a:off x="1028700" y="1028700"/>
            <a:ext cx="16230600" cy="19050"/>
          </a:xfrm>
          <a:prstGeom prst="rect">
            <a:avLst/>
          </a:prstGeom>
          <a:solidFill>
            <a:srgbClr val="43302A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911355"/>
            <a:ext cx="3901897" cy="337514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08173" y="2926492"/>
            <a:ext cx="5545566" cy="1268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5"/>
              </a:lnSpc>
              <a:spcBef>
                <a:spcPct val="0"/>
              </a:spcBef>
            </a:pPr>
            <a:r>
              <a:rPr lang="en-US" sz="3682">
                <a:solidFill>
                  <a:srgbClr val="000000"/>
                </a:solidFill>
                <a:latin typeface="Barlow Light"/>
              </a:rPr>
              <a:t>Genres in GoodReads Library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90658" y="1960520"/>
            <a:ext cx="2406221" cy="1371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67"/>
              </a:lnSpc>
              <a:spcBef>
                <a:spcPct val="0"/>
              </a:spcBef>
            </a:pPr>
            <a:r>
              <a:rPr lang="en-US" sz="8048">
                <a:solidFill>
                  <a:srgbClr val="FFFFFF"/>
                </a:solidFill>
                <a:latin typeface="AC Steelfish"/>
              </a:rPr>
              <a:t>30, 000+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31899" y="6103125"/>
            <a:ext cx="2095500" cy="20955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508173" y="6622105"/>
            <a:ext cx="5545566" cy="625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5"/>
              </a:lnSpc>
              <a:spcBef>
                <a:spcPct val="0"/>
              </a:spcBef>
            </a:pPr>
            <a:r>
              <a:rPr lang="en-US" sz="3682">
                <a:solidFill>
                  <a:srgbClr val="000000"/>
                </a:solidFill>
                <a:latin typeface="Barlow Light"/>
              </a:rPr>
              <a:t>Starting Data Genres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242592" y="1028700"/>
            <a:ext cx="10311108" cy="7440549"/>
            <a:chOff x="0" y="0"/>
            <a:chExt cx="13748144" cy="9920732"/>
          </a:xfrm>
        </p:grpSpPr>
        <p:grpSp>
          <p:nvGrpSpPr>
            <p:cNvPr id="11" name="Group 11"/>
            <p:cNvGrpSpPr/>
            <p:nvPr/>
          </p:nvGrpSpPr>
          <p:grpSpPr>
            <a:xfrm rot="-1741729">
              <a:off x="62998" y="3067249"/>
              <a:ext cx="13622147" cy="3786235"/>
              <a:chOff x="0" y="0"/>
              <a:chExt cx="2375993" cy="660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375993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2375993" h="660400">
                    <a:moveTo>
                      <a:pt x="2251533" y="59690"/>
                    </a:moveTo>
                    <a:cubicBezTo>
                      <a:pt x="2287093" y="59690"/>
                      <a:pt x="2316303" y="88900"/>
                      <a:pt x="2316303" y="124460"/>
                    </a:cubicBezTo>
                    <a:lnTo>
                      <a:pt x="2316303" y="535940"/>
                    </a:lnTo>
                    <a:cubicBezTo>
                      <a:pt x="2316303" y="571500"/>
                      <a:pt x="2287093" y="600710"/>
                      <a:pt x="2251533" y="600710"/>
                    </a:cubicBezTo>
                    <a:lnTo>
                      <a:pt x="124460" y="600710"/>
                    </a:lnTo>
                    <a:cubicBezTo>
                      <a:pt x="88900" y="600710"/>
                      <a:pt x="59690" y="571500"/>
                      <a:pt x="59690" y="53594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251533" y="59690"/>
                    </a:lnTo>
                    <a:moveTo>
                      <a:pt x="225153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535940"/>
                    </a:lnTo>
                    <a:cubicBezTo>
                      <a:pt x="0" y="604520"/>
                      <a:pt x="55880" y="660400"/>
                      <a:pt x="124460" y="660400"/>
                    </a:cubicBezTo>
                    <a:lnTo>
                      <a:pt x="2251533" y="660400"/>
                    </a:lnTo>
                    <a:cubicBezTo>
                      <a:pt x="2320113" y="660400"/>
                      <a:pt x="2375993" y="604520"/>
                      <a:pt x="2375993" y="535940"/>
                    </a:cubicBezTo>
                    <a:lnTo>
                      <a:pt x="2375993" y="124460"/>
                    </a:lnTo>
                    <a:cubicBezTo>
                      <a:pt x="2375993" y="55880"/>
                      <a:pt x="2320113" y="0"/>
                      <a:pt x="2251533" y="0"/>
                    </a:cubicBezTo>
                    <a:close/>
                  </a:path>
                </a:pathLst>
              </a:custGeom>
              <a:solidFill>
                <a:srgbClr val="43302A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 rot="-1713239">
              <a:off x="519600" y="3970881"/>
              <a:ext cx="12700000" cy="1962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519"/>
                </a:lnSpc>
              </a:pPr>
              <a:r>
                <a:rPr lang="en-US" sz="9600" spc="960" dirty="0">
                  <a:solidFill>
                    <a:srgbClr val="43302A"/>
                  </a:solidFill>
                  <a:latin typeface="AC Steelfish"/>
                </a:rPr>
                <a:t>MACHINE PREDICTED</a:t>
              </a:r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346295" y="2969486"/>
            <a:ext cx="4359447" cy="4359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80295"/>
            <a:ext cx="5382340" cy="2130804"/>
          </a:xfrm>
          <a:prstGeom prst="rect">
            <a:avLst/>
          </a:prstGeom>
          <a:solidFill>
            <a:srgbClr val="43302A">
              <a:alpha val="89803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416339" y="601782"/>
            <a:ext cx="4549663" cy="1687830"/>
            <a:chOff x="0" y="0"/>
            <a:chExt cx="6066218" cy="2250440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6066218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spc="280">
                  <a:solidFill>
                    <a:srgbClr val="FFFFFF"/>
                  </a:solidFill>
                  <a:latin typeface="Barlow Medium"/>
                </a:rPr>
                <a:t>SAMPLE SIZE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17550"/>
              <a:ext cx="6066218" cy="15328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0"/>
                </a:lnSpc>
              </a:pPr>
              <a:r>
                <a:rPr lang="en-US" sz="3200" dirty="0">
                  <a:solidFill>
                    <a:srgbClr val="FFFFFF"/>
                  </a:solidFill>
                  <a:latin typeface="Barlow Light"/>
                </a:rPr>
                <a:t>95 Confidence Interval</a:t>
              </a:r>
            </a:p>
            <a:p>
              <a:pPr algn="ctr">
                <a:lnSpc>
                  <a:spcPts val="4800"/>
                </a:lnSpc>
              </a:pPr>
              <a:r>
                <a:rPr lang="en-US" sz="3200" dirty="0">
                  <a:solidFill>
                    <a:srgbClr val="FFFFFF"/>
                  </a:solidFill>
                  <a:latin typeface="Barlow Light"/>
                </a:rPr>
                <a:t>1 Margin Error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2511099"/>
            <a:ext cx="5070194" cy="1941896"/>
            <a:chOff x="0" y="0"/>
            <a:chExt cx="6760259" cy="2589194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6760259" cy="12929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79"/>
                </a:lnSpc>
              </a:pPr>
              <a:r>
                <a:rPr lang="en-US" sz="6399" spc="639" dirty="0">
                  <a:solidFill>
                    <a:srgbClr val="A8451B"/>
                  </a:solidFill>
                  <a:latin typeface="Barlow Medium"/>
                </a:rPr>
                <a:t>1500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512572"/>
              <a:ext cx="6760259" cy="10766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30"/>
                </a:lnSpc>
              </a:pPr>
              <a:r>
                <a:rPr lang="en-US" sz="4686" dirty="0">
                  <a:solidFill>
                    <a:srgbClr val="A8451B"/>
                  </a:solidFill>
                  <a:latin typeface="Barlow Light"/>
                </a:rPr>
                <a:t>Minimum: 385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 rot="5400000">
            <a:off x="614369" y="3857847"/>
            <a:ext cx="9293279" cy="2338174"/>
            <a:chOff x="0" y="0"/>
            <a:chExt cx="2271477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2271477" cy="69850"/>
            </a:xfrm>
            <a:custGeom>
              <a:avLst/>
              <a:gdLst/>
              <a:ahLst/>
              <a:cxnLst/>
              <a:rect l="l" t="t" r="r" b="b"/>
              <a:pathLst>
                <a:path w="2271477" h="69850">
                  <a:moveTo>
                    <a:pt x="198064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271477" y="69850"/>
                  </a:lnTo>
                  <a:lnTo>
                    <a:pt x="2271477" y="0"/>
                  </a:lnTo>
                  <a:close/>
                </a:path>
              </a:pathLst>
            </a:custGeom>
            <a:solidFill>
              <a:srgbClr val="43302A"/>
            </a:solidFill>
          </p:spPr>
        </p:sp>
      </p:grpSp>
      <p:sp>
        <p:nvSpPr>
          <p:cNvPr id="11" name="AutoShape 11"/>
          <p:cNvSpPr/>
          <p:nvPr/>
        </p:nvSpPr>
        <p:spPr>
          <a:xfrm>
            <a:off x="0" y="4534578"/>
            <a:ext cx="5382340" cy="1217844"/>
          </a:xfrm>
          <a:prstGeom prst="rect">
            <a:avLst/>
          </a:prstGeom>
          <a:solidFill>
            <a:srgbClr val="43302A">
              <a:alpha val="89803"/>
            </a:srgbClr>
          </a:solidFill>
        </p:spPr>
      </p:sp>
      <p:sp>
        <p:nvSpPr>
          <p:cNvPr id="12" name="TextBox 12"/>
          <p:cNvSpPr txBox="1"/>
          <p:nvPr/>
        </p:nvSpPr>
        <p:spPr>
          <a:xfrm>
            <a:off x="595670" y="4766736"/>
            <a:ext cx="419100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800" spc="280">
                <a:solidFill>
                  <a:srgbClr val="FFFFFF"/>
                </a:solidFill>
                <a:latin typeface="Barlow Medium"/>
              </a:rPr>
              <a:t>AUTHOR </a:t>
            </a:r>
          </a:p>
          <a:p>
            <a:pPr algn="ctr">
              <a:lnSpc>
                <a:spcPts val="3360"/>
              </a:lnSpc>
            </a:pPr>
            <a:r>
              <a:rPr lang="en-US" sz="2800" spc="280">
                <a:solidFill>
                  <a:srgbClr val="FFFFFF"/>
                </a:solidFill>
                <a:latin typeface="Barlow Medium"/>
              </a:rPr>
              <a:t>STATISTICS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5382340" y="380295"/>
            <a:ext cx="12905660" cy="1217844"/>
            <a:chOff x="0" y="0"/>
            <a:chExt cx="7176454" cy="1623791"/>
          </a:xfrm>
        </p:grpSpPr>
        <p:sp>
          <p:nvSpPr>
            <p:cNvPr id="14" name="AutoShape 14"/>
            <p:cNvSpPr/>
            <p:nvPr/>
          </p:nvSpPr>
          <p:spPr>
            <a:xfrm>
              <a:off x="0" y="0"/>
              <a:ext cx="7176454" cy="1623791"/>
            </a:xfrm>
            <a:prstGeom prst="rect">
              <a:avLst/>
            </a:prstGeom>
            <a:solidFill>
              <a:srgbClr val="43302A">
                <a:alpha val="89803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947688" y="506190"/>
              <a:ext cx="5588000" cy="11176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 spc="280" dirty="0">
                  <a:solidFill>
                    <a:srgbClr val="FFFFFF"/>
                  </a:solidFill>
                  <a:latin typeface="Barlow Medium"/>
                </a:rPr>
                <a:t>GENRE DISTRIBUTIONS</a:t>
              </a:r>
            </a:p>
          </p:txBody>
        </p:sp>
      </p:grpSp>
      <p:grpSp>
        <p:nvGrpSpPr>
          <p:cNvPr id="18" name="Group 6">
            <a:extLst>
              <a:ext uri="{FF2B5EF4-FFF2-40B4-BE49-F238E27FC236}">
                <a16:creationId xmlns:a16="http://schemas.microsoft.com/office/drawing/2014/main" id="{4F590F4D-286A-46D4-8DEC-041F68440109}"/>
              </a:ext>
            </a:extLst>
          </p:cNvPr>
          <p:cNvGrpSpPr/>
          <p:nvPr/>
        </p:nvGrpSpPr>
        <p:grpSpPr>
          <a:xfrm>
            <a:off x="-143864" y="6487680"/>
            <a:ext cx="5070194" cy="1949040"/>
            <a:chOff x="0" y="-9525"/>
            <a:chExt cx="6760259" cy="2598719"/>
          </a:xfrm>
        </p:grpSpPr>
        <p:sp>
          <p:nvSpPr>
            <p:cNvPr id="19" name="TextBox 7">
              <a:extLst>
                <a:ext uri="{FF2B5EF4-FFF2-40B4-BE49-F238E27FC236}">
                  <a16:creationId xmlns:a16="http://schemas.microsoft.com/office/drawing/2014/main" id="{5B2A19D9-E658-4ED0-8946-B34039D4DFC6}"/>
                </a:ext>
              </a:extLst>
            </p:cNvPr>
            <p:cNvSpPr txBox="1"/>
            <p:nvPr/>
          </p:nvSpPr>
          <p:spPr>
            <a:xfrm>
              <a:off x="0" y="-9525"/>
              <a:ext cx="6760259" cy="12063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79"/>
                </a:lnSpc>
              </a:pPr>
              <a:r>
                <a:rPr lang="en-US" sz="6399" spc="639" dirty="0">
                  <a:solidFill>
                    <a:srgbClr val="A8451B"/>
                  </a:solidFill>
                  <a:latin typeface="Barlow Medium"/>
                </a:rPr>
                <a:t>Most: 1 - 3</a:t>
              </a:r>
            </a:p>
          </p:txBody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600033B9-FD51-4EAF-BEE1-151EAFC2AB43}"/>
                </a:ext>
              </a:extLst>
            </p:cNvPr>
            <p:cNvSpPr txBox="1"/>
            <p:nvPr/>
          </p:nvSpPr>
          <p:spPr>
            <a:xfrm>
              <a:off x="0" y="1512572"/>
              <a:ext cx="6760259" cy="10766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30"/>
                </a:lnSpc>
              </a:pPr>
              <a:r>
                <a:rPr lang="en-US" sz="4686" dirty="0">
                  <a:solidFill>
                    <a:srgbClr val="A8451B"/>
                  </a:solidFill>
                  <a:latin typeface="Barlow Light"/>
                </a:rPr>
                <a:t>Maximum: 51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ED92133-E5EC-4ED5-ACCA-F53773B5B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981878"/>
            <a:ext cx="10526930" cy="7735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999"/>
          </a:blip>
          <a:srcRect l="6555" r="655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34475" y="647700"/>
            <a:ext cx="19050" cy="9429750"/>
          </a:xfrm>
          <a:prstGeom prst="rect">
            <a:avLst/>
          </a:prstGeom>
          <a:solidFill>
            <a:srgbClr val="43302A"/>
          </a:solidFill>
        </p:spPr>
      </p:sp>
      <p:sp>
        <p:nvSpPr>
          <p:cNvPr id="3" name="AutoShape 3"/>
          <p:cNvSpPr/>
          <p:nvPr/>
        </p:nvSpPr>
        <p:spPr>
          <a:xfrm>
            <a:off x="9024087" y="1665412"/>
            <a:ext cx="239825" cy="239825"/>
          </a:xfrm>
          <a:prstGeom prst="rect">
            <a:avLst/>
          </a:prstGeom>
          <a:solidFill>
            <a:srgbClr val="A8451B"/>
          </a:solidFill>
        </p:spPr>
      </p:sp>
      <p:sp>
        <p:nvSpPr>
          <p:cNvPr id="4" name="AutoShape 4"/>
          <p:cNvSpPr/>
          <p:nvPr/>
        </p:nvSpPr>
        <p:spPr>
          <a:xfrm>
            <a:off x="9033612" y="3904196"/>
            <a:ext cx="239825" cy="239825"/>
          </a:xfrm>
          <a:prstGeom prst="rect">
            <a:avLst/>
          </a:prstGeom>
          <a:solidFill>
            <a:srgbClr val="A8451B"/>
          </a:solidFill>
        </p:spPr>
      </p:sp>
      <p:sp>
        <p:nvSpPr>
          <p:cNvPr id="5" name="AutoShape 5"/>
          <p:cNvSpPr/>
          <p:nvPr/>
        </p:nvSpPr>
        <p:spPr>
          <a:xfrm>
            <a:off x="9014562" y="6142979"/>
            <a:ext cx="239825" cy="239825"/>
          </a:xfrm>
          <a:prstGeom prst="rect">
            <a:avLst/>
          </a:prstGeom>
          <a:solidFill>
            <a:srgbClr val="A8451B"/>
          </a:solidFill>
        </p:spPr>
      </p:sp>
      <p:sp>
        <p:nvSpPr>
          <p:cNvPr id="6" name="AutoShape 6"/>
          <p:cNvSpPr/>
          <p:nvPr/>
        </p:nvSpPr>
        <p:spPr>
          <a:xfrm>
            <a:off x="9014562" y="8381762"/>
            <a:ext cx="239825" cy="239825"/>
          </a:xfrm>
          <a:prstGeom prst="rect">
            <a:avLst/>
          </a:prstGeom>
          <a:solidFill>
            <a:srgbClr val="A8451B"/>
          </a:solidFill>
        </p:spPr>
      </p:sp>
      <p:grpSp>
        <p:nvGrpSpPr>
          <p:cNvPr id="7" name="Group 7"/>
          <p:cNvGrpSpPr/>
          <p:nvPr/>
        </p:nvGrpSpPr>
        <p:grpSpPr>
          <a:xfrm>
            <a:off x="9876234" y="1290638"/>
            <a:ext cx="7142939" cy="989375"/>
            <a:chOff x="0" y="0"/>
            <a:chExt cx="9523919" cy="1319167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9523919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 spc="280">
                  <a:solidFill>
                    <a:srgbClr val="43302A"/>
                  </a:solidFill>
                  <a:latin typeface="Barlow Medium"/>
                </a:rPr>
                <a:t>ONE HOT ENCODE AUTHORS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77182"/>
              <a:ext cx="9523919" cy="641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2800">
                  <a:solidFill>
                    <a:srgbClr val="43302A"/>
                  </a:solidFill>
                  <a:latin typeface="Barlow Light"/>
                </a:rPr>
                <a:t>Each Author as one feature (1 or 0)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876234" y="6063477"/>
            <a:ext cx="7142939" cy="398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spc="280" dirty="0">
                <a:solidFill>
                  <a:srgbClr val="43302A"/>
                </a:solidFill>
                <a:latin typeface="Barlow Medium"/>
              </a:rPr>
              <a:t>SCALED NUMBER OF PAGES 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268825" y="3873701"/>
            <a:ext cx="7142939" cy="1010492"/>
            <a:chOff x="0" y="0"/>
            <a:chExt cx="9523919" cy="1347323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9523919" cy="558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60"/>
                </a:lnSpc>
              </a:pPr>
              <a:r>
                <a:rPr lang="en-US" sz="2800" spc="280" dirty="0">
                  <a:solidFill>
                    <a:srgbClr val="43302A"/>
                  </a:solidFill>
                  <a:latin typeface="Barlow Medium"/>
                </a:rPr>
                <a:t>TFIDF BOOK TITLE + DESCRIPTION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705338"/>
              <a:ext cx="9523919" cy="641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endParaRPr dirty="0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68826" y="7797437"/>
            <a:ext cx="7142939" cy="1408475"/>
            <a:chOff x="0" y="0"/>
            <a:chExt cx="9523919" cy="1877967"/>
          </a:xfrm>
        </p:grpSpPr>
        <p:sp>
          <p:nvSpPr>
            <p:cNvPr id="17" name="TextBox 17"/>
            <p:cNvSpPr txBox="1"/>
            <p:nvPr/>
          </p:nvSpPr>
          <p:spPr>
            <a:xfrm>
              <a:off x="0" y="0"/>
              <a:ext cx="9523919" cy="1117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60"/>
                </a:lnSpc>
              </a:pPr>
              <a:r>
                <a:rPr lang="en-US" sz="2800" spc="280">
                  <a:solidFill>
                    <a:srgbClr val="A8451B"/>
                  </a:solidFill>
                  <a:latin typeface="Barlow Medium"/>
                </a:rPr>
                <a:t>FICTION,  FANTASY, ROMANCE, HISTORICAL, PARANORMAL, MYSTERY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235982"/>
              <a:ext cx="9523919" cy="641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800" b="1" dirty="0">
                  <a:solidFill>
                    <a:srgbClr val="A8451B"/>
                  </a:solidFill>
                  <a:latin typeface="Barlow Light"/>
                </a:rPr>
                <a:t>6 Targets</a:t>
              </a:r>
              <a:r>
                <a:rPr lang="en-US" sz="2800" dirty="0">
                  <a:solidFill>
                    <a:srgbClr val="A8451B"/>
                  </a:solidFill>
                  <a:latin typeface="Barlow Light"/>
                </a:rPr>
                <a:t> = Top 6 Genres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50288" y="526833"/>
            <a:ext cx="9525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spc="480">
                <a:solidFill>
                  <a:srgbClr val="43302A"/>
                </a:solidFill>
                <a:latin typeface="AC Steelfish"/>
              </a:rPr>
              <a:t>FEATURE DESCRIPTION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34300" y="1190318"/>
            <a:ext cx="952500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spc="480" dirty="0">
                <a:solidFill>
                  <a:srgbClr val="43302A"/>
                </a:solidFill>
                <a:latin typeface="AC Steelfish"/>
              </a:rPr>
              <a:t>MACHINE LEARNING: ONEVSRESTCLASSIFIER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0"/>
            <a:ext cx="7124700" cy="10287000"/>
          </a:xfrm>
          <a:prstGeom prst="rect">
            <a:avLst/>
          </a:prstGeom>
          <a:solidFill>
            <a:srgbClr val="43302A"/>
          </a:solidFill>
        </p:spPr>
      </p:sp>
      <p:sp>
        <p:nvSpPr>
          <p:cNvPr id="4" name="AutoShape 4"/>
          <p:cNvSpPr/>
          <p:nvPr/>
        </p:nvSpPr>
        <p:spPr>
          <a:xfrm>
            <a:off x="1028700" y="1028700"/>
            <a:ext cx="16230600" cy="19050"/>
          </a:xfrm>
          <a:prstGeom prst="rect">
            <a:avLst/>
          </a:prstGeom>
          <a:solidFill>
            <a:srgbClr val="43302A"/>
          </a:solidFill>
        </p:spPr>
      </p:sp>
      <p:grpSp>
        <p:nvGrpSpPr>
          <p:cNvPr id="5" name="Group 5"/>
          <p:cNvGrpSpPr/>
          <p:nvPr/>
        </p:nvGrpSpPr>
        <p:grpSpPr>
          <a:xfrm>
            <a:off x="381000" y="876300"/>
            <a:ext cx="2797020" cy="2664563"/>
            <a:chOff x="0" y="0"/>
            <a:chExt cx="1913890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3908580" y="876300"/>
            <a:ext cx="2797020" cy="2664563"/>
            <a:chOff x="0" y="0"/>
            <a:chExt cx="1913890" cy="19138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3908580" y="4108259"/>
            <a:ext cx="2797020" cy="2664563"/>
            <a:chOff x="0" y="0"/>
            <a:chExt cx="1913890" cy="19138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381000" y="4108259"/>
            <a:ext cx="2797020" cy="2664563"/>
            <a:chOff x="0" y="0"/>
            <a:chExt cx="1913890" cy="19138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381000" y="7308844"/>
            <a:ext cx="2797020" cy="2283378"/>
            <a:chOff x="0" y="0"/>
            <a:chExt cx="1913890" cy="164009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13890" cy="1640094"/>
            </a:xfrm>
            <a:custGeom>
              <a:avLst/>
              <a:gdLst/>
              <a:ahLst/>
              <a:cxnLst/>
              <a:rect l="l" t="t" r="r" b="b"/>
              <a:pathLst>
                <a:path w="1913890" h="1640094">
                  <a:moveTo>
                    <a:pt x="0" y="0"/>
                  </a:moveTo>
                  <a:lnTo>
                    <a:pt x="1913890" y="0"/>
                  </a:lnTo>
                  <a:lnTo>
                    <a:pt x="1913890" y="1640094"/>
                  </a:lnTo>
                  <a:lnTo>
                    <a:pt x="0" y="164009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3046268" y="2115845"/>
            <a:ext cx="912505" cy="266788"/>
            <a:chOff x="0" y="0"/>
            <a:chExt cx="1891126" cy="580390"/>
          </a:xfrm>
        </p:grpSpPr>
        <p:sp>
          <p:nvSpPr>
            <p:cNvPr id="16" name="Freeform 16"/>
            <p:cNvSpPr/>
            <p:nvPr/>
          </p:nvSpPr>
          <p:spPr>
            <a:xfrm>
              <a:off x="1478376" y="38100"/>
              <a:ext cx="374650" cy="504190"/>
            </a:xfrm>
            <a:custGeom>
              <a:avLst/>
              <a:gdLst/>
              <a:ahLst/>
              <a:cxnLst/>
              <a:rect l="l" t="t" r="r" b="b"/>
              <a:pathLst>
                <a:path w="374650" h="50419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A8451B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-2540"/>
              <a:ext cx="1891126" cy="582930"/>
            </a:xfrm>
            <a:custGeom>
              <a:avLst/>
              <a:gdLst/>
              <a:ahLst/>
              <a:cxnLst/>
              <a:rect l="l" t="t" r="r" b="b"/>
              <a:pathLst>
                <a:path w="1891126" h="582930">
                  <a:moveTo>
                    <a:pt x="1874616" y="261620"/>
                  </a:moveTo>
                  <a:lnTo>
                    <a:pt x="1499966" y="8890"/>
                  </a:lnTo>
                  <a:cubicBezTo>
                    <a:pt x="1488536" y="1270"/>
                    <a:pt x="1473296" y="0"/>
                    <a:pt x="1460596" y="6350"/>
                  </a:cubicBezTo>
                  <a:cubicBezTo>
                    <a:pt x="1447896" y="12700"/>
                    <a:pt x="1440276" y="25400"/>
                    <a:pt x="1440276" y="39370"/>
                  </a:cubicBezTo>
                  <a:lnTo>
                    <a:pt x="144027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40276" y="330200"/>
                  </a:lnTo>
                  <a:lnTo>
                    <a:pt x="1440276" y="544830"/>
                  </a:lnTo>
                  <a:cubicBezTo>
                    <a:pt x="1440276" y="558800"/>
                    <a:pt x="1447896" y="571500"/>
                    <a:pt x="1460596" y="577850"/>
                  </a:cubicBezTo>
                  <a:cubicBezTo>
                    <a:pt x="1465676" y="580390"/>
                    <a:pt x="1472026" y="582930"/>
                    <a:pt x="1478376" y="582930"/>
                  </a:cubicBezTo>
                  <a:cubicBezTo>
                    <a:pt x="1485996" y="582930"/>
                    <a:pt x="1493616" y="580390"/>
                    <a:pt x="1499966" y="576580"/>
                  </a:cubicBezTo>
                  <a:lnTo>
                    <a:pt x="1874616" y="323850"/>
                  </a:lnTo>
                  <a:cubicBezTo>
                    <a:pt x="1884776" y="316230"/>
                    <a:pt x="1891126" y="304800"/>
                    <a:pt x="1891126" y="292100"/>
                  </a:cubicBezTo>
                  <a:cubicBezTo>
                    <a:pt x="1891126" y="279400"/>
                    <a:pt x="1884776" y="267970"/>
                    <a:pt x="1874616" y="261620"/>
                  </a:cubicBezTo>
                  <a:close/>
                  <a:moveTo>
                    <a:pt x="1516476" y="473710"/>
                  </a:moveTo>
                  <a:lnTo>
                    <a:pt x="1516476" y="111760"/>
                  </a:lnTo>
                  <a:lnTo>
                    <a:pt x="1784446" y="292100"/>
                  </a:lnTo>
                  <a:lnTo>
                    <a:pt x="1516476" y="47371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 rot="5400000">
            <a:off x="4700496" y="3583918"/>
            <a:ext cx="869292" cy="280050"/>
            <a:chOff x="0" y="0"/>
            <a:chExt cx="1891126" cy="580390"/>
          </a:xfrm>
        </p:grpSpPr>
        <p:sp>
          <p:nvSpPr>
            <p:cNvPr id="19" name="Freeform 19"/>
            <p:cNvSpPr/>
            <p:nvPr/>
          </p:nvSpPr>
          <p:spPr>
            <a:xfrm>
              <a:off x="1478376" y="38100"/>
              <a:ext cx="374650" cy="504190"/>
            </a:xfrm>
            <a:custGeom>
              <a:avLst/>
              <a:gdLst/>
              <a:ahLst/>
              <a:cxnLst/>
              <a:rect l="l" t="t" r="r" b="b"/>
              <a:pathLst>
                <a:path w="374650" h="50419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A8451B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-2540"/>
              <a:ext cx="1891126" cy="582930"/>
            </a:xfrm>
            <a:custGeom>
              <a:avLst/>
              <a:gdLst/>
              <a:ahLst/>
              <a:cxnLst/>
              <a:rect l="l" t="t" r="r" b="b"/>
              <a:pathLst>
                <a:path w="1891126" h="582930">
                  <a:moveTo>
                    <a:pt x="1874616" y="261620"/>
                  </a:moveTo>
                  <a:lnTo>
                    <a:pt x="1499966" y="8890"/>
                  </a:lnTo>
                  <a:cubicBezTo>
                    <a:pt x="1488536" y="1270"/>
                    <a:pt x="1473296" y="0"/>
                    <a:pt x="1460596" y="6350"/>
                  </a:cubicBezTo>
                  <a:cubicBezTo>
                    <a:pt x="1447896" y="12700"/>
                    <a:pt x="1440276" y="25400"/>
                    <a:pt x="1440276" y="39370"/>
                  </a:cubicBezTo>
                  <a:lnTo>
                    <a:pt x="144027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40276" y="330200"/>
                  </a:lnTo>
                  <a:lnTo>
                    <a:pt x="1440276" y="544830"/>
                  </a:lnTo>
                  <a:cubicBezTo>
                    <a:pt x="1440276" y="558800"/>
                    <a:pt x="1447896" y="571500"/>
                    <a:pt x="1460596" y="577850"/>
                  </a:cubicBezTo>
                  <a:cubicBezTo>
                    <a:pt x="1465676" y="580390"/>
                    <a:pt x="1472026" y="582930"/>
                    <a:pt x="1478376" y="582930"/>
                  </a:cubicBezTo>
                  <a:cubicBezTo>
                    <a:pt x="1485996" y="582930"/>
                    <a:pt x="1493616" y="580390"/>
                    <a:pt x="1499966" y="576580"/>
                  </a:cubicBezTo>
                  <a:lnTo>
                    <a:pt x="1874616" y="323850"/>
                  </a:lnTo>
                  <a:cubicBezTo>
                    <a:pt x="1884776" y="316230"/>
                    <a:pt x="1891126" y="304800"/>
                    <a:pt x="1891126" y="292100"/>
                  </a:cubicBezTo>
                  <a:cubicBezTo>
                    <a:pt x="1891126" y="279400"/>
                    <a:pt x="1884776" y="267970"/>
                    <a:pt x="1874616" y="261620"/>
                  </a:cubicBezTo>
                  <a:close/>
                  <a:moveTo>
                    <a:pt x="1516476" y="473710"/>
                  </a:moveTo>
                  <a:lnTo>
                    <a:pt x="1516476" y="111760"/>
                  </a:lnTo>
                  <a:lnTo>
                    <a:pt x="1784446" y="292100"/>
                  </a:lnTo>
                  <a:lnTo>
                    <a:pt x="1516476" y="47371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1" name="Group 21"/>
          <p:cNvGrpSpPr/>
          <p:nvPr/>
        </p:nvGrpSpPr>
        <p:grpSpPr>
          <a:xfrm rot="-10800000">
            <a:off x="3126094" y="5208193"/>
            <a:ext cx="912505" cy="266788"/>
            <a:chOff x="0" y="0"/>
            <a:chExt cx="1891126" cy="580390"/>
          </a:xfrm>
        </p:grpSpPr>
        <p:sp>
          <p:nvSpPr>
            <p:cNvPr id="22" name="Freeform 22"/>
            <p:cNvSpPr/>
            <p:nvPr/>
          </p:nvSpPr>
          <p:spPr>
            <a:xfrm>
              <a:off x="1478376" y="38100"/>
              <a:ext cx="374650" cy="504190"/>
            </a:xfrm>
            <a:custGeom>
              <a:avLst/>
              <a:gdLst/>
              <a:ahLst/>
              <a:cxnLst/>
              <a:rect l="l" t="t" r="r" b="b"/>
              <a:pathLst>
                <a:path w="374650" h="50419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A8451B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-2540"/>
              <a:ext cx="1891126" cy="582930"/>
            </a:xfrm>
            <a:custGeom>
              <a:avLst/>
              <a:gdLst/>
              <a:ahLst/>
              <a:cxnLst/>
              <a:rect l="l" t="t" r="r" b="b"/>
              <a:pathLst>
                <a:path w="1891126" h="582930">
                  <a:moveTo>
                    <a:pt x="1874616" y="261620"/>
                  </a:moveTo>
                  <a:lnTo>
                    <a:pt x="1499966" y="8890"/>
                  </a:lnTo>
                  <a:cubicBezTo>
                    <a:pt x="1488536" y="1270"/>
                    <a:pt x="1473296" y="0"/>
                    <a:pt x="1460596" y="6350"/>
                  </a:cubicBezTo>
                  <a:cubicBezTo>
                    <a:pt x="1447896" y="12700"/>
                    <a:pt x="1440276" y="25400"/>
                    <a:pt x="1440276" y="39370"/>
                  </a:cubicBezTo>
                  <a:lnTo>
                    <a:pt x="144027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40276" y="330200"/>
                  </a:lnTo>
                  <a:lnTo>
                    <a:pt x="1440276" y="544830"/>
                  </a:lnTo>
                  <a:cubicBezTo>
                    <a:pt x="1440276" y="558800"/>
                    <a:pt x="1447896" y="571500"/>
                    <a:pt x="1460596" y="577850"/>
                  </a:cubicBezTo>
                  <a:cubicBezTo>
                    <a:pt x="1465676" y="580390"/>
                    <a:pt x="1472026" y="582930"/>
                    <a:pt x="1478376" y="582930"/>
                  </a:cubicBezTo>
                  <a:cubicBezTo>
                    <a:pt x="1485996" y="582930"/>
                    <a:pt x="1493616" y="580390"/>
                    <a:pt x="1499966" y="576580"/>
                  </a:cubicBezTo>
                  <a:lnTo>
                    <a:pt x="1874616" y="323850"/>
                  </a:lnTo>
                  <a:cubicBezTo>
                    <a:pt x="1884776" y="316230"/>
                    <a:pt x="1891126" y="304800"/>
                    <a:pt x="1891126" y="292100"/>
                  </a:cubicBezTo>
                  <a:cubicBezTo>
                    <a:pt x="1891126" y="279400"/>
                    <a:pt x="1884776" y="267970"/>
                    <a:pt x="1874616" y="261620"/>
                  </a:cubicBezTo>
                  <a:close/>
                  <a:moveTo>
                    <a:pt x="1516476" y="473710"/>
                  </a:moveTo>
                  <a:lnTo>
                    <a:pt x="1516476" y="111760"/>
                  </a:lnTo>
                  <a:lnTo>
                    <a:pt x="1784446" y="292100"/>
                  </a:lnTo>
                  <a:lnTo>
                    <a:pt x="1516476" y="47371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4" name="Group 24"/>
          <p:cNvGrpSpPr/>
          <p:nvPr/>
        </p:nvGrpSpPr>
        <p:grpSpPr>
          <a:xfrm rot="5400000">
            <a:off x="1305579" y="6757843"/>
            <a:ext cx="869292" cy="280050"/>
            <a:chOff x="0" y="0"/>
            <a:chExt cx="1891126" cy="580390"/>
          </a:xfrm>
        </p:grpSpPr>
        <p:sp>
          <p:nvSpPr>
            <p:cNvPr id="25" name="Freeform 25"/>
            <p:cNvSpPr/>
            <p:nvPr/>
          </p:nvSpPr>
          <p:spPr>
            <a:xfrm>
              <a:off x="1478376" y="38100"/>
              <a:ext cx="374650" cy="504190"/>
            </a:xfrm>
            <a:custGeom>
              <a:avLst/>
              <a:gdLst/>
              <a:ahLst/>
              <a:cxnLst/>
              <a:rect l="l" t="t" r="r" b="b"/>
              <a:pathLst>
                <a:path w="374650" h="50419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A8451B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-2540"/>
              <a:ext cx="1891126" cy="582930"/>
            </a:xfrm>
            <a:custGeom>
              <a:avLst/>
              <a:gdLst/>
              <a:ahLst/>
              <a:cxnLst/>
              <a:rect l="l" t="t" r="r" b="b"/>
              <a:pathLst>
                <a:path w="1891126" h="582930">
                  <a:moveTo>
                    <a:pt x="1874616" y="261620"/>
                  </a:moveTo>
                  <a:lnTo>
                    <a:pt x="1499966" y="8890"/>
                  </a:lnTo>
                  <a:cubicBezTo>
                    <a:pt x="1488536" y="1270"/>
                    <a:pt x="1473296" y="0"/>
                    <a:pt x="1460596" y="6350"/>
                  </a:cubicBezTo>
                  <a:cubicBezTo>
                    <a:pt x="1447896" y="12700"/>
                    <a:pt x="1440276" y="25400"/>
                    <a:pt x="1440276" y="39370"/>
                  </a:cubicBezTo>
                  <a:lnTo>
                    <a:pt x="144027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40276" y="330200"/>
                  </a:lnTo>
                  <a:lnTo>
                    <a:pt x="1440276" y="544830"/>
                  </a:lnTo>
                  <a:cubicBezTo>
                    <a:pt x="1440276" y="558800"/>
                    <a:pt x="1447896" y="571500"/>
                    <a:pt x="1460596" y="577850"/>
                  </a:cubicBezTo>
                  <a:cubicBezTo>
                    <a:pt x="1465676" y="580390"/>
                    <a:pt x="1472026" y="582930"/>
                    <a:pt x="1478376" y="582930"/>
                  </a:cubicBezTo>
                  <a:cubicBezTo>
                    <a:pt x="1485996" y="582930"/>
                    <a:pt x="1493616" y="580390"/>
                    <a:pt x="1499966" y="576580"/>
                  </a:cubicBezTo>
                  <a:lnTo>
                    <a:pt x="1874616" y="323850"/>
                  </a:lnTo>
                  <a:cubicBezTo>
                    <a:pt x="1884776" y="316230"/>
                    <a:pt x="1891126" y="304800"/>
                    <a:pt x="1891126" y="292100"/>
                  </a:cubicBezTo>
                  <a:cubicBezTo>
                    <a:pt x="1891126" y="279400"/>
                    <a:pt x="1884776" y="267970"/>
                    <a:pt x="1874616" y="261620"/>
                  </a:cubicBezTo>
                  <a:close/>
                  <a:moveTo>
                    <a:pt x="1516476" y="473710"/>
                  </a:moveTo>
                  <a:lnTo>
                    <a:pt x="1516476" y="111760"/>
                  </a:lnTo>
                  <a:lnTo>
                    <a:pt x="1784446" y="292100"/>
                  </a:lnTo>
                  <a:lnTo>
                    <a:pt x="1516476" y="47371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466842" y="1335689"/>
            <a:ext cx="2646998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359" dirty="0">
                <a:solidFill>
                  <a:srgbClr val="43302A"/>
                </a:solidFill>
                <a:latin typeface="AC Steelfish"/>
              </a:rPr>
              <a:t>INPUT CLASSIFIER MODEL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013239" y="1575504"/>
            <a:ext cx="2646998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359" dirty="0">
                <a:solidFill>
                  <a:srgbClr val="43302A"/>
                </a:solidFill>
                <a:latin typeface="AC Steelfish"/>
              </a:rPr>
              <a:t>ITERATE OVER LABELS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908578" y="5018977"/>
            <a:ext cx="2797021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359" dirty="0">
                <a:solidFill>
                  <a:srgbClr val="43302A"/>
                </a:solidFill>
                <a:latin typeface="AC Steelfish"/>
              </a:rPr>
              <a:t>TRAIN MODEL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66842" y="4534992"/>
            <a:ext cx="2646998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359" dirty="0">
                <a:solidFill>
                  <a:srgbClr val="43302A"/>
                </a:solidFill>
                <a:latin typeface="AC Steelfish"/>
              </a:rPr>
              <a:t>OUTPUT ACCURACY SCORES 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66842" y="8172323"/>
            <a:ext cx="2646998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359" dirty="0">
                <a:solidFill>
                  <a:srgbClr val="43302A"/>
                </a:solidFill>
                <a:latin typeface="AC Steelfish"/>
              </a:rPr>
              <a:t>VALIDATE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7858C6B-9E63-44B9-9A38-47038F027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95235"/>
              </p:ext>
            </p:extLst>
          </p:nvPr>
        </p:nvGraphicFramePr>
        <p:xfrm>
          <a:off x="7635623" y="3619500"/>
          <a:ext cx="9619197" cy="513958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374171">
                  <a:extLst>
                    <a:ext uri="{9D8B030D-6E8A-4147-A177-3AD203B41FA5}">
                      <a16:colId xmlns:a16="http://schemas.microsoft.com/office/drawing/2014/main" val="821849676"/>
                    </a:ext>
                  </a:extLst>
                </a:gridCol>
                <a:gridCol w="1374171">
                  <a:extLst>
                    <a:ext uri="{9D8B030D-6E8A-4147-A177-3AD203B41FA5}">
                      <a16:colId xmlns:a16="http://schemas.microsoft.com/office/drawing/2014/main" val="3492551273"/>
                    </a:ext>
                  </a:extLst>
                </a:gridCol>
                <a:gridCol w="1374171">
                  <a:extLst>
                    <a:ext uri="{9D8B030D-6E8A-4147-A177-3AD203B41FA5}">
                      <a16:colId xmlns:a16="http://schemas.microsoft.com/office/drawing/2014/main" val="599881136"/>
                    </a:ext>
                  </a:extLst>
                </a:gridCol>
                <a:gridCol w="1374171">
                  <a:extLst>
                    <a:ext uri="{9D8B030D-6E8A-4147-A177-3AD203B41FA5}">
                      <a16:colId xmlns:a16="http://schemas.microsoft.com/office/drawing/2014/main" val="1411216801"/>
                    </a:ext>
                  </a:extLst>
                </a:gridCol>
                <a:gridCol w="1374171">
                  <a:extLst>
                    <a:ext uri="{9D8B030D-6E8A-4147-A177-3AD203B41FA5}">
                      <a16:colId xmlns:a16="http://schemas.microsoft.com/office/drawing/2014/main" val="2017044557"/>
                    </a:ext>
                  </a:extLst>
                </a:gridCol>
                <a:gridCol w="1374171">
                  <a:extLst>
                    <a:ext uri="{9D8B030D-6E8A-4147-A177-3AD203B41FA5}">
                      <a16:colId xmlns:a16="http://schemas.microsoft.com/office/drawing/2014/main" val="1537140089"/>
                    </a:ext>
                  </a:extLst>
                </a:gridCol>
                <a:gridCol w="1374171">
                  <a:extLst>
                    <a:ext uri="{9D8B030D-6E8A-4147-A177-3AD203B41FA5}">
                      <a16:colId xmlns:a16="http://schemas.microsoft.com/office/drawing/2014/main" val="390585944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Fantasy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Romance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Historical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Mystery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55093"/>
                  </a:ext>
                </a:extLst>
              </a:tr>
              <a:tr h="7384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51.32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68.48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205987"/>
                  </a:ext>
                </a:extLst>
              </a:tr>
              <a:tr h="7384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</a:t>
                      </a:r>
                    </a:p>
                    <a:p>
                      <a:pPr algn="ctr"/>
                      <a:r>
                        <a:rPr lang="en-US" dirty="0"/>
                        <a:t>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08628"/>
                  </a:ext>
                </a:extLst>
              </a:tr>
              <a:tr h="7384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7109"/>
                  </a:ext>
                </a:extLst>
              </a:tr>
              <a:tr h="7384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28453"/>
                  </a:ext>
                </a:extLst>
              </a:tr>
              <a:tr h="7384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72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3228"/>
                  </a:ext>
                </a:extLst>
              </a:tr>
              <a:tr h="7384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30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65.53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30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56.27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30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65.27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30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30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30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87.33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30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516836"/>
                  </a:ext>
                </a:extLst>
              </a:tr>
            </a:tbl>
          </a:graphicData>
        </a:graphic>
      </p:graphicFrame>
      <p:sp>
        <p:nvSpPr>
          <p:cNvPr id="33" name="TextBox 2">
            <a:extLst>
              <a:ext uri="{FF2B5EF4-FFF2-40B4-BE49-F238E27FC236}">
                <a16:creationId xmlns:a16="http://schemas.microsoft.com/office/drawing/2014/main" id="{FBEEF407-9400-47FD-9412-B8FEB82D4B14}"/>
              </a:ext>
            </a:extLst>
          </p:cNvPr>
          <p:cNvSpPr txBox="1"/>
          <p:nvPr/>
        </p:nvSpPr>
        <p:spPr>
          <a:xfrm>
            <a:off x="7682721" y="2930632"/>
            <a:ext cx="9525000" cy="612668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2800" spc="480" dirty="0">
                <a:solidFill>
                  <a:srgbClr val="43302A"/>
                </a:solidFill>
                <a:latin typeface="AC Steelfish"/>
              </a:rPr>
              <a:t>Summary of Each Target Accuracies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19050"/>
          </a:xfrm>
          <a:prstGeom prst="rect">
            <a:avLst/>
          </a:prstGeom>
          <a:solidFill>
            <a:srgbClr val="43302A"/>
          </a:solidFill>
        </p:spPr>
      </p:sp>
      <p:sp>
        <p:nvSpPr>
          <p:cNvPr id="3" name="AutoShape 3"/>
          <p:cNvSpPr/>
          <p:nvPr/>
        </p:nvSpPr>
        <p:spPr>
          <a:xfrm>
            <a:off x="7677150" y="1028700"/>
            <a:ext cx="2095500" cy="9258300"/>
          </a:xfrm>
          <a:prstGeom prst="rect">
            <a:avLst/>
          </a:prstGeom>
          <a:solidFill>
            <a:srgbClr val="43302A"/>
          </a:solidFill>
        </p:spPr>
      </p:sp>
      <p:sp>
        <p:nvSpPr>
          <p:cNvPr id="6" name="TextBox 6"/>
          <p:cNvSpPr txBox="1"/>
          <p:nvPr/>
        </p:nvSpPr>
        <p:spPr>
          <a:xfrm>
            <a:off x="1028700" y="2019135"/>
            <a:ext cx="5905500" cy="543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200" b="1" dirty="0">
                <a:solidFill>
                  <a:srgbClr val="43302A"/>
                </a:solidFill>
                <a:latin typeface="Barlow Light"/>
              </a:rPr>
              <a:t>Book Authors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01300" y="4354224"/>
            <a:ext cx="6858000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519"/>
              </a:lnSpc>
            </a:pPr>
            <a:r>
              <a:rPr lang="en-US" sz="9600" spc="960" dirty="0">
                <a:solidFill>
                  <a:srgbClr val="A8451B"/>
                </a:solidFill>
                <a:latin typeface="AC Steelfish"/>
              </a:rPr>
              <a:t>Top Features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086230" y="1714793"/>
            <a:ext cx="1277339" cy="12773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383E6B-1F30-4915-8C19-203770CE7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3305608"/>
            <a:ext cx="5905500" cy="573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0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Custom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Barlow Medium</vt:lpstr>
      <vt:lpstr>Barlow Light</vt:lpstr>
      <vt:lpstr>Arial</vt:lpstr>
      <vt:lpstr>Burton's Nightmare</vt:lpstr>
      <vt:lpstr>Calibri</vt:lpstr>
      <vt:lpstr>AC Steelfish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MultiLabel Classification Model</dc:title>
  <dc:creator>erika arielle michaela garcia ortigas</dc:creator>
  <cp:lastModifiedBy>erika arielle michaela garcia ortigas</cp:lastModifiedBy>
  <cp:revision>33</cp:revision>
  <dcterms:created xsi:type="dcterms:W3CDTF">2006-08-16T00:00:00Z</dcterms:created>
  <dcterms:modified xsi:type="dcterms:W3CDTF">2019-08-21T09:21:57Z</dcterms:modified>
  <dc:identifier>DADigltCsWI</dc:identifier>
</cp:coreProperties>
</file>