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sldIdLst>
    <p:sldId id="256" r:id="rId2"/>
    <p:sldId id="257" r:id="rId3"/>
    <p:sldId id="260" r:id="rId4"/>
    <p:sldId id="262" r:id="rId5"/>
    <p:sldId id="261" r:id="rId6"/>
    <p:sldId id="263" r:id="rId7"/>
    <p:sldId id="265" r:id="rId8"/>
    <p:sldId id="264" r:id="rId9"/>
    <p:sldId id="271" r:id="rId10"/>
    <p:sldId id="270"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78" d="100"/>
          <a:sy n="78" d="100"/>
        </p:scale>
        <p:origin x="1872"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04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6580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1613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57283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36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434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0735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4696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2/12/2019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7699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2/12/2019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5323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356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2/12/2019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01081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10E428-081E-48A5-B1C5-8AF35ABEDD86}"/>
              </a:ext>
            </a:extLst>
          </p:cNvPr>
          <p:cNvSpPr>
            <a:spLocks noGrp="1"/>
          </p:cNvSpPr>
          <p:nvPr>
            <p:ph type="ctrTitle"/>
          </p:nvPr>
        </p:nvSpPr>
        <p:spPr>
          <a:xfrm>
            <a:off x="1097280" y="758952"/>
            <a:ext cx="10058400" cy="3892168"/>
          </a:xfrm>
        </p:spPr>
        <p:txBody>
          <a:bodyPr>
            <a:normAutofit/>
          </a:bodyPr>
          <a:lstStyle/>
          <a:p>
            <a:r>
              <a:rPr lang="en-US"/>
              <a:t>DRESS IN LAYERS</a:t>
            </a:r>
          </a:p>
        </p:txBody>
      </p:sp>
      <p:sp>
        <p:nvSpPr>
          <p:cNvPr id="15"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F74451A9-FB6D-4D0B-8190-9633ECFD34D9}"/>
              </a:ext>
            </a:extLst>
          </p:cNvPr>
          <p:cNvSpPr>
            <a:spLocks noGrp="1"/>
          </p:cNvSpPr>
          <p:nvPr>
            <p:ph type="subTitle" idx="1"/>
          </p:nvPr>
        </p:nvSpPr>
        <p:spPr>
          <a:xfrm>
            <a:off x="1100051" y="5225240"/>
            <a:ext cx="10058400" cy="1143000"/>
          </a:xfrm>
        </p:spPr>
        <p:txBody>
          <a:bodyPr>
            <a:normAutofit/>
          </a:bodyPr>
          <a:lstStyle/>
          <a:p>
            <a:pPr>
              <a:spcBef>
                <a:spcPts val="0"/>
              </a:spcBef>
            </a:pPr>
            <a:r>
              <a:rPr lang="en-US">
                <a:solidFill>
                  <a:srgbClr val="FFFFFF"/>
                </a:solidFill>
              </a:rPr>
              <a:t>using convolutional neural netWORKs </a:t>
            </a:r>
          </a:p>
          <a:p>
            <a:pPr>
              <a:spcBef>
                <a:spcPts val="0"/>
              </a:spcBef>
            </a:pPr>
            <a:r>
              <a:rPr lang="en-US">
                <a:solidFill>
                  <a:srgbClr val="FFFFFF"/>
                </a:solidFill>
              </a:rPr>
              <a:t>to classify FASHION images in keras</a:t>
            </a:r>
          </a:p>
        </p:txBody>
      </p:sp>
      <p:sp>
        <p:nvSpPr>
          <p:cNvPr id="16"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5929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9FE7626-67E4-4A5C-BB13-F5F49BD81FFA}"/>
              </a:ext>
            </a:extLst>
          </p:cNvPr>
          <p:cNvSpPr>
            <a:spLocks noGrp="1"/>
          </p:cNvSpPr>
          <p:nvPr>
            <p:ph type="title"/>
          </p:nvPr>
        </p:nvSpPr>
        <p:spPr>
          <a:xfrm>
            <a:off x="437883" y="348129"/>
            <a:ext cx="3084844" cy="734450"/>
          </a:xfrm>
        </p:spPr>
        <p:txBody>
          <a:bodyPr vert="horz" lIns="91440" tIns="45720" rIns="91440" bIns="45720" rtlCol="0" anchor="b">
            <a:normAutofit/>
          </a:bodyPr>
          <a:lstStyle/>
          <a:p>
            <a:r>
              <a:rPr lang="en-US" sz="3600" dirty="0" err="1">
                <a:solidFill>
                  <a:srgbClr val="FFFFFF"/>
                </a:solidFill>
              </a:rPr>
              <a:t>DropConnect</a:t>
            </a:r>
            <a:endParaRPr lang="en-US" sz="3600" dirty="0">
              <a:solidFill>
                <a:srgbClr val="FFFFFF"/>
              </a:solidFill>
            </a:endParaRPr>
          </a:p>
        </p:txBody>
      </p:sp>
      <p:sp>
        <p:nvSpPr>
          <p:cNvPr id="13" name="TextBox 12">
            <a:extLst>
              <a:ext uri="{FF2B5EF4-FFF2-40B4-BE49-F238E27FC236}">
                <a16:creationId xmlns:a16="http://schemas.microsoft.com/office/drawing/2014/main" id="{6782F3E9-6F66-4627-ADEF-2338F4250864}"/>
              </a:ext>
            </a:extLst>
          </p:cNvPr>
          <p:cNvSpPr txBox="1"/>
          <p:nvPr/>
        </p:nvSpPr>
        <p:spPr>
          <a:xfrm>
            <a:off x="492371" y="1359568"/>
            <a:ext cx="3084844" cy="5159291"/>
          </a:xfrm>
          <a:prstGeom prst="rect">
            <a:avLst/>
          </a:prstGeom>
        </p:spPr>
        <p:txBody>
          <a:bodyPr vert="horz" lIns="0" tIns="45720" rIns="0" bIns="45720" rtlCol="0">
            <a:normAutofit fontScale="92500" lnSpcReduction="10000"/>
          </a:bodyPr>
          <a:lstStyle/>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rgbClr val="FFFFFF"/>
                </a:solidFill>
              </a:rPr>
              <a:t>Earlier in the year, I heard about this technique while researching best performers on the traditional MNIST dataset out of curiosity</a:t>
            </a:r>
          </a:p>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rgbClr val="FFFFFF"/>
                </a:solidFill>
              </a:rPr>
              <a:t>NNs using </a:t>
            </a:r>
            <a:r>
              <a:rPr lang="en-US" sz="1500" dirty="0" err="1">
                <a:solidFill>
                  <a:srgbClr val="FFFFFF"/>
                </a:solidFill>
              </a:rPr>
              <a:t>DropConnect</a:t>
            </a:r>
            <a:r>
              <a:rPr lang="en-US" sz="1500" dirty="0">
                <a:solidFill>
                  <a:srgbClr val="FFFFFF"/>
                </a:solidFill>
              </a:rPr>
              <a:t> showed accuracy up to 99.79%, the highest accuracy considered legitimate</a:t>
            </a:r>
          </a:p>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rgbClr val="FFFFFF"/>
                </a:solidFill>
              </a:rPr>
              <a:t>Drops random WEIGHTS instead of random NEURONS</a:t>
            </a:r>
          </a:p>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rgbClr val="FFFFFF"/>
                </a:solidFill>
              </a:rPr>
              <a:t>Typically used only with TensorFlow, but I was able to locate a </a:t>
            </a:r>
            <a:r>
              <a:rPr lang="en-US" sz="1500" dirty="0" err="1">
                <a:solidFill>
                  <a:srgbClr val="FFFFFF"/>
                </a:solidFill>
              </a:rPr>
              <a:t>Keras</a:t>
            </a:r>
            <a:r>
              <a:rPr lang="en-US" sz="1500" dirty="0">
                <a:solidFill>
                  <a:srgbClr val="FFFFFF"/>
                </a:solidFill>
              </a:rPr>
              <a:t> implementation on GitHub, and get it to work with a bit of tweaking</a:t>
            </a:r>
          </a:p>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rgbClr val="FFFFFF"/>
                </a:solidFill>
              </a:rPr>
              <a:t>Can only be applied to dense layers</a:t>
            </a:r>
          </a:p>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rgbClr val="FFFFFF"/>
                </a:solidFill>
              </a:rPr>
              <a:t>Can be combined with normal dropout on the same layer</a:t>
            </a:r>
          </a:p>
          <a:p>
            <a:pPr marL="285750" indent="-285750" defTabSz="914400">
              <a:lnSpc>
                <a:spcPct val="90000"/>
              </a:lnSpc>
              <a:spcAft>
                <a:spcPts val="600"/>
              </a:spcAft>
              <a:buClr>
                <a:schemeClr val="accent1"/>
              </a:buClr>
              <a:buFont typeface="Calibri" panose="020F0502020204030204" pitchFamily="34" charset="0"/>
              <a:buChar char="-"/>
            </a:pPr>
            <a:endParaRPr lang="en-US" sz="1500" dirty="0">
              <a:solidFill>
                <a:srgbClr val="FFFFFF"/>
              </a:solidFill>
            </a:endParaRPr>
          </a:p>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rgbClr val="FFFFFF"/>
                </a:solidFill>
              </a:rPr>
              <a:t>Showed strong results in isolation and in combination with regular dropout, however, only one dense layer in my best models, so did not significantly affect performance.  </a:t>
            </a:r>
          </a:p>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rgbClr val="FFFFFF"/>
                </a:solidFill>
              </a:rPr>
              <a:t>Would be curious to see how it can improve NNs running multiple dense layers with Dropout and </a:t>
            </a:r>
            <a:r>
              <a:rPr lang="en-US" sz="1500" dirty="0" err="1">
                <a:solidFill>
                  <a:srgbClr val="FFFFFF"/>
                </a:solidFill>
              </a:rPr>
              <a:t>DropConnect</a:t>
            </a:r>
            <a:endParaRPr lang="en-US" sz="1500" dirty="0">
              <a:solidFill>
                <a:srgbClr val="FFFFFF"/>
              </a:solidFill>
            </a:endParaRPr>
          </a:p>
          <a:p>
            <a:pPr marL="285750" indent="-285750" defTabSz="914400">
              <a:lnSpc>
                <a:spcPct val="90000"/>
              </a:lnSpc>
              <a:spcAft>
                <a:spcPts val="600"/>
              </a:spcAft>
              <a:buClr>
                <a:schemeClr val="accent1"/>
              </a:buClr>
              <a:buFont typeface="Calibri" panose="020F0502020204030204" pitchFamily="34" charset="0"/>
              <a:buChar char="-"/>
            </a:pPr>
            <a:endParaRPr lang="en-US" sz="1500" dirty="0">
              <a:solidFill>
                <a:srgbClr val="FFFFFF"/>
              </a:solidFill>
            </a:endParaRPr>
          </a:p>
          <a:p>
            <a:pPr marL="285750" indent="-285750" defTabSz="914400">
              <a:lnSpc>
                <a:spcPct val="90000"/>
              </a:lnSpc>
              <a:spcAft>
                <a:spcPts val="600"/>
              </a:spcAft>
              <a:buClr>
                <a:schemeClr val="accent1"/>
              </a:buClr>
              <a:buFont typeface="Calibri" panose="020F0502020204030204" pitchFamily="34" charset="0"/>
              <a:buChar char="-"/>
            </a:pPr>
            <a:endParaRPr lang="en-US" sz="1500" dirty="0">
              <a:solidFill>
                <a:srgbClr val="FFFFFF"/>
              </a:solidFill>
            </a:endParaRPr>
          </a:p>
        </p:txBody>
      </p:sp>
      <p:sp>
        <p:nvSpPr>
          <p:cNvPr id="56" name="Rectangle 5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0F74945D-F7D8-46E7-9EB3-85E48A53D6C9}"/>
              </a:ext>
            </a:extLst>
          </p:cNvPr>
          <p:cNvPicPr>
            <a:picLocks noChangeAspect="1"/>
          </p:cNvPicPr>
          <p:nvPr/>
        </p:nvPicPr>
        <p:blipFill>
          <a:blip r:embed="rId2"/>
          <a:stretch>
            <a:fillRect/>
          </a:stretch>
        </p:blipFill>
        <p:spPr>
          <a:xfrm>
            <a:off x="4513662" y="516833"/>
            <a:ext cx="7240455" cy="2491061"/>
          </a:xfrm>
          <a:prstGeom prst="rect">
            <a:avLst/>
          </a:prstGeom>
        </p:spPr>
      </p:pic>
      <p:pic>
        <p:nvPicPr>
          <p:cNvPr id="4098" name="Picture 2">
            <a:extLst>
              <a:ext uri="{FF2B5EF4-FFF2-40B4-BE49-F238E27FC236}">
                <a16:creationId xmlns:a16="http://schemas.microsoft.com/office/drawing/2014/main" id="{8B87F25C-893D-4B24-8325-1B40EAE3B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601" y="3347034"/>
            <a:ext cx="6886575"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96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37">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6A42053-5005-4F1E-980D-BF1D992A733C}"/>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dirty="0">
                <a:solidFill>
                  <a:srgbClr val="FFFFFF"/>
                </a:solidFill>
              </a:rPr>
              <a:t>Thanks, GA!</a:t>
            </a:r>
          </a:p>
        </p:txBody>
      </p:sp>
    </p:spTree>
    <p:extLst>
      <p:ext uri="{BB962C8B-B14F-4D97-AF65-F5344CB8AC3E}">
        <p14:creationId xmlns:p14="http://schemas.microsoft.com/office/powerpoint/2010/main" val="4644338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9FE7626-67E4-4A5C-BB13-F5F49BD81FFA}"/>
              </a:ext>
            </a:extLst>
          </p:cNvPr>
          <p:cNvSpPr>
            <a:spLocks noGrp="1"/>
          </p:cNvSpPr>
          <p:nvPr>
            <p:ph type="title"/>
          </p:nvPr>
        </p:nvSpPr>
        <p:spPr>
          <a:xfrm>
            <a:off x="384198" y="450770"/>
            <a:ext cx="3084844" cy="1089089"/>
          </a:xfrm>
        </p:spPr>
        <p:txBody>
          <a:bodyPr anchor="ctr">
            <a:normAutofit/>
          </a:bodyPr>
          <a:lstStyle/>
          <a:p>
            <a:r>
              <a:rPr lang="en-US" sz="3600" dirty="0">
                <a:solidFill>
                  <a:srgbClr val="FFFFFF"/>
                </a:solidFill>
              </a:rPr>
              <a:t>The Fashion MNIST Dataset</a:t>
            </a:r>
          </a:p>
        </p:txBody>
      </p:sp>
      <p:sp>
        <p:nvSpPr>
          <p:cNvPr id="2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8AD1D0F4-CEB4-4D09-B561-E0CD0A5DCEB4}"/>
              </a:ext>
            </a:extLst>
          </p:cNvPr>
          <p:cNvPicPr>
            <a:picLocks noChangeAspect="1"/>
          </p:cNvPicPr>
          <p:nvPr/>
        </p:nvPicPr>
        <p:blipFill>
          <a:blip r:embed="rId2"/>
          <a:stretch>
            <a:fillRect/>
          </a:stretch>
        </p:blipFill>
        <p:spPr>
          <a:xfrm>
            <a:off x="4104079" y="0"/>
            <a:ext cx="6858000" cy="6858000"/>
          </a:xfrm>
          <a:prstGeom prst="rect">
            <a:avLst/>
          </a:prstGeom>
        </p:spPr>
      </p:pic>
      <p:sp>
        <p:nvSpPr>
          <p:cNvPr id="13" name="TextBox 12">
            <a:extLst>
              <a:ext uri="{FF2B5EF4-FFF2-40B4-BE49-F238E27FC236}">
                <a16:creationId xmlns:a16="http://schemas.microsoft.com/office/drawing/2014/main" id="{6782F3E9-6F66-4627-ADEF-2338F4250864}"/>
              </a:ext>
            </a:extLst>
          </p:cNvPr>
          <p:cNvSpPr txBox="1"/>
          <p:nvPr/>
        </p:nvSpPr>
        <p:spPr>
          <a:xfrm>
            <a:off x="384198" y="1929162"/>
            <a:ext cx="3340309" cy="4585871"/>
          </a:xfrm>
          <a:prstGeom prst="rect">
            <a:avLst/>
          </a:prstGeom>
          <a:noFill/>
        </p:spPr>
        <p:txBody>
          <a:bodyPr wrap="square" rtlCol="0">
            <a:spAutoFit/>
          </a:bodyPr>
          <a:lstStyle/>
          <a:p>
            <a:pPr marL="285750" indent="-285750">
              <a:buFontTx/>
              <a:buChar char="-"/>
            </a:pPr>
            <a:r>
              <a:rPr lang="en-US" sz="1600" dirty="0">
                <a:solidFill>
                  <a:schemeClr val="bg1"/>
                </a:solidFill>
              </a:rPr>
              <a:t>70000 28x28 pixel grayscale images of fashion items:  60000 train, 10000 test, labeled into 10 balanced classes (6000/1000 for each class)</a:t>
            </a:r>
          </a:p>
          <a:p>
            <a:endParaRPr lang="en-US" sz="1600" dirty="0">
              <a:solidFill>
                <a:schemeClr val="bg1"/>
              </a:solidFill>
            </a:endParaRPr>
          </a:p>
          <a:p>
            <a:pPr marL="285750" indent="-285750">
              <a:buFontTx/>
              <a:buChar char="-"/>
            </a:pPr>
            <a:r>
              <a:rPr lang="en-US" sz="1600" dirty="0">
                <a:solidFill>
                  <a:schemeClr val="bg1"/>
                </a:solidFill>
              </a:rPr>
              <a:t>The classic MNIST handwritten digits dataset in the same format has long been used as a benchmark for neural network image classification, but is becoming dated.  </a:t>
            </a:r>
          </a:p>
          <a:p>
            <a:endParaRPr lang="en-US" sz="1600" dirty="0">
              <a:solidFill>
                <a:schemeClr val="bg1"/>
              </a:solidFill>
            </a:endParaRPr>
          </a:p>
          <a:p>
            <a:pPr marL="285750" indent="-285750">
              <a:buFontTx/>
              <a:buChar char="-"/>
            </a:pPr>
            <a:r>
              <a:rPr lang="en-US" sz="1600" dirty="0">
                <a:solidFill>
                  <a:schemeClr val="bg1"/>
                </a:solidFill>
              </a:rPr>
              <a:t>This dataset has been presented as an alternative.  It is significantly more difficult.</a:t>
            </a: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p:txBody>
      </p:sp>
      <p:pic>
        <p:nvPicPr>
          <p:cNvPr id="20" name="Picture 19">
            <a:extLst>
              <a:ext uri="{FF2B5EF4-FFF2-40B4-BE49-F238E27FC236}">
                <a16:creationId xmlns:a16="http://schemas.microsoft.com/office/drawing/2014/main" id="{C77B74E3-D958-4598-BCE2-EEEBD75853BB}"/>
              </a:ext>
            </a:extLst>
          </p:cNvPr>
          <p:cNvPicPr>
            <a:picLocks noChangeAspect="1"/>
          </p:cNvPicPr>
          <p:nvPr/>
        </p:nvPicPr>
        <p:blipFill>
          <a:blip r:embed="rId3"/>
          <a:stretch>
            <a:fillRect/>
          </a:stretch>
        </p:blipFill>
        <p:spPr>
          <a:xfrm>
            <a:off x="10995272" y="33453"/>
            <a:ext cx="1196728" cy="21734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descr="Image result for fashion mnist">
            <a:extLst>
              <a:ext uri="{FF2B5EF4-FFF2-40B4-BE49-F238E27FC236}">
                <a16:creationId xmlns:a16="http://schemas.microsoft.com/office/drawing/2014/main" id="{CC0189C3-A2AE-4FC2-B6F1-D06A44623D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3399" y="2602952"/>
            <a:ext cx="1212905" cy="9096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0" name="Picture 6" descr="Image result for fashion mnist">
            <a:extLst>
              <a:ext uri="{FF2B5EF4-FFF2-40B4-BE49-F238E27FC236}">
                <a16:creationId xmlns:a16="http://schemas.microsoft.com/office/drawing/2014/main" id="{993178C7-24A7-4E9B-89F2-C87094FB9A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3431" y="3986722"/>
            <a:ext cx="1212873" cy="12092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4" name="Picture 10" descr="Image result for individual fashion mnist image">
            <a:extLst>
              <a:ext uri="{FF2B5EF4-FFF2-40B4-BE49-F238E27FC236}">
                <a16:creationId xmlns:a16="http://schemas.microsoft.com/office/drawing/2014/main" id="{D4E6BB01-053B-4B45-9EA3-4212A08023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86899" y="5615337"/>
            <a:ext cx="1199405" cy="12092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58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E7626-67E4-4A5C-BB13-F5F49BD81FFA}"/>
              </a:ext>
            </a:extLst>
          </p:cNvPr>
          <p:cNvSpPr>
            <a:spLocks noGrp="1"/>
          </p:cNvSpPr>
          <p:nvPr>
            <p:ph type="title"/>
          </p:nvPr>
        </p:nvSpPr>
        <p:spPr>
          <a:xfrm>
            <a:off x="703674" y="731600"/>
            <a:ext cx="5708277" cy="2275979"/>
          </a:xfrm>
        </p:spPr>
        <p:txBody>
          <a:bodyPr vert="horz" lIns="91440" tIns="45720" rIns="91440" bIns="45720" rtlCol="0" anchor="t">
            <a:normAutofit/>
          </a:bodyPr>
          <a:lstStyle/>
          <a:p>
            <a:r>
              <a:rPr lang="en-US" dirty="0"/>
              <a:t>Reproducing Top </a:t>
            </a:r>
            <a:r>
              <a:rPr lang="en-US" dirty="0" err="1"/>
              <a:t>SKLearn</a:t>
            </a:r>
            <a:r>
              <a:rPr lang="en-US" dirty="0"/>
              <a:t> Benchmarks</a:t>
            </a:r>
          </a:p>
        </p:txBody>
      </p:sp>
      <p:sp>
        <p:nvSpPr>
          <p:cNvPr id="13" name="TextBox 12">
            <a:extLst>
              <a:ext uri="{FF2B5EF4-FFF2-40B4-BE49-F238E27FC236}">
                <a16:creationId xmlns:a16="http://schemas.microsoft.com/office/drawing/2014/main" id="{6782F3E9-6F66-4627-ADEF-2338F4250864}"/>
              </a:ext>
            </a:extLst>
          </p:cNvPr>
          <p:cNvSpPr txBox="1"/>
          <p:nvPr/>
        </p:nvSpPr>
        <p:spPr>
          <a:xfrm>
            <a:off x="6833790" y="630962"/>
            <a:ext cx="6847117" cy="1952883"/>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Calibri" panose="020F0502020204030204" pitchFamily="34" charset="0"/>
              <a:buChar char="-"/>
            </a:pPr>
            <a:r>
              <a:rPr lang="en-US" dirty="0" err="1">
                <a:solidFill>
                  <a:schemeClr val="tx1">
                    <a:lumMod val="75000"/>
                    <a:lumOff val="25000"/>
                  </a:schemeClr>
                </a:solidFill>
              </a:rPr>
              <a:t>RandomForestClassifier</a:t>
            </a:r>
            <a:r>
              <a:rPr lang="en-US" dirty="0">
                <a:solidFill>
                  <a:schemeClr val="tx1">
                    <a:lumMod val="75000"/>
                    <a:lumOff val="25000"/>
                  </a:schemeClr>
                </a:solidFill>
              </a:rPr>
              <a:t> (0.878)</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marL="285750" indent="-285750" defTabSz="914400">
              <a:lnSpc>
                <a:spcPct val="90000"/>
              </a:lnSpc>
              <a:spcAft>
                <a:spcPts val="600"/>
              </a:spcAft>
              <a:buClr>
                <a:schemeClr val="accent1"/>
              </a:buClr>
              <a:buFont typeface="Calibri" panose="020F0502020204030204" pitchFamily="34" charset="0"/>
              <a:buChar char="-"/>
            </a:pPr>
            <a:r>
              <a:rPr lang="en-US" dirty="0" err="1">
                <a:solidFill>
                  <a:schemeClr val="tx1">
                    <a:lumMod val="75000"/>
                    <a:lumOff val="25000"/>
                  </a:schemeClr>
                </a:solidFill>
              </a:rPr>
              <a:t>SupportVectorClassifier</a:t>
            </a:r>
            <a:r>
              <a:rPr lang="en-US" dirty="0">
                <a:solidFill>
                  <a:schemeClr val="tx1">
                    <a:lumMod val="75000"/>
                    <a:lumOff val="25000"/>
                  </a:schemeClr>
                </a:solidFill>
              </a:rPr>
              <a:t> (0.892)</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marL="285750" indent="-285750" defTabSz="914400">
              <a:lnSpc>
                <a:spcPct val="90000"/>
              </a:lnSpc>
              <a:spcAft>
                <a:spcPts val="600"/>
              </a:spcAft>
              <a:buClr>
                <a:schemeClr val="accent1"/>
              </a:buClr>
              <a:buFont typeface="Calibri" panose="020F0502020204030204" pitchFamily="34" charset="0"/>
              <a:buChar char="-"/>
            </a:pPr>
            <a:r>
              <a:rPr lang="en-US" dirty="0" err="1">
                <a:solidFill>
                  <a:schemeClr val="tx1">
                    <a:lumMod val="75000"/>
                    <a:lumOff val="25000"/>
                  </a:schemeClr>
                </a:solidFill>
              </a:rPr>
              <a:t>GradientBoostingClassifier</a:t>
            </a:r>
            <a:r>
              <a:rPr lang="en-US" dirty="0">
                <a:solidFill>
                  <a:schemeClr val="tx1">
                    <a:lumMod val="75000"/>
                    <a:lumOff val="25000"/>
                  </a:schemeClr>
                </a:solidFill>
              </a:rPr>
              <a:t>, </a:t>
            </a:r>
            <a:r>
              <a:rPr lang="en-US" dirty="0" err="1">
                <a:solidFill>
                  <a:schemeClr val="tx1">
                    <a:lumMod val="75000"/>
                    <a:lumOff val="25000"/>
                  </a:schemeClr>
                </a:solidFill>
              </a:rPr>
              <a:t>MLPClassifier</a:t>
            </a:r>
            <a:endParaRPr lang="en-US" dirty="0">
              <a:solidFill>
                <a:schemeClr val="tx1">
                  <a:lumMod val="75000"/>
                  <a:lumOff val="25000"/>
                </a:schemeClr>
              </a:solidFill>
            </a:endParaRPr>
          </a:p>
          <a:p>
            <a:pPr marL="285750" indent="-285750" defTabSz="914400">
              <a:lnSpc>
                <a:spcPct val="90000"/>
              </a:lnSpc>
              <a:spcAft>
                <a:spcPts val="600"/>
              </a:spcAft>
              <a:buClr>
                <a:schemeClr val="accent1"/>
              </a:buClr>
              <a:buFont typeface="Calibri" panose="020F0502020204030204" pitchFamily="34" charset="0"/>
              <a:buChar char="-"/>
            </a:pPr>
            <a:endParaRPr lang="en-US" dirty="0">
              <a:solidFill>
                <a:schemeClr val="tx1">
                  <a:lumMod val="75000"/>
                  <a:lumOff val="25000"/>
                </a:schemeClr>
              </a:solidFill>
            </a:endParaRPr>
          </a:p>
          <a:p>
            <a:pPr marL="285750" indent="-285750" defTabSz="914400">
              <a:lnSpc>
                <a:spcPct val="90000"/>
              </a:lnSpc>
              <a:spcAft>
                <a:spcPts val="600"/>
              </a:spcAft>
              <a:buClr>
                <a:schemeClr val="accent1"/>
              </a:buClr>
              <a:buFont typeface="Calibri" panose="020F0502020204030204" pitchFamily="34" charset="0"/>
              <a:buChar char="-"/>
            </a:pPr>
            <a:endParaRPr lang="en-US" dirty="0">
              <a:solidFill>
                <a:schemeClr val="tx1">
                  <a:lumMod val="75000"/>
                  <a:lumOff val="25000"/>
                </a:schemeClr>
              </a:solidFill>
            </a:endParaRPr>
          </a:p>
        </p:txBody>
      </p:sp>
      <p:pic>
        <p:nvPicPr>
          <p:cNvPr id="4" name="Picture 3">
            <a:extLst>
              <a:ext uri="{FF2B5EF4-FFF2-40B4-BE49-F238E27FC236}">
                <a16:creationId xmlns:a16="http://schemas.microsoft.com/office/drawing/2014/main" id="{3CB7BCA3-23E4-46F5-B6FB-89CC6471CA66}"/>
              </a:ext>
            </a:extLst>
          </p:cNvPr>
          <p:cNvPicPr>
            <a:picLocks noChangeAspect="1"/>
          </p:cNvPicPr>
          <p:nvPr/>
        </p:nvPicPr>
        <p:blipFill>
          <a:blip r:embed="rId2"/>
          <a:stretch>
            <a:fillRect/>
          </a:stretch>
        </p:blipFill>
        <p:spPr>
          <a:xfrm>
            <a:off x="1015908" y="2650329"/>
            <a:ext cx="9609431" cy="3315253"/>
          </a:xfrm>
          <a:prstGeom prst="rect">
            <a:avLst/>
          </a:prstGeom>
        </p:spPr>
      </p:pic>
      <p:sp>
        <p:nvSpPr>
          <p:cNvPr id="45" name="Rectangle 44">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4107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B019-35F0-4A9D-96AA-B13D6461518A}"/>
              </a:ext>
            </a:extLst>
          </p:cNvPr>
          <p:cNvSpPr>
            <a:spLocks noGrp="1"/>
          </p:cNvSpPr>
          <p:nvPr>
            <p:ph type="title"/>
          </p:nvPr>
        </p:nvSpPr>
        <p:spPr/>
        <p:txBody>
          <a:bodyPr/>
          <a:lstStyle/>
          <a:p>
            <a:r>
              <a:rPr lang="en-US" dirty="0"/>
              <a:t>Sequential Neural Network</a:t>
            </a:r>
          </a:p>
        </p:txBody>
      </p:sp>
      <p:sp>
        <p:nvSpPr>
          <p:cNvPr id="3" name="Content Placeholder 2">
            <a:extLst>
              <a:ext uri="{FF2B5EF4-FFF2-40B4-BE49-F238E27FC236}">
                <a16:creationId xmlns:a16="http://schemas.microsoft.com/office/drawing/2014/main" id="{149E2C9F-C662-4A7E-B3DF-31953343AEF5}"/>
              </a:ext>
            </a:extLst>
          </p:cNvPr>
          <p:cNvSpPr>
            <a:spLocks noGrp="1"/>
          </p:cNvSpPr>
          <p:nvPr>
            <p:ph idx="1"/>
          </p:nvPr>
        </p:nvSpPr>
        <p:spPr/>
        <p:txBody>
          <a:bodyPr/>
          <a:lstStyle/>
          <a:p>
            <a:pPr>
              <a:buFontTx/>
              <a:buChar char="-"/>
            </a:pPr>
            <a:endParaRPr lang="en-US" dirty="0"/>
          </a:p>
          <a:p>
            <a:pPr>
              <a:buFontTx/>
              <a:buChar char="-"/>
            </a:pPr>
            <a:r>
              <a:rPr lang="en-US" dirty="0"/>
              <a:t>Input Layer &gt; Hidden Layers &gt; Output Layers</a:t>
            </a:r>
          </a:p>
          <a:p>
            <a:pPr>
              <a:buFontTx/>
              <a:buChar char="-"/>
            </a:pPr>
            <a:r>
              <a:rPr lang="en-US" dirty="0"/>
              <a:t>Weights and Biases randomly initialized at each neuron in the network</a:t>
            </a:r>
          </a:p>
          <a:p>
            <a:pPr>
              <a:buFontTx/>
              <a:buChar char="-"/>
            </a:pPr>
            <a:r>
              <a:rPr lang="en-US" dirty="0"/>
              <a:t>After a certain number of inputs are fed through, the system backpropagates and adjusts the weights and biases at each neuron to minimize some loss function.   In this case it is categorical </a:t>
            </a:r>
            <a:r>
              <a:rPr lang="en-US" dirty="0" err="1"/>
              <a:t>crossentropy</a:t>
            </a:r>
            <a:r>
              <a:rPr lang="en-US" dirty="0"/>
              <a:t>.</a:t>
            </a:r>
          </a:p>
          <a:p>
            <a:pPr>
              <a:buFontTx/>
              <a:buChar char="-"/>
            </a:pPr>
            <a:r>
              <a:rPr lang="en-US" dirty="0"/>
              <a:t>Sequential Network returned test accuracy of 0.892 after 15 epochs with minor tweaking.  </a:t>
            </a:r>
          </a:p>
          <a:p>
            <a:pPr>
              <a:buFontTx/>
              <a:buChar char="-"/>
            </a:pPr>
            <a:r>
              <a:rPr lang="en-US" dirty="0"/>
              <a:t>Testament to the power of NNs</a:t>
            </a:r>
          </a:p>
        </p:txBody>
      </p:sp>
    </p:spTree>
    <p:extLst>
      <p:ext uri="{BB962C8B-B14F-4D97-AF65-F5344CB8AC3E}">
        <p14:creationId xmlns:p14="http://schemas.microsoft.com/office/powerpoint/2010/main" val="368097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9FE7626-67E4-4A5C-BB13-F5F49BD81FFA}"/>
              </a:ext>
            </a:extLst>
          </p:cNvPr>
          <p:cNvSpPr>
            <a:spLocks noGrp="1"/>
          </p:cNvSpPr>
          <p:nvPr>
            <p:ph type="title"/>
          </p:nvPr>
        </p:nvSpPr>
        <p:spPr>
          <a:xfrm>
            <a:off x="492370" y="516834"/>
            <a:ext cx="3084844" cy="1834479"/>
          </a:xfrm>
        </p:spPr>
        <p:txBody>
          <a:bodyPr vert="horz" lIns="91440" tIns="45720" rIns="91440" bIns="45720" rtlCol="0" anchor="b">
            <a:normAutofit fontScale="90000"/>
          </a:bodyPr>
          <a:lstStyle/>
          <a:p>
            <a:r>
              <a:rPr lang="en-US" sz="3600" dirty="0">
                <a:solidFill>
                  <a:srgbClr val="FFFFFF"/>
                </a:solidFill>
              </a:rPr>
              <a:t>Convolutional</a:t>
            </a:r>
            <a:br>
              <a:rPr lang="en-US" sz="3600" dirty="0">
                <a:solidFill>
                  <a:srgbClr val="FFFFFF"/>
                </a:solidFill>
              </a:rPr>
            </a:br>
            <a:r>
              <a:rPr lang="en-US" sz="3600" dirty="0">
                <a:solidFill>
                  <a:srgbClr val="FFFFFF"/>
                </a:solidFill>
              </a:rPr>
              <a:t>Neural Networks and Image Processing</a:t>
            </a:r>
          </a:p>
        </p:txBody>
      </p:sp>
      <p:sp>
        <p:nvSpPr>
          <p:cNvPr id="13" name="TextBox 12">
            <a:extLst>
              <a:ext uri="{FF2B5EF4-FFF2-40B4-BE49-F238E27FC236}">
                <a16:creationId xmlns:a16="http://schemas.microsoft.com/office/drawing/2014/main" id="{6782F3E9-6F66-4627-ADEF-2338F4250864}"/>
              </a:ext>
            </a:extLst>
          </p:cNvPr>
          <p:cNvSpPr txBox="1"/>
          <p:nvPr/>
        </p:nvSpPr>
        <p:spPr>
          <a:xfrm>
            <a:off x="492371" y="2653800"/>
            <a:ext cx="3084844" cy="3335519"/>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rgbClr val="FFFFFF"/>
                </a:solidFill>
              </a:rPr>
              <a:t>Reshape data into 2D Array</a:t>
            </a:r>
          </a:p>
          <a:p>
            <a:pPr marL="285750" indent="-285750" defTabSz="914400">
              <a:lnSpc>
                <a:spcPct val="90000"/>
              </a:lnSpc>
              <a:spcAft>
                <a:spcPts val="600"/>
              </a:spcAft>
              <a:buClr>
                <a:schemeClr val="accent1"/>
              </a:buClr>
              <a:buFont typeface="Calibri" panose="020F0502020204030204" pitchFamily="34" charset="0"/>
              <a:buChar char="-"/>
            </a:pPr>
            <a:endParaRPr lang="en-US" sz="1500" dirty="0">
              <a:solidFill>
                <a:srgbClr val="FFFFFF"/>
              </a:solidFill>
            </a:endParaRPr>
          </a:p>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rgbClr val="FFFFFF"/>
                </a:solidFill>
              </a:rPr>
              <a:t>Each convolutional layer passes a filter over the input image and identifies features, edges, etc.</a:t>
            </a:r>
          </a:p>
          <a:p>
            <a:pPr marL="285750" indent="-285750" defTabSz="914400">
              <a:lnSpc>
                <a:spcPct val="90000"/>
              </a:lnSpc>
              <a:spcAft>
                <a:spcPts val="600"/>
              </a:spcAft>
              <a:buClr>
                <a:schemeClr val="accent1"/>
              </a:buClr>
              <a:buFont typeface="Calibri" panose="020F0502020204030204" pitchFamily="34" charset="0"/>
              <a:buChar char="-"/>
            </a:pPr>
            <a:endParaRPr lang="en-US" sz="1500" dirty="0">
              <a:solidFill>
                <a:srgbClr val="FFFFFF"/>
              </a:solidFill>
            </a:endParaRPr>
          </a:p>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rgbClr val="FFFFFF"/>
                </a:solidFill>
              </a:rPr>
              <a:t>Max Pooling layers condense the image data by passing a filter that takes the maximum value only from pools of a specified size</a:t>
            </a:r>
          </a:p>
          <a:p>
            <a:pPr marL="285750" indent="-285750" defTabSz="914400">
              <a:lnSpc>
                <a:spcPct val="90000"/>
              </a:lnSpc>
              <a:spcAft>
                <a:spcPts val="600"/>
              </a:spcAft>
              <a:buClr>
                <a:schemeClr val="accent1"/>
              </a:buClr>
              <a:buFont typeface="Calibri" panose="020F0502020204030204" pitchFamily="34" charset="0"/>
              <a:buChar char="-"/>
            </a:pPr>
            <a:endParaRPr lang="en-US" sz="1500" dirty="0">
              <a:solidFill>
                <a:srgbClr val="FFFFFF"/>
              </a:solidFill>
            </a:endParaRPr>
          </a:p>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rgbClr val="FFFFFF"/>
                </a:solidFill>
              </a:rPr>
              <a:t>Flatten and feed into Dense Neural Network</a:t>
            </a:r>
          </a:p>
          <a:p>
            <a:pPr marL="285750" indent="-285750" defTabSz="914400">
              <a:lnSpc>
                <a:spcPct val="90000"/>
              </a:lnSpc>
              <a:spcAft>
                <a:spcPts val="600"/>
              </a:spcAft>
              <a:buClr>
                <a:schemeClr val="accent1"/>
              </a:buClr>
              <a:buFont typeface="Calibri" panose="020F0502020204030204" pitchFamily="34" charset="0"/>
              <a:buChar char="-"/>
            </a:pPr>
            <a:endParaRPr lang="en-US" sz="1500" dirty="0">
              <a:solidFill>
                <a:srgbClr val="FFFFFF"/>
              </a:solidFill>
            </a:endParaRPr>
          </a:p>
          <a:p>
            <a:pPr marL="285750" indent="-285750" defTabSz="914400">
              <a:lnSpc>
                <a:spcPct val="90000"/>
              </a:lnSpc>
              <a:spcAft>
                <a:spcPts val="600"/>
              </a:spcAft>
              <a:buClr>
                <a:schemeClr val="accent1"/>
              </a:buClr>
              <a:buFont typeface="Calibri" panose="020F0502020204030204" pitchFamily="34" charset="0"/>
              <a:buChar char="-"/>
            </a:pPr>
            <a:endParaRPr lang="en-US" sz="1500" dirty="0">
              <a:solidFill>
                <a:srgbClr val="FFFFFF"/>
              </a:solidFill>
            </a:endParaRPr>
          </a:p>
        </p:txBody>
      </p:sp>
      <p:sp>
        <p:nvSpPr>
          <p:cNvPr id="56" name="Rectangle 5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descr="Image result for convolutional neural network">
            <a:extLst>
              <a:ext uri="{FF2B5EF4-FFF2-40B4-BE49-F238E27FC236}">
                <a16:creationId xmlns:a16="http://schemas.microsoft.com/office/drawing/2014/main" id="{E66F65DA-7BB8-452D-8A0A-AB65D43F7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663" y="1526474"/>
            <a:ext cx="7368774" cy="333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89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FF4B-B7C0-4054-856B-D91A27477E8F}"/>
              </a:ext>
            </a:extLst>
          </p:cNvPr>
          <p:cNvSpPr>
            <a:spLocks noGrp="1"/>
          </p:cNvSpPr>
          <p:nvPr>
            <p:ph type="title"/>
          </p:nvPr>
        </p:nvSpPr>
        <p:spPr>
          <a:xfrm>
            <a:off x="1097280" y="408092"/>
            <a:ext cx="10058400" cy="1161627"/>
          </a:xfrm>
        </p:spPr>
        <p:txBody>
          <a:bodyPr/>
          <a:lstStyle/>
          <a:p>
            <a:r>
              <a:rPr lang="en-US" dirty="0"/>
              <a:t>Tweaking the CNN – Endless Options</a:t>
            </a:r>
          </a:p>
        </p:txBody>
      </p:sp>
      <p:sp>
        <p:nvSpPr>
          <p:cNvPr id="3" name="Content Placeholder 2">
            <a:extLst>
              <a:ext uri="{FF2B5EF4-FFF2-40B4-BE49-F238E27FC236}">
                <a16:creationId xmlns:a16="http://schemas.microsoft.com/office/drawing/2014/main" id="{3C09AD8F-62AF-4B91-A48A-7D0591F6EF95}"/>
              </a:ext>
            </a:extLst>
          </p:cNvPr>
          <p:cNvSpPr>
            <a:spLocks noGrp="1"/>
          </p:cNvSpPr>
          <p:nvPr>
            <p:ph idx="1"/>
          </p:nvPr>
        </p:nvSpPr>
        <p:spPr>
          <a:xfrm>
            <a:off x="1097280" y="1947334"/>
            <a:ext cx="10058400" cy="4023360"/>
          </a:xfrm>
        </p:spPr>
        <p:txBody>
          <a:bodyPr/>
          <a:lstStyle/>
          <a:p>
            <a:r>
              <a:rPr lang="en-US" dirty="0"/>
              <a:t>- Conv2D Layer edits:  Strides, Padding, Kernel Size</a:t>
            </a:r>
          </a:p>
          <a:p>
            <a:r>
              <a:rPr lang="en-US" dirty="0"/>
              <a:t>- Number and depth of Dense layers</a:t>
            </a:r>
          </a:p>
          <a:p>
            <a:r>
              <a:rPr lang="en-US" dirty="0"/>
              <a:t>- Number of convolutional layers and number of filters in each.</a:t>
            </a:r>
          </a:p>
          <a:p>
            <a:r>
              <a:rPr lang="en-US" dirty="0"/>
              <a:t>- Where to add pooling layers and pool size</a:t>
            </a:r>
          </a:p>
          <a:p>
            <a:r>
              <a:rPr lang="en-US" dirty="0"/>
              <a:t>- Regularization:  </a:t>
            </a:r>
            <a:r>
              <a:rPr lang="en-US" dirty="0" err="1"/>
              <a:t>Regularizers</a:t>
            </a:r>
            <a:r>
              <a:rPr lang="en-US" dirty="0"/>
              <a:t>, Early Stopping, Dropout</a:t>
            </a:r>
          </a:p>
          <a:p>
            <a:r>
              <a:rPr lang="en-US" dirty="0"/>
              <a:t>- Batch size (64, 128, 256)</a:t>
            </a:r>
          </a:p>
          <a:p>
            <a:r>
              <a:rPr lang="en-US" dirty="0"/>
              <a:t>- Number of epochs</a:t>
            </a:r>
          </a:p>
          <a:p>
            <a:r>
              <a:rPr lang="en-US" dirty="0"/>
              <a:t>- </a:t>
            </a:r>
          </a:p>
          <a:p>
            <a:endParaRPr lang="en-US" dirty="0"/>
          </a:p>
        </p:txBody>
      </p:sp>
    </p:spTree>
    <p:extLst>
      <p:ext uri="{BB962C8B-B14F-4D97-AF65-F5344CB8AC3E}">
        <p14:creationId xmlns:p14="http://schemas.microsoft.com/office/powerpoint/2010/main" val="1600037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F325-631A-4343-8E72-E22B11743107}"/>
              </a:ext>
            </a:extLst>
          </p:cNvPr>
          <p:cNvSpPr>
            <a:spLocks noGrp="1"/>
          </p:cNvSpPr>
          <p:nvPr>
            <p:ph type="title"/>
          </p:nvPr>
        </p:nvSpPr>
        <p:spPr/>
        <p:txBody>
          <a:bodyPr/>
          <a:lstStyle/>
          <a:p>
            <a:r>
              <a:rPr lang="en-US" dirty="0"/>
              <a:t>The Process and Where I Saw Gains</a:t>
            </a:r>
          </a:p>
        </p:txBody>
      </p:sp>
      <p:sp>
        <p:nvSpPr>
          <p:cNvPr id="3" name="Content Placeholder 2">
            <a:extLst>
              <a:ext uri="{FF2B5EF4-FFF2-40B4-BE49-F238E27FC236}">
                <a16:creationId xmlns:a16="http://schemas.microsoft.com/office/drawing/2014/main" id="{8411F50E-8504-4D21-B184-7B5DAB91BB42}"/>
              </a:ext>
            </a:extLst>
          </p:cNvPr>
          <p:cNvSpPr>
            <a:spLocks noGrp="1"/>
          </p:cNvSpPr>
          <p:nvPr>
            <p:ph idx="1"/>
          </p:nvPr>
        </p:nvSpPr>
        <p:spPr>
          <a:xfrm>
            <a:off x="1097280" y="2048256"/>
            <a:ext cx="10058400" cy="3820838"/>
          </a:xfrm>
        </p:spPr>
        <p:txBody>
          <a:bodyPr>
            <a:normAutofit/>
          </a:bodyPr>
          <a:lstStyle/>
          <a:p>
            <a:r>
              <a:rPr lang="en-US" dirty="0"/>
              <a:t>- Tried a few different initial setups that I had seen performed elsewhere, either in class or in image classification situations, and tried to tweak up from there.</a:t>
            </a:r>
          </a:p>
          <a:p>
            <a:r>
              <a:rPr lang="en-US" dirty="0"/>
              <a:t>- Dropout is the essential </a:t>
            </a:r>
            <a:r>
              <a:rPr lang="en-US" dirty="0" err="1"/>
              <a:t>regularizer</a:t>
            </a:r>
            <a:r>
              <a:rPr lang="en-US" dirty="0"/>
              <a:t>, extends the life of deep networks</a:t>
            </a:r>
          </a:p>
          <a:p>
            <a:r>
              <a:rPr lang="en-US" dirty="0"/>
              <a:t>- Reducing dropout percentage on dense layers </a:t>
            </a:r>
          </a:p>
          <a:p>
            <a:r>
              <a:rPr lang="en-US" dirty="0"/>
              <a:t>- Applying dropout on Convolution Layers</a:t>
            </a:r>
          </a:p>
          <a:p>
            <a:r>
              <a:rPr lang="en-US" dirty="0"/>
              <a:t>- </a:t>
            </a:r>
            <a:r>
              <a:rPr lang="en-US" dirty="0" err="1"/>
              <a:t>BatchNormalization</a:t>
            </a:r>
            <a:r>
              <a:rPr lang="en-US" dirty="0"/>
              <a:t>:   </a:t>
            </a:r>
            <a:r>
              <a:rPr lang="en-US" dirty="0" err="1"/>
              <a:t>Keras</a:t>
            </a:r>
            <a:r>
              <a:rPr lang="en-US" dirty="0"/>
              <a:t> layer option that essentially normalizes the activation values in the hidden layers after each batch in the layer to which it is applied.  This allows for higher learning rates, and minimizes effect of a bad initialization.  Can also have a regularization effect.</a:t>
            </a:r>
          </a:p>
          <a:p>
            <a:endParaRPr lang="en-US" dirty="0"/>
          </a:p>
          <a:p>
            <a:pPr marL="0" indent="0">
              <a:buNone/>
            </a:pPr>
            <a:endParaRPr lang="en-US" dirty="0"/>
          </a:p>
        </p:txBody>
      </p:sp>
    </p:spTree>
    <p:extLst>
      <p:ext uri="{BB962C8B-B14F-4D97-AF65-F5344CB8AC3E}">
        <p14:creationId xmlns:p14="http://schemas.microsoft.com/office/powerpoint/2010/main" val="28414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4DA3-B5FE-4B40-8357-6DC42E596834}"/>
              </a:ext>
            </a:extLst>
          </p:cNvPr>
          <p:cNvSpPr>
            <a:spLocks noGrp="1"/>
          </p:cNvSpPr>
          <p:nvPr>
            <p:ph type="title"/>
          </p:nvPr>
        </p:nvSpPr>
        <p:spPr>
          <a:xfrm>
            <a:off x="1097280" y="128559"/>
            <a:ext cx="10058400" cy="1450757"/>
          </a:xfrm>
        </p:spPr>
        <p:txBody>
          <a:bodyPr/>
          <a:lstStyle/>
          <a:p>
            <a:r>
              <a:rPr lang="en-US" dirty="0"/>
              <a:t>Cool Discoveries in </a:t>
            </a:r>
            <a:r>
              <a:rPr lang="en-US" dirty="0" err="1"/>
              <a:t>Keras</a:t>
            </a:r>
            <a:endParaRPr lang="en-US" dirty="0"/>
          </a:p>
        </p:txBody>
      </p:sp>
      <p:sp>
        <p:nvSpPr>
          <p:cNvPr id="6" name="TextBox 5">
            <a:extLst>
              <a:ext uri="{FF2B5EF4-FFF2-40B4-BE49-F238E27FC236}">
                <a16:creationId xmlns:a16="http://schemas.microsoft.com/office/drawing/2014/main" id="{63907CA2-8BF0-4E64-B48B-4345A82C449E}"/>
              </a:ext>
            </a:extLst>
          </p:cNvPr>
          <p:cNvSpPr txBox="1"/>
          <p:nvPr/>
        </p:nvSpPr>
        <p:spPr>
          <a:xfrm>
            <a:off x="1245870" y="1929162"/>
            <a:ext cx="8959286" cy="4524315"/>
          </a:xfrm>
          <a:prstGeom prst="rect">
            <a:avLst/>
          </a:prstGeom>
          <a:noFill/>
        </p:spPr>
        <p:txBody>
          <a:bodyPr wrap="square" rtlCol="0">
            <a:spAutoFit/>
          </a:bodyPr>
          <a:lstStyle/>
          <a:p>
            <a:r>
              <a:rPr lang="en-US" dirty="0" err="1"/>
              <a:t>ModelCheckpoint</a:t>
            </a:r>
            <a:endParaRPr lang="en-US" dirty="0"/>
          </a:p>
          <a:p>
            <a:endParaRPr lang="en-US" dirty="0"/>
          </a:p>
          <a:p>
            <a:pPr marL="742950" lvl="1" indent="-285750">
              <a:buFontTx/>
              <a:buChar char="-"/>
            </a:pPr>
            <a:r>
              <a:rPr lang="en-US" dirty="0"/>
              <a:t>Callback option that allows you to save model to an h5 or hdf5 file at the end of each epoch</a:t>
            </a:r>
          </a:p>
          <a:p>
            <a:pPr marL="742950" lvl="1" indent="-285750">
              <a:buFontTx/>
              <a:buChar char="-"/>
            </a:pPr>
            <a:r>
              <a:rPr lang="en-US" dirty="0"/>
              <a:t>Can be set to save only the best performing end-of-epoch model, according to the metric you specify.</a:t>
            </a:r>
          </a:p>
          <a:p>
            <a:pPr marL="742950" lvl="1" indent="-285750">
              <a:buFontTx/>
              <a:buChar char="-"/>
            </a:pPr>
            <a:r>
              <a:rPr lang="en-US" dirty="0"/>
              <a:t>Model file can be loaded in later and worked with.  Even its run state remains intact</a:t>
            </a:r>
          </a:p>
          <a:p>
            <a:endParaRPr lang="en-US" dirty="0"/>
          </a:p>
          <a:p>
            <a:r>
              <a:rPr lang="en-US" dirty="0" err="1"/>
              <a:t>LearningRateScheduler</a:t>
            </a:r>
            <a:endParaRPr lang="en-US" dirty="0"/>
          </a:p>
          <a:p>
            <a:endParaRPr lang="en-US" dirty="0"/>
          </a:p>
          <a:p>
            <a:pPr marL="742950" lvl="1" indent="-285750">
              <a:buFontTx/>
              <a:buChar char="-"/>
            </a:pPr>
            <a:r>
              <a:rPr lang="en-US" dirty="0"/>
              <a:t>Another callback option</a:t>
            </a:r>
          </a:p>
          <a:p>
            <a:pPr marL="742950" lvl="1" indent="-285750">
              <a:buFontTx/>
              <a:buChar char="-"/>
            </a:pPr>
            <a:r>
              <a:rPr lang="en-US" dirty="0"/>
              <a:t>Can be used to set the learning rate to vary as a function of the loss delta</a:t>
            </a:r>
          </a:p>
          <a:p>
            <a:pPr marL="742950" lvl="1" indent="-285750">
              <a:buFontTx/>
              <a:buChar char="-"/>
            </a:pPr>
            <a:r>
              <a:rPr lang="en-US" dirty="0"/>
              <a:t>Can be designed to escape local minima</a:t>
            </a:r>
          </a:p>
          <a:p>
            <a:pPr marL="742950" lvl="1" indent="-285750">
              <a:buFontTx/>
              <a:buChar char="-"/>
            </a:pPr>
            <a:r>
              <a:rPr lang="en-US" dirty="0"/>
              <a:t>To some extent I believe this functionality is cooked into the </a:t>
            </a:r>
            <a:r>
              <a:rPr lang="en-US" dirty="0" err="1"/>
              <a:t>adam</a:t>
            </a:r>
            <a:r>
              <a:rPr lang="en-US" dirty="0"/>
              <a:t> optimizer</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4108644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D7FAD7-A86E-4759-B8FD-A57AAAA65DD1}"/>
              </a:ext>
            </a:extLst>
          </p:cNvPr>
          <p:cNvSpPr/>
          <p:nvPr/>
        </p:nvSpPr>
        <p:spPr>
          <a:xfrm>
            <a:off x="156411" y="132347"/>
            <a:ext cx="11887200" cy="60759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5122" name="Picture 2">
            <a:extLst>
              <a:ext uri="{FF2B5EF4-FFF2-40B4-BE49-F238E27FC236}">
                <a16:creationId xmlns:a16="http://schemas.microsoft.com/office/drawing/2014/main" id="{E6D64D28-40FC-40AE-8E70-BC4EB5457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7912" y="363454"/>
            <a:ext cx="5343525" cy="52768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EBD8927-BFE2-41A2-A7C4-635044C769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63" y="363454"/>
            <a:ext cx="5343525"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6373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TM16401371[[fn=Atlas]]</Template>
  <TotalTime>206</TotalTime>
  <Words>659</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DRESS IN LAYERS</vt:lpstr>
      <vt:lpstr>The Fashion MNIST Dataset</vt:lpstr>
      <vt:lpstr>Reproducing Top SKLearn Benchmarks</vt:lpstr>
      <vt:lpstr>Sequential Neural Network</vt:lpstr>
      <vt:lpstr>Convolutional Neural Networks and Image Processing</vt:lpstr>
      <vt:lpstr>Tweaking the CNN – Endless Options</vt:lpstr>
      <vt:lpstr>The Process and Where I Saw Gains</vt:lpstr>
      <vt:lpstr>Cool Discoveries in Keras</vt:lpstr>
      <vt:lpstr>PowerPoint Presentation</vt:lpstr>
      <vt:lpstr>DropConnect</vt:lpstr>
      <vt:lpstr>Thanks, GA!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DRESS IN LAYERS</dc:title>
  <dc:creator>Eamon Fleming</dc:creator>
  <cp:lastModifiedBy>Eamon Fleming</cp:lastModifiedBy>
  <cp:revision>7</cp:revision>
  <dcterms:created xsi:type="dcterms:W3CDTF">2019-02-12T19:17:43Z</dcterms:created>
  <dcterms:modified xsi:type="dcterms:W3CDTF">2019-02-12T22:44:11Z</dcterms:modified>
</cp:coreProperties>
</file>