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7" r:id="rId8"/>
    <p:sldId id="262" r:id="rId9"/>
    <p:sldId id="266" r:id="rId10"/>
    <p:sldId id="265"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39E157-0202-413A-BADB-12019F646C4F}" v="156" dt="2018-12-22T04:02:10.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0"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18F8-9315-4773-B90F-9F1336DFD7B2}"/>
              </a:ext>
            </a:extLst>
          </p:cNvPr>
          <p:cNvSpPr>
            <a:spLocks noGrp="1"/>
          </p:cNvSpPr>
          <p:nvPr>
            <p:ph type="ctrTitle"/>
          </p:nvPr>
        </p:nvSpPr>
        <p:spPr>
          <a:xfrm>
            <a:off x="1154955" y="3120704"/>
            <a:ext cx="8825658" cy="1002335"/>
          </a:xfrm>
        </p:spPr>
        <p:txBody>
          <a:bodyPr/>
          <a:lstStyle/>
          <a:p>
            <a:r>
              <a:rPr lang="en-US" b="1" dirty="0">
                <a:latin typeface="Folks-Light" panose="02000403020000020004" pitchFamily="2" charset="0"/>
              </a:rPr>
              <a:t>Asking Men and Women</a:t>
            </a:r>
          </a:p>
        </p:txBody>
      </p:sp>
      <p:sp>
        <p:nvSpPr>
          <p:cNvPr id="3" name="Subtitle 2">
            <a:extLst>
              <a:ext uri="{FF2B5EF4-FFF2-40B4-BE49-F238E27FC236}">
                <a16:creationId xmlns:a16="http://schemas.microsoft.com/office/drawing/2014/main" id="{9B24A197-0DA5-4ECC-9D63-B738EB7C4C66}"/>
              </a:ext>
            </a:extLst>
          </p:cNvPr>
          <p:cNvSpPr>
            <a:spLocks noGrp="1"/>
          </p:cNvSpPr>
          <p:nvPr>
            <p:ph type="subTitle" idx="1"/>
          </p:nvPr>
        </p:nvSpPr>
        <p:spPr>
          <a:xfrm>
            <a:off x="1749431" y="3997203"/>
            <a:ext cx="5691604" cy="1413695"/>
          </a:xfrm>
        </p:spPr>
        <p:txBody>
          <a:bodyPr>
            <a:normAutofit/>
          </a:bodyPr>
          <a:lstStyle/>
          <a:p>
            <a:r>
              <a:rPr lang="en-US" sz="2200" dirty="0">
                <a:latin typeface="Abadi Extra Light" panose="020B0204020104020204" pitchFamily="34" charset="0"/>
              </a:rPr>
              <a:t>Classification of subreddit comments WITH natural language processing</a:t>
            </a:r>
          </a:p>
        </p:txBody>
      </p:sp>
      <p:sp>
        <p:nvSpPr>
          <p:cNvPr id="4" name="Title 1">
            <a:extLst>
              <a:ext uri="{FF2B5EF4-FFF2-40B4-BE49-F238E27FC236}">
                <a16:creationId xmlns:a16="http://schemas.microsoft.com/office/drawing/2014/main" id="{86CCB670-038B-443A-AC4F-D45E4EE8757A}"/>
              </a:ext>
            </a:extLst>
          </p:cNvPr>
          <p:cNvSpPr txBox="1">
            <a:spLocks/>
          </p:cNvSpPr>
          <p:nvPr/>
        </p:nvSpPr>
        <p:spPr bwMode="gray">
          <a:xfrm>
            <a:off x="5306364" y="637262"/>
            <a:ext cx="5255376" cy="4055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latin typeface="Abadi Extra Light" panose="020B0204020104020204" pitchFamily="34" charset="0"/>
              </a:rPr>
              <a:t>Eamon Fleming – Data Science Immersive – Project 3</a:t>
            </a:r>
          </a:p>
        </p:txBody>
      </p:sp>
    </p:spTree>
    <p:extLst>
      <p:ext uri="{BB962C8B-B14F-4D97-AF65-F5344CB8AC3E}">
        <p14:creationId xmlns:p14="http://schemas.microsoft.com/office/powerpoint/2010/main" val="400192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3B093B-97E0-450D-82AF-E7A18F0FFB1E}"/>
              </a:ext>
            </a:extLst>
          </p:cNvPr>
          <p:cNvPicPr>
            <a:picLocks noChangeAspect="1"/>
          </p:cNvPicPr>
          <p:nvPr/>
        </p:nvPicPr>
        <p:blipFill>
          <a:blip r:embed="rId2"/>
          <a:stretch>
            <a:fillRect/>
          </a:stretch>
        </p:blipFill>
        <p:spPr>
          <a:xfrm>
            <a:off x="5685773" y="410257"/>
            <a:ext cx="6337940" cy="6235024"/>
          </a:xfrm>
          <a:prstGeom prst="rect">
            <a:avLst/>
          </a:prstGeom>
        </p:spPr>
      </p:pic>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R/ASKMEN</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71771" y="1874743"/>
            <a:ext cx="4627420" cy="4221018"/>
          </a:xfrm>
        </p:spPr>
        <p:txBody>
          <a:bodyPr>
            <a:normAutofit fontScale="70000" lnSpcReduction="20000"/>
          </a:bodyPr>
          <a:lstStyle/>
          <a:p>
            <a:pPr marL="0" indent="0">
              <a:buClr>
                <a:schemeClr val="bg1"/>
              </a:buClr>
              <a:buSzPct val="75000"/>
              <a:buNone/>
            </a:pPr>
            <a:r>
              <a:rPr lang="en-US" sz="2100" dirty="0">
                <a:solidFill>
                  <a:srgbClr val="FCDCED"/>
                </a:solidFill>
                <a:latin typeface="Abadi Extra Light" panose="020B0204020104020204" pitchFamily="34" charset="0"/>
              </a:rPr>
              <a:t>“Well, most likely if she’s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she probably likes you. Unless it’s for money or drugs, then it’s very possible she don’t give a </a:t>
            </a:r>
            <a:r>
              <a:rPr lang="en-US" sz="2100" dirty="0">
                <a:solidFill>
                  <a:schemeClr val="tx1"/>
                </a:solidFill>
                <a:latin typeface="Abadi Extra Light" panose="020B0204020104020204" pitchFamily="34" charset="0"/>
              </a:rPr>
              <a:t>[expletive] </a:t>
            </a:r>
            <a:r>
              <a:rPr lang="en-US" sz="2100" dirty="0">
                <a:solidFill>
                  <a:srgbClr val="FCDCED"/>
                </a:solidFill>
                <a:latin typeface="Abadi Extra Light" panose="020B0204020104020204" pitchFamily="34" charset="0"/>
              </a:rPr>
              <a:t>or even really not like </a:t>
            </a:r>
            <a:r>
              <a:rPr lang="en-US" sz="2100" dirty="0" err="1">
                <a:solidFill>
                  <a:srgbClr val="FCDCED"/>
                </a:solidFill>
                <a:latin typeface="Abadi Extra Light" panose="020B0204020104020204" pitchFamily="34" charset="0"/>
              </a:rPr>
              <a:t>yo</a:t>
            </a:r>
            <a:r>
              <a:rPr lang="en-US" sz="2100" dirty="0">
                <a:solidFill>
                  <a:srgbClr val="FCDCED"/>
                </a:solidFill>
                <a:latin typeface="Abadi Extra Light" panose="020B0204020104020204" pitchFamily="34" charset="0"/>
              </a:rPr>
              <a:t> ass. Assuming this </a:t>
            </a:r>
            <a:r>
              <a:rPr lang="en-US" sz="2100" dirty="0">
                <a:solidFill>
                  <a:schemeClr val="tx1"/>
                </a:solidFill>
                <a:latin typeface="Abadi Extra Light" panose="020B0204020104020204" pitchFamily="34" charset="0"/>
              </a:rPr>
              <a:t>[expletive] </a:t>
            </a:r>
            <a:r>
              <a:rPr lang="en-US" sz="2100" dirty="0">
                <a:solidFill>
                  <a:srgbClr val="FCDCED"/>
                </a:solidFill>
                <a:latin typeface="Abadi Extra Light" panose="020B0204020104020204" pitchFamily="34" charset="0"/>
              </a:rPr>
              <a:t>is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for free, if she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without you having to say shit, that </a:t>
            </a:r>
            <a:r>
              <a:rPr lang="en-US" sz="2100" dirty="0" err="1">
                <a:solidFill>
                  <a:srgbClr val="FCDCED"/>
                </a:solidFill>
                <a:latin typeface="Abadi Extra Light" panose="020B0204020104020204" pitchFamily="34" charset="0"/>
              </a:rPr>
              <a:t>bish</a:t>
            </a:r>
            <a:r>
              <a:rPr lang="en-US" sz="2100" dirty="0">
                <a:solidFill>
                  <a:srgbClr val="FCDCED"/>
                </a:solidFill>
                <a:latin typeface="Abadi Extra Light" panose="020B0204020104020204" pitchFamily="34" charset="0"/>
              </a:rPr>
              <a:t> in Love,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L.O.V.E. If she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she might like you and just be an ungrateful rude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or she think you nasty and therefore your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If That </a:t>
            </a:r>
            <a:r>
              <a:rPr lang="en-US" sz="2100" dirty="0" err="1">
                <a:solidFill>
                  <a:srgbClr val="FCDCED"/>
                </a:solidFill>
                <a:latin typeface="Abadi Extra Light" panose="020B0204020104020204" pitchFamily="34" charset="0"/>
              </a:rPr>
              <a:t>bish</a:t>
            </a:r>
            <a:r>
              <a:rPr lang="en-US" sz="2100" dirty="0">
                <a:solidFill>
                  <a:srgbClr val="FCDCED"/>
                </a:solidFill>
                <a:latin typeface="Abadi Extra Light" panose="020B0204020104020204" pitchFamily="34" charset="0"/>
              </a:rPr>
              <a:t> don’t even let you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like right before you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she pulls away, dump That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as soon as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Shit. Not only is she not </a:t>
            </a:r>
            <a:r>
              <a:rPr lang="en-US" sz="2100" dirty="0" err="1">
                <a:solidFill>
                  <a:srgbClr val="FCDCED"/>
                </a:solidFill>
                <a:latin typeface="Abadi Extra Light" panose="020B0204020104020204" pitchFamily="34" charset="0"/>
              </a:rPr>
              <a:t>feelin</a:t>
            </a:r>
            <a:r>
              <a:rPr lang="en-US" sz="2100" dirty="0">
                <a:solidFill>
                  <a:srgbClr val="FCDCED"/>
                </a:solidFill>
                <a:latin typeface="Abadi Extra Light" panose="020B0204020104020204" pitchFamily="34" charset="0"/>
              </a:rPr>
              <a:t> you, </a:t>
            </a:r>
            <a:r>
              <a:rPr lang="en-US" sz="2100" dirty="0" err="1">
                <a:solidFill>
                  <a:srgbClr val="FCDCED"/>
                </a:solidFill>
                <a:latin typeface="Abadi Extra Light" panose="020B0204020104020204" pitchFamily="34" charset="0"/>
              </a:rPr>
              <a:t>bish</a:t>
            </a:r>
            <a:r>
              <a:rPr lang="en-US" sz="2100" dirty="0">
                <a:solidFill>
                  <a:srgbClr val="FCDCED"/>
                </a:solidFill>
                <a:latin typeface="Abadi Extra Light" panose="020B0204020104020204" pitchFamily="34" charset="0"/>
              </a:rPr>
              <a:t> was scheming some way to get something besides </a:t>
            </a:r>
            <a:r>
              <a:rPr lang="en-US" sz="2100" dirty="0" err="1">
                <a:solidFill>
                  <a:srgbClr val="FCDCED"/>
                </a:solidFill>
                <a:latin typeface="Abadi Extra Light" panose="020B0204020104020204" pitchFamily="34" charset="0"/>
              </a:rPr>
              <a:t>yo</a:t>
            </a:r>
            <a:r>
              <a:rPr lang="en-US" sz="2100" dirty="0">
                <a:solidFill>
                  <a:srgbClr val="FCDCED"/>
                </a:solidFill>
                <a:latin typeface="Abadi Extra Light" panose="020B0204020104020204" pitchFamily="34" charset="0"/>
              </a:rPr>
              <a:t> heart out of </a:t>
            </a:r>
            <a:r>
              <a:rPr lang="en-US" sz="2100" dirty="0" err="1">
                <a:solidFill>
                  <a:srgbClr val="FCDCED"/>
                </a:solidFill>
                <a:latin typeface="Abadi Extra Light" panose="020B0204020104020204" pitchFamily="34" charset="0"/>
              </a:rPr>
              <a:t>yo</a:t>
            </a:r>
            <a:r>
              <a:rPr lang="en-US" sz="2100" dirty="0">
                <a:solidFill>
                  <a:srgbClr val="FCDCED"/>
                </a:solidFill>
                <a:latin typeface="Abadi Extra Light" panose="020B0204020104020204" pitchFamily="34" charset="0"/>
              </a:rPr>
              <a:t>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And you don’t want an ungrateful rude, prude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no fun having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like </a:t>
            </a:r>
            <a:r>
              <a:rPr lang="en-US" sz="2100" dirty="0" err="1">
                <a:solidFill>
                  <a:srgbClr val="FCDCED"/>
                </a:solidFill>
                <a:latin typeface="Abadi Extra Light" panose="020B0204020104020204" pitchFamily="34" charset="0"/>
              </a:rPr>
              <a:t>Dat</a:t>
            </a:r>
            <a:r>
              <a:rPr lang="en-US" sz="2100" dirty="0">
                <a:solidFill>
                  <a:srgbClr val="FCDCED"/>
                </a:solidFill>
                <a:latin typeface="Abadi Extra Light" panose="020B0204020104020204" pitchFamily="34" charset="0"/>
              </a:rPr>
              <a:t> anyway. Now I know you might think I’m </a:t>
            </a:r>
            <a:r>
              <a:rPr lang="en-US" sz="2100" dirty="0" err="1">
                <a:solidFill>
                  <a:srgbClr val="FCDCED"/>
                </a:solidFill>
                <a:latin typeface="Abadi Extra Light" panose="020B0204020104020204" pitchFamily="34" charset="0"/>
              </a:rPr>
              <a:t>clownin</a:t>
            </a:r>
            <a:r>
              <a:rPr lang="en-US" sz="2100" dirty="0">
                <a:solidFill>
                  <a:srgbClr val="FCDCED"/>
                </a:solidFill>
                <a:latin typeface="Abadi Extra Light" panose="020B0204020104020204" pitchFamily="34" charset="0"/>
              </a:rPr>
              <a:t>, but there’s a lot of </a:t>
            </a:r>
            <a:r>
              <a:rPr lang="en-US" sz="2100" dirty="0" err="1">
                <a:solidFill>
                  <a:srgbClr val="FCDCED"/>
                </a:solidFill>
                <a:latin typeface="Abadi Extra Light" panose="020B0204020104020204" pitchFamily="34" charset="0"/>
              </a:rPr>
              <a:t>truf</a:t>
            </a:r>
            <a:r>
              <a:rPr lang="en-US" sz="2100" dirty="0">
                <a:solidFill>
                  <a:srgbClr val="FCDCED"/>
                </a:solidFill>
                <a:latin typeface="Abadi Extra Light" panose="020B0204020104020204" pitchFamily="34" charset="0"/>
              </a:rPr>
              <a:t> to this shit I </a:t>
            </a:r>
            <a:r>
              <a:rPr lang="en-US" sz="2100" dirty="0" err="1">
                <a:solidFill>
                  <a:srgbClr val="FCDCED"/>
                </a:solidFill>
                <a:latin typeface="Abadi Extra Light" panose="020B0204020104020204" pitchFamily="34" charset="0"/>
              </a:rPr>
              <a:t>ain’t</a:t>
            </a:r>
            <a:r>
              <a:rPr lang="en-US" sz="2100" dirty="0">
                <a:solidFill>
                  <a:srgbClr val="FCDCED"/>
                </a:solidFill>
                <a:latin typeface="Abadi Extra Light" panose="020B0204020104020204" pitchFamily="34" charset="0"/>
              </a:rPr>
              <a:t> </a:t>
            </a:r>
            <a:r>
              <a:rPr lang="en-US" sz="2100" dirty="0" err="1">
                <a:solidFill>
                  <a:srgbClr val="FCDCED"/>
                </a:solidFill>
                <a:latin typeface="Abadi Extra Light" panose="020B0204020104020204" pitchFamily="34" charset="0"/>
              </a:rPr>
              <a:t>playin</a:t>
            </a:r>
            <a:r>
              <a:rPr lang="en-US" sz="2100" dirty="0">
                <a:solidFill>
                  <a:srgbClr val="FCDCED"/>
                </a:solidFill>
                <a:latin typeface="Abadi Extra Light" panose="020B0204020104020204" pitchFamily="34" charset="0"/>
              </a:rPr>
              <a:t>. See for </a:t>
            </a:r>
            <a:r>
              <a:rPr lang="en-US" sz="2100" dirty="0" err="1">
                <a:solidFill>
                  <a:srgbClr val="FCDCED"/>
                </a:solidFill>
                <a:latin typeface="Abadi Extra Light" panose="020B0204020104020204" pitchFamily="34" charset="0"/>
              </a:rPr>
              <a:t>yoself</a:t>
            </a:r>
            <a:r>
              <a:rPr lang="en-US" sz="2100" dirty="0">
                <a:solidFill>
                  <a:srgbClr val="FCDCED"/>
                </a:solidFill>
                <a:latin typeface="Abadi Extra Light" panose="020B0204020104020204" pitchFamily="34" charset="0"/>
              </a:rPr>
              <a:t> my man. Good luck to </a:t>
            </a:r>
            <a:r>
              <a:rPr lang="en-US" sz="2100" dirty="0" err="1">
                <a:solidFill>
                  <a:srgbClr val="FCDCED"/>
                </a:solidFill>
                <a:latin typeface="Abadi Extra Light" panose="020B0204020104020204" pitchFamily="34" charset="0"/>
              </a:rPr>
              <a:t>ya</a:t>
            </a:r>
            <a:r>
              <a:rPr lang="en-US" sz="2100" dirty="0">
                <a:solidFill>
                  <a:srgbClr val="FCDCED"/>
                </a:solidFill>
                <a:latin typeface="Abadi Extra Light" panose="020B0204020104020204" pitchFamily="34" charset="0"/>
              </a:rPr>
              <a:t>. Tell her it’s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Hopefully it </a:t>
            </a:r>
            <a:r>
              <a:rPr lang="en-US" sz="2100" dirty="0" err="1">
                <a:solidFill>
                  <a:srgbClr val="FCDCED"/>
                </a:solidFill>
                <a:latin typeface="Abadi Extra Light" panose="020B0204020104020204" pitchFamily="34" charset="0"/>
              </a:rPr>
              <a:t>ain’t</a:t>
            </a:r>
            <a:r>
              <a:rPr lang="en-US" sz="2100" dirty="0">
                <a:solidFill>
                  <a:srgbClr val="FCDCED"/>
                </a:solidFill>
                <a:latin typeface="Abadi Extra Light" panose="020B0204020104020204" pitchFamily="34" charset="0"/>
              </a:rPr>
              <a:t> </a:t>
            </a:r>
            <a:r>
              <a:rPr lang="en-US" sz="2100" dirty="0">
                <a:solidFill>
                  <a:schemeClr val="tx1"/>
                </a:solidFill>
                <a:latin typeface="Abadi Extra Light" panose="020B0204020104020204" pitchFamily="34" charset="0"/>
              </a:rPr>
              <a:t>[expletive content] </a:t>
            </a:r>
            <a:r>
              <a:rPr lang="en-US" sz="2100" dirty="0" err="1">
                <a:solidFill>
                  <a:srgbClr val="FCDCED"/>
                </a:solidFill>
                <a:latin typeface="Abadi Extra Light" panose="020B0204020104020204" pitchFamily="34" charset="0"/>
              </a:rPr>
              <a:t>haha</a:t>
            </a:r>
            <a:r>
              <a:rPr lang="en-US" sz="2100" dirty="0">
                <a:solidFill>
                  <a:srgbClr val="FCDCED"/>
                </a:solidFill>
                <a:latin typeface="Abadi Extra Light" panose="020B0204020104020204" pitchFamily="34" charset="0"/>
              </a:rPr>
              <a:t> even if it is if she like you, or you giving enough </a:t>
            </a:r>
            <a:r>
              <a:rPr lang="en-US" sz="2100" dirty="0" err="1">
                <a:solidFill>
                  <a:srgbClr val="FCDCED"/>
                </a:solidFill>
                <a:latin typeface="Abadi Extra Light" panose="020B0204020104020204" pitchFamily="34" charset="0"/>
              </a:rPr>
              <a:t>dollas</a:t>
            </a:r>
            <a:r>
              <a:rPr lang="en-US" sz="2100" dirty="0">
                <a:solidFill>
                  <a:srgbClr val="FCDCED"/>
                </a:solidFill>
                <a:latin typeface="Abadi Extra Light" panose="020B0204020104020204" pitchFamily="34" charset="0"/>
              </a:rPr>
              <a:t>, or you tell her she </a:t>
            </a:r>
            <a:r>
              <a:rPr lang="en-US" sz="2100" dirty="0" err="1">
                <a:solidFill>
                  <a:srgbClr val="FCDCED"/>
                </a:solidFill>
                <a:latin typeface="Abadi Extra Light" panose="020B0204020104020204" pitchFamily="34" charset="0"/>
              </a:rPr>
              <a:t>gonna</a:t>
            </a:r>
            <a:r>
              <a:rPr lang="en-US" sz="2100" dirty="0">
                <a:solidFill>
                  <a:srgbClr val="FCDCED"/>
                </a:solidFill>
                <a:latin typeface="Abadi Extra Light" panose="020B0204020104020204" pitchFamily="34" charset="0"/>
              </a:rPr>
              <a:t>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a:t>
            </a:r>
          </a:p>
        </p:txBody>
      </p:sp>
    </p:spTree>
    <p:extLst>
      <p:ext uri="{BB962C8B-B14F-4D97-AF65-F5344CB8AC3E}">
        <p14:creationId xmlns:p14="http://schemas.microsoft.com/office/powerpoint/2010/main" val="334481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3DCD18-5AC9-4FE8-9610-B46093024439}"/>
              </a:ext>
            </a:extLst>
          </p:cNvPr>
          <p:cNvSpPr/>
          <p:nvPr/>
        </p:nvSpPr>
        <p:spPr>
          <a:xfrm>
            <a:off x="6108384" y="1418253"/>
            <a:ext cx="5382273" cy="281371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9517478" cy="706964"/>
          </a:xfrm>
        </p:spPr>
        <p:txBody>
          <a:bodyPr/>
          <a:lstStyle/>
          <a:p>
            <a:r>
              <a:rPr lang="en-US" dirty="0">
                <a:latin typeface="Folks-Light" panose="02000403020000020004" pitchFamily="2" charset="0"/>
              </a:rPr>
              <a:t>R/ASKMEN:  HEATMAPPING TEXT IN TABLEAU </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3" y="1851659"/>
            <a:ext cx="4762196" cy="4558471"/>
          </a:xfrm>
        </p:spPr>
        <p:txBody>
          <a:bodyPr>
            <a:normAutofit fontScale="70000" lnSpcReduction="20000"/>
          </a:bodyPr>
          <a:lstStyle/>
          <a:p>
            <a:pPr marL="0" indent="0">
              <a:buClr>
                <a:schemeClr val="bg1"/>
              </a:buClr>
              <a:buSzPct val="75000"/>
              <a:buNone/>
            </a:pPr>
            <a:r>
              <a:rPr lang="en-US" sz="2100" dirty="0">
                <a:solidFill>
                  <a:srgbClr val="FCDCED"/>
                </a:solidFill>
                <a:latin typeface="Abadi Extra Light" panose="020B0204020104020204" pitchFamily="34" charset="0"/>
              </a:rPr>
              <a:t>“You need to be able to distinguish between a girl that likes the attention you're giving her from a girl that likes you. Most girls at a party will smile and talk to you if you approach them with confidence. After you talk to her though, you need to find a way for her to invest in the interaction. If she never invests in it you never really know what she wants. Walking away from the girl without getting any info is a good way to do this. You started the first conversation, now she's on the spot. If she doesn't come up to you and talk to you again, she isn't getting your number. This forces her to be more than just a receiver of attention. If you're leaving the party, or think you might not see her again at that party. Give her your contact info, don't take any of hers. She's then forced to reach out to you if she wants things to go anywhere. Not only will this tell you if she's actually interested in you, it will make her more attracted. She will see that you aren't desperate, and that makes you more attractive. Girls can sense when the only reason you're talking to them is to get their number or something like that. They can see right through you. When you walk away without the number, she realizes you're not just trying to get her number, you actually just wanted to talk to her. That is attractive.”</a:t>
            </a:r>
            <a:endParaRPr lang="en-US" dirty="0">
              <a:latin typeface="Abadi Extra Light" panose="020B0204020104020204" pitchFamily="34" charset="0"/>
            </a:endParaRPr>
          </a:p>
        </p:txBody>
      </p:sp>
      <p:pic>
        <p:nvPicPr>
          <p:cNvPr id="7" name="Picture 6">
            <a:extLst>
              <a:ext uri="{FF2B5EF4-FFF2-40B4-BE49-F238E27FC236}">
                <a16:creationId xmlns:a16="http://schemas.microsoft.com/office/drawing/2014/main" id="{1E11FB8E-2AF3-4EDA-8B5C-062A15C287A9}"/>
              </a:ext>
            </a:extLst>
          </p:cNvPr>
          <p:cNvPicPr>
            <a:picLocks noChangeAspect="1"/>
          </p:cNvPicPr>
          <p:nvPr/>
        </p:nvPicPr>
        <p:blipFill>
          <a:blip r:embed="rId2"/>
          <a:stretch>
            <a:fillRect/>
          </a:stretch>
        </p:blipFill>
        <p:spPr>
          <a:xfrm>
            <a:off x="6096000" y="4453289"/>
            <a:ext cx="5558310" cy="2031400"/>
          </a:xfrm>
          <a:prstGeom prst="rect">
            <a:avLst/>
          </a:prstGeom>
        </p:spPr>
      </p:pic>
      <p:sp>
        <p:nvSpPr>
          <p:cNvPr id="8" name="Content Placeholder 2">
            <a:extLst>
              <a:ext uri="{FF2B5EF4-FFF2-40B4-BE49-F238E27FC236}">
                <a16:creationId xmlns:a16="http://schemas.microsoft.com/office/drawing/2014/main" id="{24CDB0F6-FBEB-48DF-A167-218F361EE5F9}"/>
              </a:ext>
            </a:extLst>
          </p:cNvPr>
          <p:cNvSpPr txBox="1">
            <a:spLocks/>
          </p:cNvSpPr>
          <p:nvPr/>
        </p:nvSpPr>
        <p:spPr>
          <a:xfrm>
            <a:off x="6347266" y="1705384"/>
            <a:ext cx="4904508" cy="24255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Aft>
                <a:spcPts val="600"/>
              </a:spcAft>
              <a:buClr>
                <a:schemeClr val="bg1"/>
              </a:buClr>
              <a:buSzPct val="75000"/>
              <a:buFont typeface="Wingdings" panose="05000000000000000000" pitchFamily="2" charset="2"/>
              <a:buChar char="v"/>
            </a:pPr>
            <a:r>
              <a:rPr lang="en-US" dirty="0">
                <a:solidFill>
                  <a:schemeClr val="bg1"/>
                </a:solidFill>
                <a:latin typeface="Abadi Extra Light" panose="020B0204020104020204" pitchFamily="34" charset="0"/>
              </a:rPr>
              <a:t>The comment at left was consistently top 3 associated with r/</a:t>
            </a:r>
            <a:r>
              <a:rPr lang="en-US" dirty="0" err="1">
                <a:solidFill>
                  <a:schemeClr val="bg1"/>
                </a:solidFill>
                <a:latin typeface="Abadi Extra Light" panose="020B0204020104020204" pitchFamily="34" charset="0"/>
              </a:rPr>
              <a:t>AskMen</a:t>
            </a:r>
            <a:r>
              <a:rPr lang="en-US" dirty="0">
                <a:solidFill>
                  <a:schemeClr val="bg1"/>
                </a:solidFill>
                <a:latin typeface="Abadi Extra Light" panose="020B0204020104020204" pitchFamily="34" charset="0"/>
              </a:rPr>
              <a:t> by </a:t>
            </a:r>
            <a:r>
              <a:rPr lang="en-US" dirty="0" err="1">
                <a:solidFill>
                  <a:schemeClr val="bg1"/>
                </a:solidFill>
                <a:latin typeface="Abadi Extra Light" panose="020B0204020104020204" pitchFamily="34" charset="0"/>
              </a:rPr>
              <a:t>predict_proba</a:t>
            </a:r>
            <a:r>
              <a:rPr lang="en-US" dirty="0">
                <a:solidFill>
                  <a:schemeClr val="bg1"/>
                </a:solidFill>
                <a:latin typeface="Abadi Extra Light" panose="020B0204020104020204" pitchFamily="34" charset="0"/>
              </a:rPr>
              <a:t>, but the keywords driving this prediction were less obvious.</a:t>
            </a:r>
          </a:p>
          <a:p>
            <a:pPr>
              <a:spcAft>
                <a:spcPts val="600"/>
              </a:spcAft>
              <a:buClr>
                <a:schemeClr val="bg1"/>
              </a:buClr>
              <a:buSzPct val="75000"/>
              <a:buFont typeface="Wingdings" panose="05000000000000000000" pitchFamily="2" charset="2"/>
              <a:buChar char="v"/>
            </a:pPr>
            <a:r>
              <a:rPr lang="en-US" dirty="0">
                <a:solidFill>
                  <a:schemeClr val="bg1"/>
                </a:solidFill>
                <a:latin typeface="Abadi Extra Light" panose="020B0204020104020204" pitchFamily="34" charset="0"/>
              </a:rPr>
              <a:t>Color divergent mapping in Tableau according to single word regression coefficients helps visualize how the model sees the text.</a:t>
            </a:r>
          </a:p>
        </p:txBody>
      </p:sp>
    </p:spTree>
    <p:extLst>
      <p:ext uri="{BB962C8B-B14F-4D97-AF65-F5344CB8AC3E}">
        <p14:creationId xmlns:p14="http://schemas.microsoft.com/office/powerpoint/2010/main" val="376722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67E5B3F-EBFD-4D83-86D4-14F7876733E1}"/>
              </a:ext>
            </a:extLst>
          </p:cNvPr>
          <p:cNvPicPr>
            <a:picLocks noChangeAspect="1"/>
          </p:cNvPicPr>
          <p:nvPr/>
        </p:nvPicPr>
        <p:blipFill>
          <a:blip r:embed="rId3"/>
          <a:stretch>
            <a:fillRect/>
          </a:stretch>
        </p:blipFill>
        <p:spPr>
          <a:xfrm>
            <a:off x="457484" y="3310077"/>
            <a:ext cx="1290260" cy="3102264"/>
          </a:xfrm>
          <a:prstGeom prst="rect">
            <a:avLst/>
          </a:prstGeom>
        </p:spPr>
      </p:pic>
      <p:pic>
        <p:nvPicPr>
          <p:cNvPr id="9" name="Picture 8">
            <a:extLst>
              <a:ext uri="{FF2B5EF4-FFF2-40B4-BE49-F238E27FC236}">
                <a16:creationId xmlns:a16="http://schemas.microsoft.com/office/drawing/2014/main" id="{C409F05A-0828-46D5-871A-85A361CA8043}"/>
              </a:ext>
            </a:extLst>
          </p:cNvPr>
          <p:cNvPicPr>
            <a:picLocks noChangeAspect="1"/>
          </p:cNvPicPr>
          <p:nvPr/>
        </p:nvPicPr>
        <p:blipFill>
          <a:blip r:embed="rId4"/>
          <a:stretch>
            <a:fillRect/>
          </a:stretch>
        </p:blipFill>
        <p:spPr>
          <a:xfrm>
            <a:off x="1793924" y="3357991"/>
            <a:ext cx="1474782" cy="3063009"/>
          </a:xfrm>
          <a:prstGeom prst="rect">
            <a:avLst/>
          </a:prstGeom>
        </p:spPr>
      </p:pic>
      <p:pic>
        <p:nvPicPr>
          <p:cNvPr id="13" name="Picture 12">
            <a:extLst>
              <a:ext uri="{FF2B5EF4-FFF2-40B4-BE49-F238E27FC236}">
                <a16:creationId xmlns:a16="http://schemas.microsoft.com/office/drawing/2014/main" id="{C19F3836-6FC6-4E9F-93A7-60F3BA9C8536}"/>
              </a:ext>
            </a:extLst>
          </p:cNvPr>
          <p:cNvPicPr>
            <a:picLocks noChangeAspect="1"/>
          </p:cNvPicPr>
          <p:nvPr/>
        </p:nvPicPr>
        <p:blipFill>
          <a:blip r:embed="rId5"/>
          <a:stretch>
            <a:fillRect/>
          </a:stretch>
        </p:blipFill>
        <p:spPr>
          <a:xfrm>
            <a:off x="3435460" y="3300841"/>
            <a:ext cx="1232620" cy="3120736"/>
          </a:xfrm>
          <a:prstGeom prst="rect">
            <a:avLst/>
          </a:prstGeom>
        </p:spPr>
      </p:pic>
      <p:pic>
        <p:nvPicPr>
          <p:cNvPr id="15" name="Picture 14">
            <a:extLst>
              <a:ext uri="{FF2B5EF4-FFF2-40B4-BE49-F238E27FC236}">
                <a16:creationId xmlns:a16="http://schemas.microsoft.com/office/drawing/2014/main" id="{EC9B6EA4-6A1A-414F-96EA-2C0B7CB1893B}"/>
              </a:ext>
            </a:extLst>
          </p:cNvPr>
          <p:cNvPicPr>
            <a:picLocks noChangeAspect="1"/>
          </p:cNvPicPr>
          <p:nvPr/>
        </p:nvPicPr>
        <p:blipFill>
          <a:blip r:embed="rId6"/>
          <a:stretch>
            <a:fillRect/>
          </a:stretch>
        </p:blipFill>
        <p:spPr>
          <a:xfrm>
            <a:off x="4720861" y="3306521"/>
            <a:ext cx="1315720" cy="3115056"/>
          </a:xfrm>
          <a:prstGeom prst="rect">
            <a:avLst/>
          </a:prstGeom>
        </p:spPr>
      </p:pic>
      <p:sp>
        <p:nvSpPr>
          <p:cNvPr id="17" name="Rectangle 16">
            <a:extLst>
              <a:ext uri="{FF2B5EF4-FFF2-40B4-BE49-F238E27FC236}">
                <a16:creationId xmlns:a16="http://schemas.microsoft.com/office/drawing/2014/main" id="{F303D5F4-19BA-43EA-9224-E440C1E0D1B9}"/>
              </a:ext>
            </a:extLst>
          </p:cNvPr>
          <p:cNvSpPr/>
          <p:nvPr/>
        </p:nvSpPr>
        <p:spPr>
          <a:xfrm>
            <a:off x="286327" y="3020292"/>
            <a:ext cx="11647055" cy="3509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DBBCA36-5B5C-46A5-915A-B8E73D047F4F}"/>
              </a:ext>
            </a:extLst>
          </p:cNvPr>
          <p:cNvPicPr>
            <a:picLocks noChangeAspect="1"/>
          </p:cNvPicPr>
          <p:nvPr/>
        </p:nvPicPr>
        <p:blipFill>
          <a:blip r:embed="rId7"/>
          <a:stretch>
            <a:fillRect/>
          </a:stretch>
        </p:blipFill>
        <p:spPr>
          <a:xfrm>
            <a:off x="9035120" y="3279218"/>
            <a:ext cx="2796472" cy="3115057"/>
          </a:xfrm>
          <a:prstGeom prst="rect">
            <a:avLst/>
          </a:prstGeom>
        </p:spPr>
      </p:pic>
      <p:pic>
        <p:nvPicPr>
          <p:cNvPr id="21" name="Picture 20">
            <a:extLst>
              <a:ext uri="{FF2B5EF4-FFF2-40B4-BE49-F238E27FC236}">
                <a16:creationId xmlns:a16="http://schemas.microsoft.com/office/drawing/2014/main" id="{057EC6CF-7451-4DE1-B81E-CC2B0618D43B}"/>
              </a:ext>
            </a:extLst>
          </p:cNvPr>
          <p:cNvPicPr>
            <a:picLocks noChangeAspect="1"/>
          </p:cNvPicPr>
          <p:nvPr/>
        </p:nvPicPr>
        <p:blipFill>
          <a:blip r:embed="rId8"/>
          <a:stretch>
            <a:fillRect/>
          </a:stretch>
        </p:blipFill>
        <p:spPr>
          <a:xfrm>
            <a:off x="6205581" y="3288863"/>
            <a:ext cx="2690276" cy="3115057"/>
          </a:xfrm>
          <a:prstGeom prst="rect">
            <a:avLst/>
          </a:prstGeom>
        </p:spPr>
      </p:pic>
      <p:sp>
        <p:nvSpPr>
          <p:cNvPr id="25" name="Title 1">
            <a:extLst>
              <a:ext uri="{FF2B5EF4-FFF2-40B4-BE49-F238E27FC236}">
                <a16:creationId xmlns:a16="http://schemas.microsoft.com/office/drawing/2014/main" id="{58C4AD17-70D5-4C1E-BB12-8AFF3BE5CDC9}"/>
              </a:ext>
            </a:extLst>
          </p:cNvPr>
          <p:cNvSpPr>
            <a:spLocks noGrp="1"/>
          </p:cNvSpPr>
          <p:nvPr>
            <p:ph type="title"/>
          </p:nvPr>
        </p:nvSpPr>
        <p:spPr>
          <a:xfrm>
            <a:off x="701343" y="618259"/>
            <a:ext cx="7149566" cy="706964"/>
          </a:xfrm>
        </p:spPr>
        <p:txBody>
          <a:bodyPr/>
          <a:lstStyle/>
          <a:p>
            <a:r>
              <a:rPr lang="en-US" dirty="0">
                <a:solidFill>
                  <a:schemeClr val="tx1"/>
                </a:solidFill>
                <a:latin typeface="Folks-Light" panose="02000403020000020004" pitchFamily="2" charset="0"/>
              </a:rPr>
              <a:t>UPVOTED N-GRAMS BY SUBREDDIT</a:t>
            </a:r>
          </a:p>
        </p:txBody>
      </p:sp>
      <p:sp>
        <p:nvSpPr>
          <p:cNvPr id="26" name="TextBox 25">
            <a:extLst>
              <a:ext uri="{FF2B5EF4-FFF2-40B4-BE49-F238E27FC236}">
                <a16:creationId xmlns:a16="http://schemas.microsoft.com/office/drawing/2014/main" id="{1B34304D-FB73-4D9F-AB11-612E631562CF}"/>
              </a:ext>
            </a:extLst>
          </p:cNvPr>
          <p:cNvSpPr txBox="1"/>
          <p:nvPr/>
        </p:nvSpPr>
        <p:spPr>
          <a:xfrm>
            <a:off x="701342" y="1249427"/>
            <a:ext cx="9736469" cy="923330"/>
          </a:xfrm>
          <a:prstGeom prst="rect">
            <a:avLst/>
          </a:prstGeom>
          <a:noFill/>
        </p:spPr>
        <p:txBody>
          <a:bodyPr wrap="square" rtlCol="0">
            <a:spAutoFit/>
          </a:bodyPr>
          <a:lstStyle/>
          <a:p>
            <a:r>
              <a:rPr lang="en-US" dirty="0">
                <a:latin typeface="Abadi Extra Light" panose="020B0204020104020204" pitchFamily="34" charset="0"/>
              </a:rPr>
              <a:t>Here I created a classifier feature for elite comments (with 10+ upvotes) and ran </a:t>
            </a:r>
            <a:r>
              <a:rPr lang="en-US" dirty="0" err="1">
                <a:latin typeface="Abadi Extra Light" panose="020B0204020104020204" pitchFamily="34" charset="0"/>
              </a:rPr>
              <a:t>GridSearch</a:t>
            </a:r>
            <a:r>
              <a:rPr lang="en-US" dirty="0">
                <a:latin typeface="Abadi Extra Light" panose="020B0204020104020204" pitchFamily="34" charset="0"/>
              </a:rPr>
              <a:t> </a:t>
            </a:r>
            <a:r>
              <a:rPr lang="en-US" dirty="0" err="1">
                <a:latin typeface="Abadi Extra Light" panose="020B0204020104020204" pitchFamily="34" charset="0"/>
              </a:rPr>
              <a:t>Logreg</a:t>
            </a:r>
            <a:r>
              <a:rPr lang="en-US" dirty="0">
                <a:latin typeface="Abadi Extra Light" panose="020B0204020104020204" pitchFamily="34" charset="0"/>
              </a:rPr>
              <a:t> with </a:t>
            </a:r>
            <a:r>
              <a:rPr lang="en-US" dirty="0" err="1">
                <a:latin typeface="Abadi Extra Light" panose="020B0204020104020204" pitchFamily="34" charset="0"/>
              </a:rPr>
              <a:t>TfidfVect</a:t>
            </a:r>
            <a:r>
              <a:rPr lang="en-US" dirty="0">
                <a:latin typeface="Abadi Extra Light" panose="020B0204020104020204" pitchFamily="34" charset="0"/>
              </a:rPr>
              <a:t> to see if I could predict which comments would be in the upvoted class.  The answer is yes, with 85% (</a:t>
            </a:r>
            <a:r>
              <a:rPr lang="en-US" dirty="0" err="1">
                <a:latin typeface="Abadi Extra Light" panose="020B0204020104020204" pitchFamily="34" charset="0"/>
              </a:rPr>
              <a:t>AskMen</a:t>
            </a:r>
            <a:r>
              <a:rPr lang="en-US" dirty="0">
                <a:latin typeface="Abadi Extra Light" panose="020B0204020104020204" pitchFamily="34" charset="0"/>
              </a:rPr>
              <a:t>) and 84% (</a:t>
            </a:r>
            <a:r>
              <a:rPr lang="en-US" dirty="0" err="1">
                <a:latin typeface="Abadi Extra Light" panose="020B0204020104020204" pitchFamily="34" charset="0"/>
              </a:rPr>
              <a:t>AskWomen</a:t>
            </a:r>
            <a:r>
              <a:rPr lang="en-US" dirty="0">
                <a:latin typeface="Abadi Extra Light" panose="020B0204020104020204" pitchFamily="34" charset="0"/>
              </a:rPr>
              <a:t>) accuracy, and no overfitting whatsoever.  See top grams below.</a:t>
            </a:r>
          </a:p>
        </p:txBody>
      </p:sp>
      <p:sp>
        <p:nvSpPr>
          <p:cNvPr id="27" name="TextBox 26">
            <a:extLst>
              <a:ext uri="{FF2B5EF4-FFF2-40B4-BE49-F238E27FC236}">
                <a16:creationId xmlns:a16="http://schemas.microsoft.com/office/drawing/2014/main" id="{F6026753-72C4-4913-AA9F-18E9F1521DA7}"/>
              </a:ext>
            </a:extLst>
          </p:cNvPr>
          <p:cNvSpPr txBox="1"/>
          <p:nvPr/>
        </p:nvSpPr>
        <p:spPr>
          <a:xfrm>
            <a:off x="591419" y="2472687"/>
            <a:ext cx="2567363" cy="461665"/>
          </a:xfrm>
          <a:prstGeom prst="rect">
            <a:avLst/>
          </a:prstGeom>
          <a:noFill/>
        </p:spPr>
        <p:txBody>
          <a:bodyPr wrap="square" rtlCol="0">
            <a:spAutoFit/>
          </a:bodyPr>
          <a:lstStyle/>
          <a:p>
            <a:r>
              <a:rPr lang="en-US" sz="1200" dirty="0">
                <a:latin typeface="Abadi Extra Light" panose="020B0204020104020204" pitchFamily="34" charset="0"/>
              </a:rPr>
              <a:t>MOST PREDICTIVE OF UPVOTED VS NOT UPVOTED, R/ASKWOMEN</a:t>
            </a:r>
          </a:p>
        </p:txBody>
      </p:sp>
      <p:sp>
        <p:nvSpPr>
          <p:cNvPr id="28" name="TextBox 27">
            <a:extLst>
              <a:ext uri="{FF2B5EF4-FFF2-40B4-BE49-F238E27FC236}">
                <a16:creationId xmlns:a16="http://schemas.microsoft.com/office/drawing/2014/main" id="{EE16906C-EFC0-4550-8127-D95FBE003269}"/>
              </a:ext>
            </a:extLst>
          </p:cNvPr>
          <p:cNvSpPr txBox="1"/>
          <p:nvPr/>
        </p:nvSpPr>
        <p:spPr>
          <a:xfrm>
            <a:off x="3409473" y="2472687"/>
            <a:ext cx="2567363" cy="461665"/>
          </a:xfrm>
          <a:prstGeom prst="rect">
            <a:avLst/>
          </a:prstGeom>
          <a:noFill/>
        </p:spPr>
        <p:txBody>
          <a:bodyPr wrap="square" rtlCol="0">
            <a:spAutoFit/>
          </a:bodyPr>
          <a:lstStyle/>
          <a:p>
            <a:r>
              <a:rPr lang="en-US" sz="1200" dirty="0">
                <a:latin typeface="Abadi Extra Light" panose="020B0204020104020204" pitchFamily="34" charset="0"/>
              </a:rPr>
              <a:t>MOST PREDICTIVE OF UPVOTED VS NOT UPVOTED, R/ASKMEN</a:t>
            </a:r>
          </a:p>
        </p:txBody>
      </p:sp>
      <p:sp>
        <p:nvSpPr>
          <p:cNvPr id="29" name="TextBox 28">
            <a:extLst>
              <a:ext uri="{FF2B5EF4-FFF2-40B4-BE49-F238E27FC236}">
                <a16:creationId xmlns:a16="http://schemas.microsoft.com/office/drawing/2014/main" id="{FFADBC80-37A3-46B8-BA50-04C58015CEF5}"/>
              </a:ext>
            </a:extLst>
          </p:cNvPr>
          <p:cNvSpPr txBox="1"/>
          <p:nvPr/>
        </p:nvSpPr>
        <p:spPr>
          <a:xfrm>
            <a:off x="6202385" y="2646778"/>
            <a:ext cx="2567363" cy="276999"/>
          </a:xfrm>
          <a:prstGeom prst="rect">
            <a:avLst/>
          </a:prstGeom>
          <a:noFill/>
        </p:spPr>
        <p:txBody>
          <a:bodyPr wrap="square" rtlCol="0">
            <a:spAutoFit/>
          </a:bodyPr>
          <a:lstStyle/>
          <a:p>
            <a:r>
              <a:rPr lang="en-US" sz="1200" dirty="0">
                <a:latin typeface="Abadi Extra Light" panose="020B0204020104020204" pitchFamily="34" charset="0"/>
              </a:rPr>
              <a:t>DOES BETTER IN R/ASKWOMEN</a:t>
            </a:r>
          </a:p>
        </p:txBody>
      </p:sp>
      <p:sp>
        <p:nvSpPr>
          <p:cNvPr id="30" name="TextBox 29">
            <a:extLst>
              <a:ext uri="{FF2B5EF4-FFF2-40B4-BE49-F238E27FC236}">
                <a16:creationId xmlns:a16="http://schemas.microsoft.com/office/drawing/2014/main" id="{2424BF2B-492B-4BFC-B23B-F0803A35BCD5}"/>
              </a:ext>
            </a:extLst>
          </p:cNvPr>
          <p:cNvSpPr txBox="1"/>
          <p:nvPr/>
        </p:nvSpPr>
        <p:spPr>
          <a:xfrm>
            <a:off x="9038840" y="2646777"/>
            <a:ext cx="2567363" cy="276999"/>
          </a:xfrm>
          <a:prstGeom prst="rect">
            <a:avLst/>
          </a:prstGeom>
          <a:noFill/>
        </p:spPr>
        <p:txBody>
          <a:bodyPr wrap="square" rtlCol="0">
            <a:spAutoFit/>
          </a:bodyPr>
          <a:lstStyle/>
          <a:p>
            <a:r>
              <a:rPr lang="en-US" sz="1200" dirty="0">
                <a:latin typeface="Abadi Extra Light" panose="020B0204020104020204" pitchFamily="34" charset="0"/>
              </a:rPr>
              <a:t>DOES BETTER IN R/ASKMEN</a:t>
            </a:r>
          </a:p>
        </p:txBody>
      </p:sp>
    </p:spTree>
    <p:extLst>
      <p:ext uri="{BB962C8B-B14F-4D97-AF65-F5344CB8AC3E}">
        <p14:creationId xmlns:p14="http://schemas.microsoft.com/office/powerpoint/2010/main" val="27948142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2" y="1418253"/>
            <a:ext cx="4984430" cy="5121092"/>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09023"/>
            <a:ext cx="5428191" cy="706964"/>
          </a:xfrm>
        </p:spPr>
        <p:txBody>
          <a:bodyPr/>
          <a:lstStyle/>
          <a:p>
            <a:r>
              <a:rPr lang="en-US" dirty="0">
                <a:latin typeface="Folks-Light" panose="02000403020000020004" pitchFamily="2" charset="0"/>
              </a:rPr>
              <a:t>A TALE OF TWO SUBREDDITS</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3" y="1671779"/>
            <a:ext cx="4533130" cy="4775200"/>
          </a:xfrm>
        </p:spPr>
        <p:txBody>
          <a:bodyPr>
            <a:normAutofit fontScale="92500" lnSpcReduction="10000"/>
          </a:bodyPr>
          <a:lstStyle/>
          <a:p>
            <a:pPr>
              <a:spcAft>
                <a:spcPts val="600"/>
              </a:spcAft>
              <a:buClr>
                <a:schemeClr val="bg1"/>
              </a:buClr>
              <a:buSzPct val="75000"/>
              <a:buFont typeface="Wingdings" panose="05000000000000000000" pitchFamily="2" charset="2"/>
              <a:buChar char="v"/>
            </a:pPr>
            <a:r>
              <a:rPr lang="en-US" sz="1700" b="1" dirty="0">
                <a:solidFill>
                  <a:srgbClr val="FCDCED"/>
                </a:solidFill>
                <a:latin typeface="Abadi Extra Light" panose="020B0204020104020204" pitchFamily="34" charset="0"/>
              </a:rPr>
              <a:t>r/</a:t>
            </a:r>
            <a:r>
              <a:rPr lang="en-US" sz="1700" b="1" dirty="0" err="1">
                <a:solidFill>
                  <a:srgbClr val="FCDCED"/>
                </a:solidFill>
                <a:latin typeface="Abadi Extra Light" panose="020B0204020104020204" pitchFamily="34" charset="0"/>
              </a:rPr>
              <a:t>AskMen</a:t>
            </a:r>
            <a:r>
              <a:rPr lang="en-US" sz="1700" b="1" dirty="0">
                <a:solidFill>
                  <a:srgbClr val="FCDCED"/>
                </a:solidFill>
                <a:latin typeface="Abadi Extra Light" panose="020B0204020104020204" pitchFamily="34" charset="0"/>
              </a:rPr>
              <a:t> </a:t>
            </a:r>
            <a:r>
              <a:rPr lang="en-US" sz="1700" dirty="0">
                <a:solidFill>
                  <a:srgbClr val="FCDCED"/>
                </a:solidFill>
                <a:latin typeface="Abadi Extra Light" panose="020B0204020104020204" pitchFamily="34" charset="0"/>
              </a:rPr>
              <a:t>and </a:t>
            </a:r>
            <a:r>
              <a:rPr lang="en-US" sz="1700" b="1" dirty="0">
                <a:solidFill>
                  <a:srgbClr val="FCDCED"/>
                </a:solidFill>
                <a:latin typeface="Abadi Extra Light" panose="020B0204020104020204" pitchFamily="34" charset="0"/>
              </a:rPr>
              <a:t>r/</a:t>
            </a:r>
            <a:r>
              <a:rPr lang="en-US" sz="1700" b="1" dirty="0" err="1">
                <a:solidFill>
                  <a:srgbClr val="FCDCED"/>
                </a:solidFill>
                <a:latin typeface="Abadi Extra Light" panose="020B0204020104020204" pitchFamily="34" charset="0"/>
              </a:rPr>
              <a:t>AskWomen</a:t>
            </a:r>
            <a:r>
              <a:rPr lang="en-US" sz="1700" dirty="0">
                <a:solidFill>
                  <a:srgbClr val="FCDCED"/>
                </a:solidFill>
                <a:latin typeface="Abadi Extra Light" panose="020B0204020104020204" pitchFamily="34" charset="0"/>
              </a:rPr>
              <a:t>:  two subreddits designed so that </a:t>
            </a:r>
            <a:r>
              <a:rPr lang="en-US" sz="1700" dirty="0" err="1">
                <a:solidFill>
                  <a:srgbClr val="FCDCED"/>
                </a:solidFill>
                <a:latin typeface="Abadi Extra Light" panose="020B0204020104020204" pitchFamily="34" charset="0"/>
              </a:rPr>
              <a:t>redditors</a:t>
            </a:r>
            <a:r>
              <a:rPr lang="en-US" sz="1700" dirty="0">
                <a:solidFill>
                  <a:srgbClr val="FCDCED"/>
                </a:solidFill>
                <a:latin typeface="Abadi Extra Light" panose="020B0204020104020204" pitchFamily="34" charset="0"/>
              </a:rPr>
              <a:t> can come ask questions that they want to direct at </a:t>
            </a:r>
            <a:r>
              <a:rPr lang="en-US" sz="1700" dirty="0" err="1">
                <a:solidFill>
                  <a:srgbClr val="FCDCED"/>
                </a:solidFill>
                <a:latin typeface="Abadi Extra Light" panose="020B0204020104020204" pitchFamily="34" charset="0"/>
              </a:rPr>
              <a:t>redditors</a:t>
            </a:r>
            <a:r>
              <a:rPr lang="en-US" sz="1700" dirty="0">
                <a:solidFill>
                  <a:srgbClr val="FCDCED"/>
                </a:solidFill>
                <a:latin typeface="Abadi Extra Light" panose="020B0204020104020204" pitchFamily="34" charset="0"/>
              </a:rPr>
              <a:t> of the male or female gender.</a:t>
            </a:r>
            <a:endParaRPr lang="en-US" sz="900" dirty="0">
              <a:solidFill>
                <a:srgbClr val="FCDCED"/>
              </a:solidFill>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Generally serious/good-faith questions, but no ban on humor.</a:t>
            </a:r>
            <a:endParaRPr lang="en-US" sz="900" dirty="0">
              <a:solidFill>
                <a:srgbClr val="FCDCED"/>
              </a:solidFill>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First-tier comment replies in threads should be overwhelmingly women in r/</a:t>
            </a:r>
            <a:r>
              <a:rPr lang="en-US" sz="1700" dirty="0" err="1">
                <a:solidFill>
                  <a:srgbClr val="FCDCED"/>
                </a:solidFill>
                <a:latin typeface="Abadi Extra Light" panose="020B0204020104020204" pitchFamily="34" charset="0"/>
              </a:rPr>
              <a:t>AskWomen</a:t>
            </a:r>
            <a:r>
              <a:rPr lang="en-US" sz="1700" dirty="0">
                <a:solidFill>
                  <a:srgbClr val="FCDCED"/>
                </a:solidFill>
                <a:latin typeface="Abadi Extra Light" panose="020B0204020104020204" pitchFamily="34" charset="0"/>
              </a:rPr>
              <a:t>, and men in r/</a:t>
            </a:r>
            <a:r>
              <a:rPr lang="en-US" sz="1700" dirty="0" err="1">
                <a:solidFill>
                  <a:srgbClr val="FCDCED"/>
                </a:solidFill>
                <a:latin typeface="Abadi Extra Light" panose="020B0204020104020204" pitchFamily="34" charset="0"/>
              </a:rPr>
              <a:t>AskMen</a:t>
            </a:r>
            <a:r>
              <a:rPr lang="en-US" sz="1700" dirty="0">
                <a:solidFill>
                  <a:srgbClr val="FCDCED"/>
                </a:solidFill>
                <a:latin typeface="Abadi Extra Light" panose="020B0204020104020204" pitchFamily="34" charset="0"/>
              </a:rPr>
              <a:t>, respectively.</a:t>
            </a:r>
            <a:endParaRPr lang="en-US" sz="900" dirty="0">
              <a:solidFill>
                <a:srgbClr val="FCDCED"/>
              </a:solidFill>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This creates an obvious comparison problem for natural language processing: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Can we identify comments as belonging to one subreddit or the other?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By extension look at: </a:t>
            </a:r>
            <a:r>
              <a:rPr lang="en-US" sz="1700" b="1" dirty="0">
                <a:solidFill>
                  <a:srgbClr val="FCDCED"/>
                </a:solidFill>
                <a:latin typeface="Abadi Extra Light" panose="020B0204020104020204" pitchFamily="34" charset="0"/>
              </a:rPr>
              <a:t>The language of men answering questions for men vs. the language of women answering questions for women?</a:t>
            </a: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pic>
        <p:nvPicPr>
          <p:cNvPr id="6" name="Picture 5">
            <a:extLst>
              <a:ext uri="{FF2B5EF4-FFF2-40B4-BE49-F238E27FC236}">
                <a16:creationId xmlns:a16="http://schemas.microsoft.com/office/drawing/2014/main" id="{1AA2324C-289F-4A97-A274-1C56C9819D36}"/>
              </a:ext>
            </a:extLst>
          </p:cNvPr>
          <p:cNvPicPr>
            <a:picLocks noChangeAspect="1"/>
          </p:cNvPicPr>
          <p:nvPr/>
        </p:nvPicPr>
        <p:blipFill>
          <a:blip r:embed="rId2"/>
          <a:stretch>
            <a:fillRect/>
          </a:stretch>
        </p:blipFill>
        <p:spPr>
          <a:xfrm>
            <a:off x="5610807" y="1507009"/>
            <a:ext cx="6096001" cy="2495278"/>
          </a:xfrm>
          <a:prstGeom prst="rect">
            <a:avLst/>
          </a:prstGeom>
        </p:spPr>
      </p:pic>
      <p:pic>
        <p:nvPicPr>
          <p:cNvPr id="8" name="Picture 7">
            <a:extLst>
              <a:ext uri="{FF2B5EF4-FFF2-40B4-BE49-F238E27FC236}">
                <a16:creationId xmlns:a16="http://schemas.microsoft.com/office/drawing/2014/main" id="{775A1B3D-B35D-44E1-B256-6E216CC4AC82}"/>
              </a:ext>
            </a:extLst>
          </p:cNvPr>
          <p:cNvPicPr>
            <a:picLocks noChangeAspect="1"/>
          </p:cNvPicPr>
          <p:nvPr/>
        </p:nvPicPr>
        <p:blipFill>
          <a:blip r:embed="rId3"/>
          <a:stretch>
            <a:fillRect/>
          </a:stretch>
        </p:blipFill>
        <p:spPr>
          <a:xfrm>
            <a:off x="5614870" y="4193309"/>
            <a:ext cx="6091938" cy="2106986"/>
          </a:xfrm>
          <a:prstGeom prst="rect">
            <a:avLst/>
          </a:prstGeom>
        </p:spPr>
      </p:pic>
    </p:spTree>
    <p:extLst>
      <p:ext uri="{BB962C8B-B14F-4D97-AF65-F5344CB8AC3E}">
        <p14:creationId xmlns:p14="http://schemas.microsoft.com/office/powerpoint/2010/main" val="409196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2" y="1418253"/>
            <a:ext cx="4984430"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DATA CLEANING AND PROCESSING</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3" y="1679511"/>
            <a:ext cx="4533130" cy="4730620"/>
          </a:xfrm>
        </p:spPr>
        <p:txBody>
          <a:bodyPr>
            <a:normAutofit/>
          </a:bodyPr>
          <a:lstStyle/>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Pushshift.io</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Looping for first-tier comments at twelve-day intervals</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Epoch Converter </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‘t3_’ filter on </a:t>
            </a:r>
            <a:r>
              <a:rPr lang="en-US" sz="1900" dirty="0" err="1">
                <a:solidFill>
                  <a:srgbClr val="FCDCED"/>
                </a:solidFill>
                <a:latin typeface="Abadi Extra Light" panose="020B0204020104020204" pitchFamily="34" charset="0"/>
              </a:rPr>
              <a:t>parent_id</a:t>
            </a:r>
            <a:endParaRPr lang="en-US" sz="1900" dirty="0">
              <a:solidFill>
                <a:srgbClr val="FCDCED"/>
              </a:solidFill>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Attempts at Exploratory Data Analysis</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Word length via Regex substitution, string splitting</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Correlations by word length and upvote score</a:t>
            </a:r>
          </a:p>
        </p:txBody>
      </p:sp>
      <p:pic>
        <p:nvPicPr>
          <p:cNvPr id="5" name="Picture 4">
            <a:extLst>
              <a:ext uri="{FF2B5EF4-FFF2-40B4-BE49-F238E27FC236}">
                <a16:creationId xmlns:a16="http://schemas.microsoft.com/office/drawing/2014/main" id="{6EE0C54A-4979-47BB-B32D-97DB37BFAF86}"/>
              </a:ext>
            </a:extLst>
          </p:cNvPr>
          <p:cNvPicPr>
            <a:picLocks noChangeAspect="1"/>
          </p:cNvPicPr>
          <p:nvPr/>
        </p:nvPicPr>
        <p:blipFill>
          <a:blip r:embed="rId2"/>
          <a:stretch>
            <a:fillRect/>
          </a:stretch>
        </p:blipFill>
        <p:spPr>
          <a:xfrm>
            <a:off x="5551192" y="2379597"/>
            <a:ext cx="6254179" cy="4105092"/>
          </a:xfrm>
          <a:prstGeom prst="rect">
            <a:avLst/>
          </a:prstGeom>
        </p:spPr>
      </p:pic>
    </p:spTree>
    <p:extLst>
      <p:ext uri="{BB962C8B-B14F-4D97-AF65-F5344CB8AC3E}">
        <p14:creationId xmlns:p14="http://schemas.microsoft.com/office/powerpoint/2010/main" val="396846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2" y="1418253"/>
            <a:ext cx="4984430"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2" y="618259"/>
            <a:ext cx="8248693" cy="706964"/>
          </a:xfrm>
        </p:spPr>
        <p:txBody>
          <a:bodyPr/>
          <a:lstStyle/>
          <a:p>
            <a:r>
              <a:rPr lang="en-US" dirty="0">
                <a:latin typeface="Folks-Light" panose="02000403020000020004" pitchFamily="2" charset="0"/>
              </a:rPr>
              <a:t>MODELING WITH CLASSIFIERS</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3" y="1679511"/>
            <a:ext cx="4563384" cy="4560230"/>
          </a:xfrm>
        </p:spPr>
        <p:txBody>
          <a:bodyPr>
            <a:normAutofit lnSpcReduction="10000"/>
          </a:bodyPr>
          <a:lstStyle/>
          <a:p>
            <a:pPr>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Naïve Bayes</a:t>
            </a:r>
            <a:endParaRPr lang="en-US" sz="800"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Logistic Regression (</a:t>
            </a:r>
            <a:r>
              <a:rPr lang="en-US" sz="2100" dirty="0" err="1">
                <a:solidFill>
                  <a:srgbClr val="FCDCED"/>
                </a:solidFill>
                <a:latin typeface="Abadi Extra Light" panose="020B0204020104020204" pitchFamily="34" charset="0"/>
              </a:rPr>
              <a:t>GridSearch</a:t>
            </a:r>
            <a:r>
              <a:rPr lang="en-US" sz="2100" dirty="0">
                <a:solidFill>
                  <a:srgbClr val="FCDCED"/>
                </a:solidFill>
                <a:latin typeface="Abadi Extra Light" panose="020B0204020104020204" pitchFamily="34" charset="0"/>
              </a:rPr>
              <a:t>)</a:t>
            </a:r>
          </a:p>
          <a:p>
            <a:pPr lvl="1">
              <a:buClr>
                <a:schemeClr val="bg1"/>
              </a:buClr>
              <a:buSzPct val="75000"/>
              <a:buFont typeface="Wingdings" panose="05000000000000000000" pitchFamily="2" charset="2"/>
              <a:buChar char="v"/>
            </a:pPr>
            <a:r>
              <a:rPr lang="en-US" sz="1900" dirty="0" err="1">
                <a:solidFill>
                  <a:srgbClr val="FCDCED"/>
                </a:solidFill>
                <a:latin typeface="Abadi Extra Light" panose="020B0204020104020204" pitchFamily="34" charset="0"/>
              </a:rPr>
              <a:t>CountVectorizer</a:t>
            </a:r>
            <a:endParaRPr lang="en-US" sz="1900" dirty="0">
              <a:solidFill>
                <a:srgbClr val="FCDCED"/>
              </a:solidFill>
              <a:latin typeface="Abadi Extra Light" panose="020B0204020104020204" pitchFamily="34" charset="0"/>
            </a:endParaRPr>
          </a:p>
          <a:p>
            <a:pPr lvl="1">
              <a:buClr>
                <a:schemeClr val="bg1"/>
              </a:buClr>
              <a:buSzPct val="75000"/>
              <a:buFont typeface="Wingdings" panose="05000000000000000000" pitchFamily="2" charset="2"/>
              <a:buChar char="v"/>
            </a:pPr>
            <a:r>
              <a:rPr lang="en-US" sz="1900" dirty="0" err="1">
                <a:solidFill>
                  <a:srgbClr val="FCDCED"/>
                </a:solidFill>
                <a:latin typeface="Abadi Extra Light" panose="020B0204020104020204" pitchFamily="34" charset="0"/>
              </a:rPr>
              <a:t>TfidfVectorizer</a:t>
            </a:r>
            <a:endParaRPr lang="en-US" sz="1900" dirty="0">
              <a:solidFill>
                <a:srgbClr val="FCDCED"/>
              </a:solidFill>
              <a:latin typeface="Abadi Extra Light" panose="020B0204020104020204" pitchFamily="34" charset="0"/>
            </a:endParaRPr>
          </a:p>
          <a:p>
            <a:pPr lvl="1">
              <a:buClr>
                <a:schemeClr val="bg1"/>
              </a:buClr>
              <a:buSzPct val="75000"/>
              <a:buFont typeface="Wingdings" panose="05000000000000000000" pitchFamily="2" charset="2"/>
              <a:buChar char="v"/>
            </a:pPr>
            <a:r>
              <a:rPr lang="en-US" sz="1900" dirty="0" err="1">
                <a:solidFill>
                  <a:srgbClr val="FCDCED"/>
                </a:solidFill>
                <a:latin typeface="Abadi Extra Light" panose="020B0204020104020204" pitchFamily="34" charset="0"/>
              </a:rPr>
              <a:t>HashingVectorizer</a:t>
            </a:r>
            <a:endParaRPr lang="en-US" sz="800"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Random Forest Classifier (</a:t>
            </a:r>
            <a:r>
              <a:rPr lang="en-US" sz="2100" dirty="0" err="1">
                <a:solidFill>
                  <a:srgbClr val="FCDCED"/>
                </a:solidFill>
                <a:latin typeface="Abadi Extra Light" panose="020B0204020104020204" pitchFamily="34" charset="0"/>
              </a:rPr>
              <a:t>GridSearch</a:t>
            </a:r>
            <a:r>
              <a:rPr lang="en-US" sz="2100" dirty="0">
                <a:solidFill>
                  <a:srgbClr val="FCDCED"/>
                </a:solidFill>
                <a:latin typeface="Abadi Extra Light" panose="020B0204020104020204" pitchFamily="34" charset="0"/>
              </a:rPr>
              <a:t>)</a:t>
            </a:r>
          </a:p>
          <a:p>
            <a:pPr>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Processing Issues</a:t>
            </a:r>
          </a:p>
          <a:p>
            <a:pPr>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Overfitting Issues</a:t>
            </a:r>
          </a:p>
          <a:p>
            <a:pPr lvl="1">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Vast numbers of features</a:t>
            </a:r>
          </a:p>
          <a:p>
            <a:pPr lvl="1">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Attempts to reduce via regularization strength, </a:t>
            </a:r>
            <a:r>
              <a:rPr lang="en-US" sz="1900" dirty="0" err="1">
                <a:solidFill>
                  <a:srgbClr val="FCDCED"/>
                </a:solidFill>
                <a:latin typeface="Abadi Extra Light" panose="020B0204020104020204" pitchFamily="34" charset="0"/>
              </a:rPr>
              <a:t>max_features</a:t>
            </a:r>
            <a:r>
              <a:rPr lang="en-US" sz="1900" dirty="0">
                <a:solidFill>
                  <a:srgbClr val="FCDCED"/>
                </a:solidFill>
                <a:latin typeface="Abadi Extra Light" panose="020B0204020104020204" pitchFamily="34" charset="0"/>
              </a:rPr>
              <a:t> argument</a:t>
            </a:r>
          </a:p>
          <a:p>
            <a:pPr marL="0" indent="0">
              <a:buClr>
                <a:schemeClr val="bg1"/>
              </a:buClr>
              <a:buSzPct val="75000"/>
              <a:buNone/>
            </a:pPr>
            <a:endParaRPr lang="en-US" sz="800" dirty="0">
              <a:solidFill>
                <a:schemeClr val="accent1">
                  <a:lumMod val="20000"/>
                  <a:lumOff val="80000"/>
                </a:schemeClr>
              </a:solidFill>
              <a:latin typeface="Abadi Extra Light" panose="020B0204020104020204" pitchFamily="34" charset="0"/>
            </a:endParaRPr>
          </a:p>
        </p:txBody>
      </p:sp>
      <p:pic>
        <p:nvPicPr>
          <p:cNvPr id="5" name="Picture 4">
            <a:extLst>
              <a:ext uri="{FF2B5EF4-FFF2-40B4-BE49-F238E27FC236}">
                <a16:creationId xmlns:a16="http://schemas.microsoft.com/office/drawing/2014/main" id="{61CF85AF-E170-4CE3-A796-FDB5473D6B60}"/>
              </a:ext>
            </a:extLst>
          </p:cNvPr>
          <p:cNvPicPr>
            <a:picLocks noChangeAspect="1"/>
          </p:cNvPicPr>
          <p:nvPr/>
        </p:nvPicPr>
        <p:blipFill>
          <a:blip r:embed="rId2"/>
          <a:stretch>
            <a:fillRect/>
          </a:stretch>
        </p:blipFill>
        <p:spPr>
          <a:xfrm>
            <a:off x="5604959" y="1418253"/>
            <a:ext cx="6101849" cy="1371129"/>
          </a:xfrm>
          <a:prstGeom prst="rect">
            <a:avLst/>
          </a:prstGeom>
        </p:spPr>
      </p:pic>
      <p:pic>
        <p:nvPicPr>
          <p:cNvPr id="7" name="Picture 6">
            <a:extLst>
              <a:ext uri="{FF2B5EF4-FFF2-40B4-BE49-F238E27FC236}">
                <a16:creationId xmlns:a16="http://schemas.microsoft.com/office/drawing/2014/main" id="{F539068E-7230-4E6B-95DD-2F223A2763FA}"/>
              </a:ext>
            </a:extLst>
          </p:cNvPr>
          <p:cNvPicPr>
            <a:picLocks noChangeAspect="1"/>
          </p:cNvPicPr>
          <p:nvPr/>
        </p:nvPicPr>
        <p:blipFill>
          <a:blip r:embed="rId3"/>
          <a:stretch>
            <a:fillRect/>
          </a:stretch>
        </p:blipFill>
        <p:spPr>
          <a:xfrm>
            <a:off x="5768830" y="3112078"/>
            <a:ext cx="6048375" cy="3238500"/>
          </a:xfrm>
          <a:prstGeom prst="rect">
            <a:avLst/>
          </a:prstGeom>
        </p:spPr>
      </p:pic>
    </p:spTree>
    <p:extLst>
      <p:ext uri="{BB962C8B-B14F-4D97-AF65-F5344CB8AC3E}">
        <p14:creationId xmlns:p14="http://schemas.microsoft.com/office/powerpoint/2010/main" val="40192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R/ASKWOMEN</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28074" y="1681018"/>
            <a:ext cx="4904508" cy="4636655"/>
          </a:xfrm>
        </p:spPr>
        <p:txBody>
          <a:bodyPr>
            <a:noAutofit/>
          </a:bodyPr>
          <a:lstStyle/>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"My boyfriend! I love his natural body scent.“</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"Cleanse, tone, moisturize, eye primer, shadow, liner, powder foundation, highlight, blush, setting spray, eyebrows, lipstick. Sometimes mascara, although I mostly hate it."</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"My boyfriend wears vintage black and it's so freaking sexy lol. I rarely wear perfume, I prefer natural smells or sweet smells if I do though, pink sugar was my jam in high school lol. I mostly just use lavender and fruity smelling soaps and it's not overpowering but I still smell delicious lol"</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"My boobs grew and hurt in ways I'd never known before and then I started getting really bad cramps but no period. So I took the test while at work and it was positive. A tiny part of me was very excited but I was mostly sad and scared. I have severe endometriosis and was told if I ever got pregnant that the baby would die. So I spoke with my husband and the doctor and we agreed (very reluctantly on our part) on having a medical abortion. That was last July. I switched doctors early this year and was told there's no reason I wouldn't be able to have children. I'd just have to be on bed rest and monitored very closely. I could have had a baby by now and it makes me sad every single day."</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"Cats Zumba My husband Reselling designer clothing"</a:t>
            </a:r>
            <a:endParaRPr lang="en-US" sz="1200" dirty="0">
              <a:latin typeface="Abadi Extra Light" panose="020B0204020104020204" pitchFamily="34" charset="0"/>
            </a:endParaRPr>
          </a:p>
        </p:txBody>
      </p:sp>
      <p:pic>
        <p:nvPicPr>
          <p:cNvPr id="8" name="Picture 7">
            <a:extLst>
              <a:ext uri="{FF2B5EF4-FFF2-40B4-BE49-F238E27FC236}">
                <a16:creationId xmlns:a16="http://schemas.microsoft.com/office/drawing/2014/main" id="{16DD8665-C6C7-4FFC-B1DF-969BF3DA6D9E}"/>
              </a:ext>
            </a:extLst>
          </p:cNvPr>
          <p:cNvPicPr>
            <a:picLocks noChangeAspect="1"/>
          </p:cNvPicPr>
          <p:nvPr/>
        </p:nvPicPr>
        <p:blipFill>
          <a:blip r:embed="rId2"/>
          <a:stretch>
            <a:fillRect/>
          </a:stretch>
        </p:blipFill>
        <p:spPr>
          <a:xfrm>
            <a:off x="5685773" y="410257"/>
            <a:ext cx="6337940" cy="6235024"/>
          </a:xfrm>
          <a:prstGeom prst="rect">
            <a:avLst/>
          </a:prstGeom>
        </p:spPr>
      </p:pic>
    </p:spTree>
    <p:extLst>
      <p:ext uri="{BB962C8B-B14F-4D97-AF65-F5344CB8AC3E}">
        <p14:creationId xmlns:p14="http://schemas.microsoft.com/office/powerpoint/2010/main" val="94986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R/ASKWOMEN</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873371" y="1889164"/>
            <a:ext cx="4456011" cy="4124614"/>
          </a:xfrm>
        </p:spPr>
        <p:txBody>
          <a:bodyPr>
            <a:noAutofit/>
          </a:bodyPr>
          <a:lstStyle/>
          <a:p>
            <a:pPr marL="0" indent="0">
              <a:buClr>
                <a:schemeClr val="bg1"/>
              </a:buClr>
              <a:buSzPct val="75000"/>
              <a:buNone/>
            </a:pPr>
            <a:r>
              <a:rPr lang="en-US" sz="1500" dirty="0">
                <a:solidFill>
                  <a:srgbClr val="FCDCED"/>
                </a:solidFill>
                <a:latin typeface="Abadi Extra Light" panose="020B0204020104020204" pitchFamily="34" charset="0"/>
              </a:rPr>
              <a:t>“I’m a graphic designer. For my senior show I had to showcase my work in a gallery. So I went to a few print shops and talked to managers about their quality and printing process. One print shop I went with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after lunch, and we walked in and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stood behind me while I talked to the manager. I asked a few questions but the manager would direct his answer to </a:t>
            </a:r>
            <a:r>
              <a:rPr lang="en-US" sz="1500" b="1" u="sng" dirty="0">
                <a:solidFill>
                  <a:srgbClr val="FCDCED"/>
                </a:solidFill>
                <a:latin typeface="Abadi Extra Light" panose="020B0204020104020204" pitchFamily="34" charset="0"/>
              </a:rPr>
              <a:t>my boyfriend</a:t>
            </a:r>
            <a:r>
              <a:rPr lang="en-US" sz="1500" dirty="0">
                <a:solidFill>
                  <a:srgbClr val="FCDCED"/>
                </a:solidFill>
                <a:latin typeface="Abadi Extra Light" panose="020B0204020104020204" pitchFamily="34" charset="0"/>
              </a:rPr>
              <a:t>. And even asked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if he wanted a quote.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said “you need to talk to her, it’s her project and her money” and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went and sat down behind me. I continued asking about color quality, and asked what happens if I’m not happy with the outcome, and the manager laughed and said “well it’s not like picking wallpaper for the kitchen sweetheart” and looked at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for approval on his joke. He didn’t get approval and we left.”</a:t>
            </a:r>
            <a:endParaRPr lang="en-US" sz="1500" dirty="0">
              <a:latin typeface="Abadi Extra Light" panose="020B0204020104020204" pitchFamily="34" charset="0"/>
            </a:endParaRPr>
          </a:p>
        </p:txBody>
      </p:sp>
      <p:pic>
        <p:nvPicPr>
          <p:cNvPr id="8" name="Picture 7">
            <a:extLst>
              <a:ext uri="{FF2B5EF4-FFF2-40B4-BE49-F238E27FC236}">
                <a16:creationId xmlns:a16="http://schemas.microsoft.com/office/drawing/2014/main" id="{16DD8665-C6C7-4FFC-B1DF-969BF3DA6D9E}"/>
              </a:ext>
            </a:extLst>
          </p:cNvPr>
          <p:cNvPicPr>
            <a:picLocks noChangeAspect="1"/>
          </p:cNvPicPr>
          <p:nvPr/>
        </p:nvPicPr>
        <p:blipFill>
          <a:blip r:embed="rId2"/>
          <a:stretch>
            <a:fillRect/>
          </a:stretch>
        </p:blipFill>
        <p:spPr>
          <a:xfrm>
            <a:off x="5685773" y="410257"/>
            <a:ext cx="6337940" cy="6235024"/>
          </a:xfrm>
          <a:prstGeom prst="rect">
            <a:avLst/>
          </a:prstGeom>
        </p:spPr>
      </p:pic>
    </p:spTree>
    <p:extLst>
      <p:ext uri="{BB962C8B-B14F-4D97-AF65-F5344CB8AC3E}">
        <p14:creationId xmlns:p14="http://schemas.microsoft.com/office/powerpoint/2010/main" val="279096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R/ASKWOMEN</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33227" y="1666924"/>
            <a:ext cx="4904508" cy="4636655"/>
          </a:xfrm>
        </p:spPr>
        <p:txBody>
          <a:bodyPr>
            <a:noAutofit/>
          </a:bodyPr>
          <a:lstStyle/>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Transition cadence to further explanation: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“and then”, “although”, “also”, “so”, “because”</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Personal touch: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“ask me”, “how are you”, “please”, “feel”</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Short and sweet casual language: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“super”, “ugh”, “comfy”, “cute”, “lol”, “yum” </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Miscellaneous expressions: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“uncomplicated”, “killing my”, “lot more”, “obnoxious”, “would never”, “if someone”, “struggling”, ”my most”, “absolutely”, “nope”</a:t>
            </a:r>
          </a:p>
          <a:p>
            <a:pPr>
              <a:spcAft>
                <a:spcPts val="600"/>
              </a:spcAft>
              <a:buClr>
                <a:schemeClr val="bg1"/>
              </a:buClr>
              <a:buSzPct val="75000"/>
              <a:buFont typeface="Wingdings" panose="05000000000000000000" pitchFamily="2" charset="2"/>
              <a:buChar char="v"/>
            </a:pPr>
            <a:endParaRPr lang="en-US" sz="2100"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endParaRPr lang="en-US" sz="1200" dirty="0">
              <a:latin typeface="Abadi Extra Light" panose="020B0204020104020204" pitchFamily="34" charset="0"/>
            </a:endParaRPr>
          </a:p>
        </p:txBody>
      </p:sp>
      <p:pic>
        <p:nvPicPr>
          <p:cNvPr id="8" name="Picture 7">
            <a:extLst>
              <a:ext uri="{FF2B5EF4-FFF2-40B4-BE49-F238E27FC236}">
                <a16:creationId xmlns:a16="http://schemas.microsoft.com/office/drawing/2014/main" id="{16DD8665-C6C7-4FFC-B1DF-969BF3DA6D9E}"/>
              </a:ext>
            </a:extLst>
          </p:cNvPr>
          <p:cNvPicPr>
            <a:picLocks noChangeAspect="1"/>
          </p:cNvPicPr>
          <p:nvPr/>
        </p:nvPicPr>
        <p:blipFill>
          <a:blip r:embed="rId2"/>
          <a:stretch>
            <a:fillRect/>
          </a:stretch>
        </p:blipFill>
        <p:spPr>
          <a:xfrm>
            <a:off x="5685773" y="410257"/>
            <a:ext cx="6337940" cy="6235024"/>
          </a:xfrm>
          <a:prstGeom prst="rect">
            <a:avLst/>
          </a:prstGeom>
        </p:spPr>
      </p:pic>
    </p:spTree>
    <p:extLst>
      <p:ext uri="{BB962C8B-B14F-4D97-AF65-F5344CB8AC3E}">
        <p14:creationId xmlns:p14="http://schemas.microsoft.com/office/powerpoint/2010/main" val="223835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3B093B-97E0-450D-82AF-E7A18F0FFB1E}"/>
              </a:ext>
            </a:extLst>
          </p:cNvPr>
          <p:cNvPicPr>
            <a:picLocks noChangeAspect="1"/>
          </p:cNvPicPr>
          <p:nvPr/>
        </p:nvPicPr>
        <p:blipFill>
          <a:blip r:embed="rId2"/>
          <a:stretch>
            <a:fillRect/>
          </a:stretch>
        </p:blipFill>
        <p:spPr>
          <a:xfrm>
            <a:off x="5685773" y="410257"/>
            <a:ext cx="6337940" cy="6235024"/>
          </a:xfrm>
          <a:prstGeom prst="rect">
            <a:avLst/>
          </a:prstGeom>
        </p:spPr>
      </p:pic>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R/ASKMEN</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18835" y="1736435"/>
            <a:ext cx="4849091" cy="4580345"/>
          </a:xfrm>
        </p:spPr>
        <p:txBody>
          <a:bodyPr>
            <a:normAutofit fontScale="62500" lnSpcReduction="20000"/>
          </a:bodyPr>
          <a:lstStyle/>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She's my wife :)   </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"Dated like a 9.5/10. She was a child model but couldn't continue as she got older because she was only like 5'8" or some shit. Blonde, size 0, conventionally attractive in pretty much every way. A lot of it is a ton of fun. People are in awe of your seductive prowess, you can lose arguments and say you're going to go bang your ex-model girlfriend as you walk away from your defeat. Its worth doing once in your life if you can."</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“Hands, beard, shoulders, head, chest”</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"Usually, you are attracted to the person before you find out she is taken. Been in the situation before. You want her to be attracted to you, but at the same time you don't want her to cheat on her dude. "If she cheats with you, she will cheat on you". Ironically, her loyalty attracts you to her even more. (In my case at least). Even worse is when you get mixed signals."</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"Start with a physical change. Get a good haircut. Put some time into grooming yourself. Shave or trim your beard if you’ve got one. Buy some good cologne for when you go out. Start a work out routine and stick to it even when you don’t want to. Doesn’t have to be anything crazy, it could just be sit ups and push ups.“</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"Tickling my wife drives her crazy."</a:t>
            </a: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spTree>
    <p:extLst>
      <p:ext uri="{BB962C8B-B14F-4D97-AF65-F5344CB8AC3E}">
        <p14:creationId xmlns:p14="http://schemas.microsoft.com/office/powerpoint/2010/main" val="99361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3B093B-97E0-450D-82AF-E7A18F0FFB1E}"/>
              </a:ext>
            </a:extLst>
          </p:cNvPr>
          <p:cNvPicPr>
            <a:picLocks noChangeAspect="1"/>
          </p:cNvPicPr>
          <p:nvPr/>
        </p:nvPicPr>
        <p:blipFill>
          <a:blip r:embed="rId2"/>
          <a:stretch>
            <a:fillRect/>
          </a:stretch>
        </p:blipFill>
        <p:spPr>
          <a:xfrm>
            <a:off x="5685773" y="410257"/>
            <a:ext cx="6337940" cy="6235024"/>
          </a:xfrm>
          <a:prstGeom prst="rect">
            <a:avLst/>
          </a:prstGeom>
        </p:spPr>
      </p:pic>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R/ASKMEN</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3" y="1773381"/>
            <a:ext cx="4849091" cy="4580345"/>
          </a:xfrm>
        </p:spPr>
        <p:txBody>
          <a:bodyPr>
            <a:normAutofit fontScale="92500" lnSpcReduction="10000"/>
          </a:bodyPr>
          <a:lstStyle/>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Casual male language:</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“at it”, “down to”, “got to”, “me and my”, “the ones”, “do something”</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Testosterone/</a:t>
            </a:r>
            <a:r>
              <a:rPr lang="en-US" sz="2100" dirty="0" err="1">
                <a:solidFill>
                  <a:srgbClr val="FCDCED"/>
                </a:solidFill>
                <a:latin typeface="Abadi Extra Light" panose="020B0204020104020204" pitchFamily="34" charset="0"/>
              </a:rPr>
              <a:t>hardo</a:t>
            </a:r>
            <a:r>
              <a:rPr lang="en-US" sz="2100" dirty="0">
                <a:solidFill>
                  <a:srgbClr val="FCDCED"/>
                </a:solidFill>
                <a:latin typeface="Abadi Extra Light" panose="020B0204020104020204" pitchFamily="34" charset="0"/>
              </a:rPr>
              <a:t> language:  </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“crew”, ”beast”, “built”, “hero”, “bro”</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Impersonal/analytical language:</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“more that”, “than was”, “perhaps”, “may”,  “if so”, “contact with”, “however” </a:t>
            </a:r>
            <a:endParaRPr lang="en-US" sz="2100" dirty="0">
              <a:solidFill>
                <a:srgbClr val="FCDCED"/>
              </a:solidFill>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Language that subtly dis-individualizes women:</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“the women”, “women that”, “feminists”</a:t>
            </a:r>
          </a:p>
          <a:p>
            <a:pPr>
              <a:spcAft>
                <a:spcPts val="600"/>
              </a:spcAft>
              <a:buClr>
                <a:schemeClr val="bg1"/>
              </a:buClr>
              <a:buSzPct val="75000"/>
              <a:buFont typeface="Wingdings" panose="05000000000000000000" pitchFamily="2" charset="2"/>
              <a:buChar char="v"/>
            </a:pPr>
            <a:endParaRPr lang="en-US" sz="2100"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spTree>
    <p:extLst>
      <p:ext uri="{BB962C8B-B14F-4D97-AF65-F5344CB8AC3E}">
        <p14:creationId xmlns:p14="http://schemas.microsoft.com/office/powerpoint/2010/main" val="161934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129</TotalTime>
  <Words>1873</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Abadi Extra Light</vt:lpstr>
      <vt:lpstr>Arial</vt:lpstr>
      <vt:lpstr>Century Gothic</vt:lpstr>
      <vt:lpstr>Folks-Light</vt:lpstr>
      <vt:lpstr>Wingdings</vt:lpstr>
      <vt:lpstr>Wingdings 3</vt:lpstr>
      <vt:lpstr>Ion Boardroom</vt:lpstr>
      <vt:lpstr>Asking Men and Women</vt:lpstr>
      <vt:lpstr>A TALE OF TWO SUBREDDITS</vt:lpstr>
      <vt:lpstr>DATA CLEANING AND PROCESSING</vt:lpstr>
      <vt:lpstr>MODELING WITH CLASSIFIERS</vt:lpstr>
      <vt:lpstr>R/ASKWOMEN</vt:lpstr>
      <vt:lpstr>R/ASKWOMEN</vt:lpstr>
      <vt:lpstr>R/ASKWOMEN</vt:lpstr>
      <vt:lpstr>R/ASKMEN</vt:lpstr>
      <vt:lpstr>R/ASKMEN</vt:lpstr>
      <vt:lpstr>R/ASKMEN</vt:lpstr>
      <vt:lpstr>R/ASKMEN:  HEATMAPPING TEXT IN TABLEAU </vt:lpstr>
      <vt:lpstr>UPVOTED N-GRAMS BY SUBREDDIT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Asking Men and Women</dc:title>
  <dc:creator>Eamon Fleming</dc:creator>
  <cp:lastModifiedBy>Eamon Fleming</cp:lastModifiedBy>
  <cp:revision>1</cp:revision>
  <dcterms:created xsi:type="dcterms:W3CDTF">2018-12-21T13:51:36Z</dcterms:created>
  <dcterms:modified xsi:type="dcterms:W3CDTF">2018-12-22T04:03:47Z</dcterms:modified>
</cp:coreProperties>
</file>