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70" r:id="rId6"/>
    <p:sldId id="261" r:id="rId7"/>
    <p:sldId id="263" r:id="rId8"/>
    <p:sldId id="267" r:id="rId9"/>
    <p:sldId id="262" r:id="rId10"/>
    <p:sldId id="266" r:id="rId11"/>
    <p:sldId id="265"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66EA1-A904-4D87-9C14-C5A9EA7109B9}" v="46" dt="2019-03-29T05:20:23.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4660"/>
  </p:normalViewPr>
  <p:slideViewPr>
    <p:cSldViewPr snapToGrid="0">
      <p:cViewPr varScale="1">
        <p:scale>
          <a:sx n="114" d="100"/>
          <a:sy n="114" d="100"/>
        </p:scale>
        <p:origin x="4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mon Fleming" userId="d0a4bbcbf0d24725" providerId="LiveId" clId="{68066EA1-A904-4D87-9C14-C5A9EA7109B9}"/>
    <pc:docChg chg="undo redo custSel addSld delSld modSld sldOrd">
      <pc:chgData name="Eamon Fleming" userId="d0a4bbcbf0d24725" providerId="LiveId" clId="{68066EA1-A904-4D87-9C14-C5A9EA7109B9}" dt="2019-03-29T05:24:03.981" v="10440" actId="14100"/>
      <pc:docMkLst>
        <pc:docMk/>
      </pc:docMkLst>
      <pc:sldChg chg="modSp">
        <pc:chgData name="Eamon Fleming" userId="d0a4bbcbf0d24725" providerId="LiveId" clId="{68066EA1-A904-4D87-9C14-C5A9EA7109B9}" dt="2019-03-27T08:11:28.928" v="6206" actId="1076"/>
        <pc:sldMkLst>
          <pc:docMk/>
          <pc:sldMk cId="4091966259" sldId="258"/>
        </pc:sldMkLst>
        <pc:spChg chg="mod">
          <ac:chgData name="Eamon Fleming" userId="d0a4bbcbf0d24725" providerId="LiveId" clId="{68066EA1-A904-4D87-9C14-C5A9EA7109B9}" dt="2019-03-27T08:11:28.928" v="6206" actId="1076"/>
          <ac:spMkLst>
            <pc:docMk/>
            <pc:sldMk cId="4091966259" sldId="258"/>
            <ac:spMk id="3" creationId="{88C6E433-2B24-4C87-99A5-B0A7E1C17C3E}"/>
          </ac:spMkLst>
        </pc:spChg>
      </pc:sldChg>
      <pc:sldChg chg="addSp modSp">
        <pc:chgData name="Eamon Fleming" userId="d0a4bbcbf0d24725" providerId="LiveId" clId="{68066EA1-A904-4D87-9C14-C5A9EA7109B9}" dt="2019-03-27T08:12:23.527" v="6216" actId="113"/>
        <pc:sldMkLst>
          <pc:docMk/>
          <pc:sldMk cId="3968465318" sldId="259"/>
        </pc:sldMkLst>
        <pc:spChg chg="mod">
          <ac:chgData name="Eamon Fleming" userId="d0a4bbcbf0d24725" providerId="LiveId" clId="{68066EA1-A904-4D87-9C14-C5A9EA7109B9}" dt="2019-03-27T08:12:23.527" v="6216" actId="113"/>
          <ac:spMkLst>
            <pc:docMk/>
            <pc:sldMk cId="3968465318" sldId="259"/>
            <ac:spMk id="3" creationId="{88C6E433-2B24-4C87-99A5-B0A7E1C17C3E}"/>
          </ac:spMkLst>
        </pc:spChg>
        <pc:spChg chg="add mod">
          <ac:chgData name="Eamon Fleming" userId="d0a4bbcbf0d24725" providerId="LiveId" clId="{68066EA1-A904-4D87-9C14-C5A9EA7109B9}" dt="2019-03-26T12:33:34.194" v="2297" actId="1076"/>
          <ac:spMkLst>
            <pc:docMk/>
            <pc:sldMk cId="3968465318" sldId="259"/>
            <ac:spMk id="6" creationId="{FE78397D-2074-42A0-9BD9-CBA8BAEE80A6}"/>
          </ac:spMkLst>
        </pc:spChg>
      </pc:sldChg>
      <pc:sldChg chg="addSp delSp modSp">
        <pc:chgData name="Eamon Fleming" userId="d0a4bbcbf0d24725" providerId="LiveId" clId="{68066EA1-A904-4D87-9C14-C5A9EA7109B9}" dt="2019-03-27T08:26:01.829" v="6378" actId="114"/>
        <pc:sldMkLst>
          <pc:docMk/>
          <pc:sldMk cId="401923557" sldId="260"/>
        </pc:sldMkLst>
        <pc:spChg chg="mod">
          <ac:chgData name="Eamon Fleming" userId="d0a4bbcbf0d24725" providerId="LiveId" clId="{68066EA1-A904-4D87-9C14-C5A9EA7109B9}" dt="2019-03-26T12:54:25.645" v="3080" actId="20577"/>
          <ac:spMkLst>
            <pc:docMk/>
            <pc:sldMk cId="401923557" sldId="260"/>
            <ac:spMk id="2" creationId="{31ACD9C7-4049-43E6-8FD9-A75263344DEC}"/>
          </ac:spMkLst>
        </pc:spChg>
        <pc:spChg chg="mod">
          <ac:chgData name="Eamon Fleming" userId="d0a4bbcbf0d24725" providerId="LiveId" clId="{68066EA1-A904-4D87-9C14-C5A9EA7109B9}" dt="2019-03-27T08:26:01.829" v="6378" actId="114"/>
          <ac:spMkLst>
            <pc:docMk/>
            <pc:sldMk cId="401923557" sldId="260"/>
            <ac:spMk id="3" creationId="{88C6E433-2B24-4C87-99A5-B0A7E1C17C3E}"/>
          </ac:spMkLst>
        </pc:spChg>
        <pc:spChg chg="mod">
          <ac:chgData name="Eamon Fleming" userId="d0a4bbcbf0d24725" providerId="LiveId" clId="{68066EA1-A904-4D87-9C14-C5A9EA7109B9}" dt="2019-03-27T08:23:48.705" v="6284" actId="14100"/>
          <ac:spMkLst>
            <pc:docMk/>
            <pc:sldMk cId="401923557" sldId="260"/>
            <ac:spMk id="4" creationId="{625F161E-84CD-49C7-AD62-666D4B15CC8F}"/>
          </ac:spMkLst>
        </pc:spChg>
        <pc:spChg chg="add del mod">
          <ac:chgData name="Eamon Fleming" userId="d0a4bbcbf0d24725" providerId="LiveId" clId="{68066EA1-A904-4D87-9C14-C5A9EA7109B9}" dt="2019-03-27T08:25:22.048" v="6335" actId="478"/>
          <ac:spMkLst>
            <pc:docMk/>
            <pc:sldMk cId="401923557" sldId="260"/>
            <ac:spMk id="9" creationId="{A44F1752-6DB7-4923-823D-2D14B6F4B72B}"/>
          </ac:spMkLst>
        </pc:spChg>
        <pc:picChg chg="del">
          <ac:chgData name="Eamon Fleming" userId="d0a4bbcbf0d24725" providerId="LiveId" clId="{68066EA1-A904-4D87-9C14-C5A9EA7109B9}" dt="2019-03-27T08:15:41.391" v="6255" actId="478"/>
          <ac:picMkLst>
            <pc:docMk/>
            <pc:sldMk cId="401923557" sldId="260"/>
            <ac:picMk id="5" creationId="{61CF85AF-E170-4CE3-A796-FDB5473D6B60}"/>
          </ac:picMkLst>
        </pc:picChg>
        <pc:picChg chg="add mod">
          <ac:chgData name="Eamon Fleming" userId="d0a4bbcbf0d24725" providerId="LiveId" clId="{68066EA1-A904-4D87-9C14-C5A9EA7109B9}" dt="2019-03-27T08:24:18.844" v="6329" actId="1037"/>
          <ac:picMkLst>
            <pc:docMk/>
            <pc:sldMk cId="401923557" sldId="260"/>
            <ac:picMk id="6" creationId="{5CAB6DD5-CD00-4435-9D16-2C6929270C1E}"/>
          </ac:picMkLst>
        </pc:picChg>
        <pc:picChg chg="add del">
          <ac:chgData name="Eamon Fleming" userId="d0a4bbcbf0d24725" providerId="LiveId" clId="{68066EA1-A904-4D87-9C14-C5A9EA7109B9}" dt="2019-03-27T08:20:10.631" v="6264" actId="478"/>
          <ac:picMkLst>
            <pc:docMk/>
            <pc:sldMk cId="401923557" sldId="260"/>
            <ac:picMk id="7" creationId="{F539068E-7230-4E6B-95DD-2F223A2763FA}"/>
          </ac:picMkLst>
        </pc:picChg>
        <pc:picChg chg="add del">
          <ac:chgData name="Eamon Fleming" userId="d0a4bbcbf0d24725" providerId="LiveId" clId="{68066EA1-A904-4D87-9C14-C5A9EA7109B9}" dt="2019-03-27T08:20:19.427" v="6266" actId="478"/>
          <ac:picMkLst>
            <pc:docMk/>
            <pc:sldMk cId="401923557" sldId="260"/>
            <ac:picMk id="1026" creationId="{1E63EC3B-FD2F-4C58-BCD9-332CF3DE943A}"/>
          </ac:picMkLst>
        </pc:picChg>
      </pc:sldChg>
      <pc:sldChg chg="modSp">
        <pc:chgData name="Eamon Fleming" userId="d0a4bbcbf0d24725" providerId="LiveId" clId="{68066EA1-A904-4D87-9C14-C5A9EA7109B9}" dt="2019-03-26T13:28:50.476" v="5305" actId="1037"/>
        <pc:sldMkLst>
          <pc:docMk/>
          <pc:sldMk cId="949863280" sldId="261"/>
        </pc:sldMkLst>
        <pc:spChg chg="mod">
          <ac:chgData name="Eamon Fleming" userId="d0a4bbcbf0d24725" providerId="LiveId" clId="{68066EA1-A904-4D87-9C14-C5A9EA7109B9}" dt="2019-03-26T13:28:50.476" v="5305" actId="1037"/>
          <ac:spMkLst>
            <pc:docMk/>
            <pc:sldMk cId="949863280" sldId="261"/>
            <ac:spMk id="2" creationId="{31ACD9C7-4049-43E6-8FD9-A75263344DEC}"/>
          </ac:spMkLst>
        </pc:spChg>
      </pc:sldChg>
      <pc:sldChg chg="modSp">
        <pc:chgData name="Eamon Fleming" userId="d0a4bbcbf0d24725" providerId="LiveId" clId="{68066EA1-A904-4D87-9C14-C5A9EA7109B9}" dt="2019-03-26T13:30:58.540" v="5367" actId="207"/>
        <pc:sldMkLst>
          <pc:docMk/>
          <pc:sldMk cId="993618477" sldId="262"/>
        </pc:sldMkLst>
        <pc:spChg chg="mod">
          <ac:chgData name="Eamon Fleming" userId="d0a4bbcbf0d24725" providerId="LiveId" clId="{68066EA1-A904-4D87-9C14-C5A9EA7109B9}" dt="2019-03-26T13:30:58.540" v="5367" actId="207"/>
          <ac:spMkLst>
            <pc:docMk/>
            <pc:sldMk cId="993618477" sldId="262"/>
            <ac:spMk id="2" creationId="{31ACD9C7-4049-43E6-8FD9-A75263344DEC}"/>
          </ac:spMkLst>
        </pc:spChg>
      </pc:sldChg>
      <pc:sldChg chg="modSp">
        <pc:chgData name="Eamon Fleming" userId="d0a4bbcbf0d24725" providerId="LiveId" clId="{68066EA1-A904-4D87-9C14-C5A9EA7109B9}" dt="2019-03-26T13:27:28.154" v="5297" actId="207"/>
        <pc:sldMkLst>
          <pc:docMk/>
          <pc:sldMk cId="2790969951" sldId="263"/>
        </pc:sldMkLst>
        <pc:spChg chg="mod">
          <ac:chgData name="Eamon Fleming" userId="d0a4bbcbf0d24725" providerId="LiveId" clId="{68066EA1-A904-4D87-9C14-C5A9EA7109B9}" dt="2019-03-26T13:27:28.154" v="5297" actId="207"/>
          <ac:spMkLst>
            <pc:docMk/>
            <pc:sldMk cId="2790969951" sldId="263"/>
            <ac:spMk id="2" creationId="{31ACD9C7-4049-43E6-8FD9-A75263344DEC}"/>
          </ac:spMkLst>
        </pc:spChg>
      </pc:sldChg>
      <pc:sldChg chg="addSp delSp modSp">
        <pc:chgData name="Eamon Fleming" userId="d0a4bbcbf0d24725" providerId="LiveId" clId="{68066EA1-A904-4D87-9C14-C5A9EA7109B9}" dt="2019-03-29T05:24:03.981" v="10440" actId="14100"/>
        <pc:sldMkLst>
          <pc:docMk/>
          <pc:sldMk cId="3767220424" sldId="264"/>
        </pc:sldMkLst>
        <pc:spChg chg="mod">
          <ac:chgData name="Eamon Fleming" userId="d0a4bbcbf0d24725" providerId="LiveId" clId="{68066EA1-A904-4D87-9C14-C5A9EA7109B9}" dt="2019-03-29T05:16:06.858" v="10140" actId="20577"/>
          <ac:spMkLst>
            <pc:docMk/>
            <pc:sldMk cId="3767220424" sldId="264"/>
            <ac:spMk id="2" creationId="{31ACD9C7-4049-43E6-8FD9-A75263344DEC}"/>
          </ac:spMkLst>
        </pc:spChg>
        <pc:spChg chg="mod">
          <ac:chgData name="Eamon Fleming" userId="d0a4bbcbf0d24725" providerId="LiveId" clId="{68066EA1-A904-4D87-9C14-C5A9EA7109B9}" dt="2019-03-29T05:19:52.395" v="10263" actId="1036"/>
          <ac:spMkLst>
            <pc:docMk/>
            <pc:sldMk cId="3767220424" sldId="264"/>
            <ac:spMk id="3" creationId="{88C6E433-2B24-4C87-99A5-B0A7E1C17C3E}"/>
          </ac:spMkLst>
        </pc:spChg>
        <pc:spChg chg="add del mod">
          <ac:chgData name="Eamon Fleming" userId="d0a4bbcbf0d24725" providerId="LiveId" clId="{68066EA1-A904-4D87-9C14-C5A9EA7109B9}" dt="2019-03-29T05:19:19.655" v="10253" actId="478"/>
          <ac:spMkLst>
            <pc:docMk/>
            <pc:sldMk cId="3767220424" sldId="264"/>
            <ac:spMk id="4" creationId="{625F161E-84CD-49C7-AD62-666D4B15CC8F}"/>
          </ac:spMkLst>
        </pc:spChg>
        <pc:spChg chg="mod">
          <ac:chgData name="Eamon Fleming" userId="d0a4bbcbf0d24725" providerId="LiveId" clId="{68066EA1-A904-4D87-9C14-C5A9EA7109B9}" dt="2019-03-29T05:24:03.981" v="10440" actId="14100"/>
          <ac:spMkLst>
            <pc:docMk/>
            <pc:sldMk cId="3767220424" sldId="264"/>
            <ac:spMk id="8" creationId="{24CDB0F6-FBEB-48DF-A167-218F361EE5F9}"/>
          </ac:spMkLst>
        </pc:spChg>
        <pc:spChg chg="mod">
          <ac:chgData name="Eamon Fleming" userId="d0a4bbcbf0d24725" providerId="LiveId" clId="{68066EA1-A904-4D87-9C14-C5A9EA7109B9}" dt="2019-03-29T05:20:37.916" v="10301" actId="14100"/>
          <ac:spMkLst>
            <pc:docMk/>
            <pc:sldMk cId="3767220424" sldId="264"/>
            <ac:spMk id="9" creationId="{AD3DCD18-5AC9-4FE8-9610-B46093024439}"/>
          </ac:spMkLst>
        </pc:spChg>
        <pc:spChg chg="add del mod">
          <ac:chgData name="Eamon Fleming" userId="d0a4bbcbf0d24725" providerId="LiveId" clId="{68066EA1-A904-4D87-9C14-C5A9EA7109B9}" dt="2019-03-29T05:19:11.360" v="10251"/>
          <ac:spMkLst>
            <pc:docMk/>
            <pc:sldMk cId="3767220424" sldId="264"/>
            <ac:spMk id="10" creationId="{9F5EA4C6-F54A-4F9B-9E83-BD28F526B700}"/>
          </ac:spMkLst>
        </pc:spChg>
        <pc:spChg chg="add ord">
          <ac:chgData name="Eamon Fleming" userId="d0a4bbcbf0d24725" providerId="LiveId" clId="{68066EA1-A904-4D87-9C14-C5A9EA7109B9}" dt="2019-03-29T05:19:31.149" v="10255" actId="167"/>
          <ac:spMkLst>
            <pc:docMk/>
            <pc:sldMk cId="3767220424" sldId="264"/>
            <ac:spMk id="11" creationId="{FEA7CC29-C0BE-4548-BD35-60C4ACC916E7}"/>
          </ac:spMkLst>
        </pc:spChg>
        <pc:picChg chg="add mod">
          <ac:chgData name="Eamon Fleming" userId="d0a4bbcbf0d24725" providerId="LiveId" clId="{68066EA1-A904-4D87-9C14-C5A9EA7109B9}" dt="2019-03-29T05:20:07.024" v="10298" actId="1035"/>
          <ac:picMkLst>
            <pc:docMk/>
            <pc:sldMk cId="3767220424" sldId="264"/>
            <ac:picMk id="6" creationId="{FDF4D396-01EB-4113-B8AF-F2FEAD034E1E}"/>
          </ac:picMkLst>
        </pc:picChg>
        <pc:picChg chg="del">
          <ac:chgData name="Eamon Fleming" userId="d0a4bbcbf0d24725" providerId="LiveId" clId="{68066EA1-A904-4D87-9C14-C5A9EA7109B9}" dt="2019-03-29T05:10:53.321" v="10085" actId="478"/>
          <ac:picMkLst>
            <pc:docMk/>
            <pc:sldMk cId="3767220424" sldId="264"/>
            <ac:picMk id="7" creationId="{1E11FB8E-2AF3-4EDA-8B5C-062A15C287A9}"/>
          </ac:picMkLst>
        </pc:picChg>
      </pc:sldChg>
      <pc:sldChg chg="modSp">
        <pc:chgData name="Eamon Fleming" userId="d0a4bbcbf0d24725" providerId="LiveId" clId="{68066EA1-A904-4D87-9C14-C5A9EA7109B9}" dt="2019-03-26T13:42:01.871" v="5845" actId="20577"/>
        <pc:sldMkLst>
          <pc:docMk/>
          <pc:sldMk cId="3344811976" sldId="265"/>
        </pc:sldMkLst>
        <pc:spChg chg="mod">
          <ac:chgData name="Eamon Fleming" userId="d0a4bbcbf0d24725" providerId="LiveId" clId="{68066EA1-A904-4D87-9C14-C5A9EA7109B9}" dt="2019-03-26T13:42:01.871" v="5845" actId="20577"/>
          <ac:spMkLst>
            <pc:docMk/>
            <pc:sldMk cId="3344811976" sldId="265"/>
            <ac:spMk id="2" creationId="{31ACD9C7-4049-43E6-8FD9-A75263344DEC}"/>
          </ac:spMkLst>
        </pc:spChg>
      </pc:sldChg>
      <pc:sldChg chg="modSp">
        <pc:chgData name="Eamon Fleming" userId="d0a4bbcbf0d24725" providerId="LiveId" clId="{68066EA1-A904-4D87-9C14-C5A9EA7109B9}" dt="2019-03-26T13:34:38.149" v="5589" actId="20577"/>
        <pc:sldMkLst>
          <pc:docMk/>
          <pc:sldMk cId="161934225" sldId="266"/>
        </pc:sldMkLst>
        <pc:spChg chg="mod">
          <ac:chgData name="Eamon Fleming" userId="d0a4bbcbf0d24725" providerId="LiveId" clId="{68066EA1-A904-4D87-9C14-C5A9EA7109B9}" dt="2019-03-26T13:34:38.149" v="5589" actId="20577"/>
          <ac:spMkLst>
            <pc:docMk/>
            <pc:sldMk cId="161934225" sldId="266"/>
            <ac:spMk id="2" creationId="{31ACD9C7-4049-43E6-8FD9-A75263344DEC}"/>
          </ac:spMkLst>
        </pc:spChg>
      </pc:sldChg>
      <pc:sldChg chg="modSp">
        <pc:chgData name="Eamon Fleming" userId="d0a4bbcbf0d24725" providerId="LiveId" clId="{68066EA1-A904-4D87-9C14-C5A9EA7109B9}" dt="2019-03-26T13:34:49.460" v="5597" actId="20577"/>
        <pc:sldMkLst>
          <pc:docMk/>
          <pc:sldMk cId="2238359159" sldId="267"/>
        </pc:sldMkLst>
        <pc:spChg chg="mod">
          <ac:chgData name="Eamon Fleming" userId="d0a4bbcbf0d24725" providerId="LiveId" clId="{68066EA1-A904-4D87-9C14-C5A9EA7109B9}" dt="2019-03-26T13:34:49.460" v="5597" actId="20577"/>
          <ac:spMkLst>
            <pc:docMk/>
            <pc:sldMk cId="2238359159" sldId="267"/>
            <ac:spMk id="2" creationId="{31ACD9C7-4049-43E6-8FD9-A75263344DEC}"/>
          </ac:spMkLst>
        </pc:spChg>
      </pc:sldChg>
      <pc:sldChg chg="del">
        <pc:chgData name="Eamon Fleming" userId="d0a4bbcbf0d24725" providerId="LiveId" clId="{68066EA1-A904-4D87-9C14-C5A9EA7109B9}" dt="2019-03-28T09:49:23.827" v="6384" actId="2696"/>
        <pc:sldMkLst>
          <pc:docMk/>
          <pc:sldMk cId="2794814256" sldId="268"/>
        </pc:sldMkLst>
      </pc:sldChg>
      <pc:sldChg chg="addSp delSp modSp add">
        <pc:chgData name="Eamon Fleming" userId="d0a4bbcbf0d24725" providerId="LiveId" clId="{68066EA1-A904-4D87-9C14-C5A9EA7109B9}" dt="2019-03-27T08:27:10.254" v="6383" actId="1038"/>
        <pc:sldMkLst>
          <pc:docMk/>
          <pc:sldMk cId="2521292726" sldId="270"/>
        </pc:sldMkLst>
        <pc:spChg chg="mod">
          <ac:chgData name="Eamon Fleming" userId="d0a4bbcbf0d24725" providerId="LiveId" clId="{68066EA1-A904-4D87-9C14-C5A9EA7109B9}" dt="2019-03-26T12:59:08.057" v="3513" actId="20577"/>
          <ac:spMkLst>
            <pc:docMk/>
            <pc:sldMk cId="2521292726" sldId="270"/>
            <ac:spMk id="2" creationId="{31ACD9C7-4049-43E6-8FD9-A75263344DEC}"/>
          </ac:spMkLst>
        </pc:spChg>
        <pc:spChg chg="mod">
          <ac:chgData name="Eamon Fleming" userId="d0a4bbcbf0d24725" providerId="LiveId" clId="{68066EA1-A904-4D87-9C14-C5A9EA7109B9}" dt="2019-03-27T08:26:54.495" v="6379" actId="1076"/>
          <ac:spMkLst>
            <pc:docMk/>
            <pc:sldMk cId="2521292726" sldId="270"/>
            <ac:spMk id="3" creationId="{88C6E433-2B24-4C87-99A5-B0A7E1C17C3E}"/>
          </ac:spMkLst>
        </pc:spChg>
        <pc:spChg chg="mod">
          <ac:chgData name="Eamon Fleming" userId="d0a4bbcbf0d24725" providerId="LiveId" clId="{68066EA1-A904-4D87-9C14-C5A9EA7109B9}" dt="2019-03-27T08:27:01.147" v="6380" actId="14100"/>
          <ac:spMkLst>
            <pc:docMk/>
            <pc:sldMk cId="2521292726" sldId="270"/>
            <ac:spMk id="4" creationId="{625F161E-84CD-49C7-AD62-666D4B15CC8F}"/>
          </ac:spMkLst>
        </pc:spChg>
        <pc:spChg chg="add mod">
          <ac:chgData name="Eamon Fleming" userId="d0a4bbcbf0d24725" providerId="LiveId" clId="{68066EA1-A904-4D87-9C14-C5A9EA7109B9}" dt="2019-03-27T08:27:10.254" v="6383" actId="1038"/>
          <ac:spMkLst>
            <pc:docMk/>
            <pc:sldMk cId="2521292726" sldId="270"/>
            <ac:spMk id="6" creationId="{461E3CC4-AAD3-4E56-9E3A-2E6B5C46ED0A}"/>
          </ac:spMkLst>
        </pc:spChg>
        <pc:picChg chg="del">
          <ac:chgData name="Eamon Fleming" userId="d0a4bbcbf0d24725" providerId="LiveId" clId="{68066EA1-A904-4D87-9C14-C5A9EA7109B9}" dt="2019-03-27T08:14:00.229" v="6226" actId="478"/>
          <ac:picMkLst>
            <pc:docMk/>
            <pc:sldMk cId="2521292726" sldId="270"/>
            <ac:picMk id="5" creationId="{61CF85AF-E170-4CE3-A796-FDB5473D6B60}"/>
          </ac:picMkLst>
        </pc:picChg>
        <pc:picChg chg="mod">
          <ac:chgData name="Eamon Fleming" userId="d0a4bbcbf0d24725" providerId="LiveId" clId="{68066EA1-A904-4D87-9C14-C5A9EA7109B9}" dt="2019-03-27T08:27:10.254" v="6383" actId="1038"/>
          <ac:picMkLst>
            <pc:docMk/>
            <pc:sldMk cId="2521292726" sldId="270"/>
            <ac:picMk id="7" creationId="{F539068E-7230-4E6B-95DD-2F223A2763FA}"/>
          </ac:picMkLst>
        </pc:picChg>
      </pc:sldChg>
      <pc:sldChg chg="addSp delSp modSp add ord">
        <pc:chgData name="Eamon Fleming" userId="d0a4bbcbf0d24725" providerId="LiveId" clId="{68066EA1-A904-4D87-9C14-C5A9EA7109B9}" dt="2019-03-28T11:34:47.881" v="10074" actId="478"/>
        <pc:sldMkLst>
          <pc:docMk/>
          <pc:sldMk cId="3541864863" sldId="271"/>
        </pc:sldMkLst>
        <pc:spChg chg="mod">
          <ac:chgData name="Eamon Fleming" userId="d0a4bbcbf0d24725" providerId="LiveId" clId="{68066EA1-A904-4D87-9C14-C5A9EA7109B9}" dt="2019-03-28T11:26:19.189" v="9914" actId="20577"/>
          <ac:spMkLst>
            <pc:docMk/>
            <pc:sldMk cId="3541864863" sldId="271"/>
            <ac:spMk id="2" creationId="{31ACD9C7-4049-43E6-8FD9-A75263344DEC}"/>
          </ac:spMkLst>
        </pc:spChg>
        <pc:spChg chg="mod">
          <ac:chgData name="Eamon Fleming" userId="d0a4bbcbf0d24725" providerId="LiveId" clId="{68066EA1-A904-4D87-9C14-C5A9EA7109B9}" dt="2019-03-28T10:43:13.709" v="8084" actId="1076"/>
          <ac:spMkLst>
            <pc:docMk/>
            <pc:sldMk cId="3541864863" sldId="271"/>
            <ac:spMk id="3" creationId="{88C6E433-2B24-4C87-99A5-B0A7E1C17C3E}"/>
          </ac:spMkLst>
        </pc:spChg>
        <pc:spChg chg="mod">
          <ac:chgData name="Eamon Fleming" userId="d0a4bbcbf0d24725" providerId="LiveId" clId="{68066EA1-A904-4D87-9C14-C5A9EA7109B9}" dt="2019-03-28T09:53:04.169" v="6454" actId="14100"/>
          <ac:spMkLst>
            <pc:docMk/>
            <pc:sldMk cId="3541864863" sldId="271"/>
            <ac:spMk id="4" creationId="{625F161E-84CD-49C7-AD62-666D4B15CC8F}"/>
          </ac:spMkLst>
        </pc:spChg>
        <pc:spChg chg="add del">
          <ac:chgData name="Eamon Fleming" userId="d0a4bbcbf0d24725" providerId="LiveId" clId="{68066EA1-A904-4D87-9C14-C5A9EA7109B9}" dt="2019-03-28T09:50:27.154" v="6434"/>
          <ac:spMkLst>
            <pc:docMk/>
            <pc:sldMk cId="3541864863" sldId="271"/>
            <ac:spMk id="5" creationId="{B48848B7-E6E3-4DE0-AE3E-B5C158EBB589}"/>
          </ac:spMkLst>
        </pc:spChg>
        <pc:spChg chg="add mod">
          <ac:chgData name="Eamon Fleming" userId="d0a4bbcbf0d24725" providerId="LiveId" clId="{68066EA1-A904-4D87-9C14-C5A9EA7109B9}" dt="2019-03-28T11:31:42.119" v="10064" actId="14100"/>
          <ac:spMkLst>
            <pc:docMk/>
            <pc:sldMk cId="3541864863" sldId="271"/>
            <ac:spMk id="7" creationId="{51B37108-1808-470A-94A9-244C9276FEDA}"/>
          </ac:spMkLst>
        </pc:spChg>
        <pc:spChg chg="add mod">
          <ac:chgData name="Eamon Fleming" userId="d0a4bbcbf0d24725" providerId="LiveId" clId="{68066EA1-A904-4D87-9C14-C5A9EA7109B9}" dt="2019-03-28T11:31:28.510" v="10063" actId="1036"/>
          <ac:spMkLst>
            <pc:docMk/>
            <pc:sldMk cId="3541864863" sldId="271"/>
            <ac:spMk id="8" creationId="{FBF16527-6E15-4ECD-B8B0-49BB61C94868}"/>
          </ac:spMkLst>
        </pc:spChg>
        <pc:spChg chg="add del mod">
          <ac:chgData name="Eamon Fleming" userId="d0a4bbcbf0d24725" providerId="LiveId" clId="{68066EA1-A904-4D87-9C14-C5A9EA7109B9}" dt="2019-03-28T11:34:47.881" v="10074" actId="478"/>
          <ac:spMkLst>
            <pc:docMk/>
            <pc:sldMk cId="3541864863" sldId="271"/>
            <ac:spMk id="9" creationId="{A7B1287E-945E-487D-A44F-3AB3DE03C9BB}"/>
          </ac:spMkLst>
        </pc:spChg>
        <pc:picChg chg="del">
          <ac:chgData name="Eamon Fleming" userId="d0a4bbcbf0d24725" providerId="LiveId" clId="{68066EA1-A904-4D87-9C14-C5A9EA7109B9}" dt="2019-03-28T09:52:19.013" v="6444" actId="478"/>
          <ac:picMkLst>
            <pc:docMk/>
            <pc:sldMk cId="3541864863" sldId="271"/>
            <ac:picMk id="6" creationId="{863B093B-97E0-450D-82AF-E7A18F0FFB1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18F8-9315-4773-B90F-9F1336DFD7B2}"/>
              </a:ext>
            </a:extLst>
          </p:cNvPr>
          <p:cNvSpPr>
            <a:spLocks noGrp="1"/>
          </p:cNvSpPr>
          <p:nvPr>
            <p:ph type="ctrTitle"/>
          </p:nvPr>
        </p:nvSpPr>
        <p:spPr>
          <a:xfrm>
            <a:off x="1154955" y="3120704"/>
            <a:ext cx="8825658" cy="1002335"/>
          </a:xfrm>
        </p:spPr>
        <p:txBody>
          <a:bodyPr/>
          <a:lstStyle/>
          <a:p>
            <a:r>
              <a:rPr lang="en-US" b="1" dirty="0">
                <a:latin typeface="Folks-Light" panose="02000403020000020004" pitchFamily="2" charset="0"/>
              </a:rPr>
              <a:t>Asking Men and Women</a:t>
            </a:r>
          </a:p>
        </p:txBody>
      </p:sp>
      <p:sp>
        <p:nvSpPr>
          <p:cNvPr id="3" name="Subtitle 2">
            <a:extLst>
              <a:ext uri="{FF2B5EF4-FFF2-40B4-BE49-F238E27FC236}">
                <a16:creationId xmlns:a16="http://schemas.microsoft.com/office/drawing/2014/main" id="{9B24A197-0DA5-4ECC-9D63-B738EB7C4C66}"/>
              </a:ext>
            </a:extLst>
          </p:cNvPr>
          <p:cNvSpPr>
            <a:spLocks noGrp="1"/>
          </p:cNvSpPr>
          <p:nvPr>
            <p:ph type="subTitle" idx="1"/>
          </p:nvPr>
        </p:nvSpPr>
        <p:spPr>
          <a:xfrm>
            <a:off x="1749431" y="3997203"/>
            <a:ext cx="5691604" cy="1413695"/>
          </a:xfrm>
        </p:spPr>
        <p:txBody>
          <a:bodyPr>
            <a:normAutofit/>
          </a:bodyPr>
          <a:lstStyle/>
          <a:p>
            <a:r>
              <a:rPr lang="en-US" sz="2200" dirty="0">
                <a:latin typeface="Abadi Extra Light" panose="020B0204020104020204" pitchFamily="34" charset="0"/>
              </a:rPr>
              <a:t>Classification of subreddit comments WITH natural language processing</a:t>
            </a:r>
          </a:p>
        </p:txBody>
      </p:sp>
      <p:sp>
        <p:nvSpPr>
          <p:cNvPr id="4" name="Title 1">
            <a:extLst>
              <a:ext uri="{FF2B5EF4-FFF2-40B4-BE49-F238E27FC236}">
                <a16:creationId xmlns:a16="http://schemas.microsoft.com/office/drawing/2014/main" id="{86CCB670-038B-443A-AC4F-D45E4EE8757A}"/>
              </a:ext>
            </a:extLst>
          </p:cNvPr>
          <p:cNvSpPr txBox="1">
            <a:spLocks/>
          </p:cNvSpPr>
          <p:nvPr/>
        </p:nvSpPr>
        <p:spPr bwMode="gray">
          <a:xfrm>
            <a:off x="5306364" y="637262"/>
            <a:ext cx="5255376" cy="405505"/>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latin typeface="Abadi Extra Light" panose="020B0204020104020204" pitchFamily="34" charset="0"/>
              </a:rPr>
              <a:t>Eamon Fleming – Data Science Immersive – Project 3</a:t>
            </a:r>
          </a:p>
        </p:txBody>
      </p:sp>
    </p:spTree>
    <p:extLst>
      <p:ext uri="{BB962C8B-B14F-4D97-AF65-F5344CB8AC3E}">
        <p14:creationId xmlns:p14="http://schemas.microsoft.com/office/powerpoint/2010/main" val="4001927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3B093B-97E0-450D-82AF-E7A18F0FFB1E}"/>
              </a:ext>
            </a:extLst>
          </p:cNvPr>
          <p:cNvPicPr>
            <a:picLocks noChangeAspect="1"/>
          </p:cNvPicPr>
          <p:nvPr/>
        </p:nvPicPr>
        <p:blipFill>
          <a:blip r:embed="rId2"/>
          <a:stretch>
            <a:fillRect/>
          </a:stretch>
        </p:blipFill>
        <p:spPr>
          <a:xfrm>
            <a:off x="5685773" y="410257"/>
            <a:ext cx="6337940" cy="6235024"/>
          </a:xfrm>
          <a:prstGeom prst="rect">
            <a:avLst/>
          </a:prstGeom>
        </p:spPr>
      </p:pic>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R/ASKMEN </a:t>
            </a:r>
            <a:r>
              <a:rPr lang="en-US" sz="1600" dirty="0">
                <a:solidFill>
                  <a:schemeClr val="accent1">
                    <a:lumMod val="40000"/>
                    <a:lumOff val="60000"/>
                  </a:schemeClr>
                </a:solidFill>
                <a:latin typeface="Folks-Light" panose="02000403020000020004" pitchFamily="2" charset="0"/>
              </a:rPr>
              <a:t>LINGUISTIC PATTERNS</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01343" y="1773381"/>
            <a:ext cx="4849091" cy="4580345"/>
          </a:xfrm>
        </p:spPr>
        <p:txBody>
          <a:bodyPr>
            <a:normAutofit fontScale="92500" lnSpcReduction="10000"/>
          </a:bodyPr>
          <a:lstStyle/>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Casual male language:</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“at it”, “down to”, “got to”, “me and my”, “the ones”, “do something”</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Testosterone/</a:t>
            </a:r>
            <a:r>
              <a:rPr lang="en-US" sz="2100" dirty="0" err="1">
                <a:solidFill>
                  <a:srgbClr val="FCDCED"/>
                </a:solidFill>
                <a:latin typeface="Abadi Extra Light" panose="020B0204020104020204" pitchFamily="34" charset="0"/>
              </a:rPr>
              <a:t>hardo</a:t>
            </a:r>
            <a:r>
              <a:rPr lang="en-US" sz="2100" dirty="0">
                <a:solidFill>
                  <a:srgbClr val="FCDCED"/>
                </a:solidFill>
                <a:latin typeface="Abadi Extra Light" panose="020B0204020104020204" pitchFamily="34" charset="0"/>
              </a:rPr>
              <a:t> language:  </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“crew”, ”beast”, “built”, “hero”, “bro”</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Impersonal/analytical language:</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“more that”, “than was”, “perhaps”, “may”,  “if so”, “contact with”, “however” </a:t>
            </a:r>
            <a:endParaRPr lang="en-US" sz="2100" dirty="0">
              <a:solidFill>
                <a:srgbClr val="FCDCED"/>
              </a:solidFill>
              <a:latin typeface="Abadi Extra Light" panose="020B0204020104020204" pitchFamily="34" charset="0"/>
            </a:endParaRP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Language that subtly dis-individualizes women:</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“the women”, “women that”, “feminists”</a:t>
            </a:r>
          </a:p>
          <a:p>
            <a:pPr>
              <a:spcAft>
                <a:spcPts val="600"/>
              </a:spcAft>
              <a:buClr>
                <a:schemeClr val="bg1"/>
              </a:buClr>
              <a:buSzPct val="75000"/>
              <a:buFont typeface="Wingdings" panose="05000000000000000000" pitchFamily="2" charset="2"/>
              <a:buChar char="v"/>
            </a:pPr>
            <a:endParaRPr lang="en-US" sz="2100" dirty="0">
              <a:solidFill>
                <a:srgbClr val="FCDCED"/>
              </a:solidFill>
              <a:latin typeface="Abadi Extra Light" panose="020B0204020104020204" pitchFamily="34" charset="0"/>
            </a:endParaRP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p:txBody>
      </p:sp>
    </p:spTree>
    <p:extLst>
      <p:ext uri="{BB962C8B-B14F-4D97-AF65-F5344CB8AC3E}">
        <p14:creationId xmlns:p14="http://schemas.microsoft.com/office/powerpoint/2010/main" val="16193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3B093B-97E0-450D-82AF-E7A18F0FFB1E}"/>
              </a:ext>
            </a:extLst>
          </p:cNvPr>
          <p:cNvPicPr>
            <a:picLocks noChangeAspect="1"/>
          </p:cNvPicPr>
          <p:nvPr/>
        </p:nvPicPr>
        <p:blipFill>
          <a:blip r:embed="rId2"/>
          <a:stretch>
            <a:fillRect/>
          </a:stretch>
        </p:blipFill>
        <p:spPr>
          <a:xfrm>
            <a:off x="5685773" y="410257"/>
            <a:ext cx="6337940" cy="6235024"/>
          </a:xfrm>
          <a:prstGeom prst="rect">
            <a:avLst/>
          </a:prstGeom>
        </p:spPr>
      </p:pic>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R/ASKMEN </a:t>
            </a:r>
            <a:r>
              <a:rPr lang="en-US" sz="1600" dirty="0">
                <a:solidFill>
                  <a:schemeClr val="accent1">
                    <a:lumMod val="40000"/>
                    <a:lumOff val="60000"/>
                  </a:schemeClr>
                </a:solidFill>
                <a:latin typeface="Folks-Light" panose="02000403020000020004" pitchFamily="2" charset="0"/>
              </a:rPr>
              <a:t>SIGNATURE FILTH</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71771" y="1874743"/>
            <a:ext cx="4627420" cy="4221018"/>
          </a:xfrm>
        </p:spPr>
        <p:txBody>
          <a:bodyPr>
            <a:normAutofit fontScale="70000" lnSpcReduction="20000"/>
          </a:bodyPr>
          <a:lstStyle/>
          <a:p>
            <a:pPr marL="0" indent="0">
              <a:buClr>
                <a:schemeClr val="bg1"/>
              </a:buClr>
              <a:buSzPct val="75000"/>
              <a:buNone/>
            </a:pPr>
            <a:r>
              <a:rPr lang="en-US" sz="2100" dirty="0">
                <a:solidFill>
                  <a:srgbClr val="FCDCED"/>
                </a:solidFill>
                <a:latin typeface="Abadi Extra Light" panose="020B0204020104020204" pitchFamily="34" charset="0"/>
              </a:rPr>
              <a:t>“Well, most likely if she’s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she probably likes you. Unless it’s for money or drugs, then it’s very possible she don’t give a </a:t>
            </a:r>
            <a:r>
              <a:rPr lang="en-US" sz="2100" dirty="0">
                <a:solidFill>
                  <a:schemeClr val="tx1"/>
                </a:solidFill>
                <a:latin typeface="Abadi Extra Light" panose="020B0204020104020204" pitchFamily="34" charset="0"/>
              </a:rPr>
              <a:t>[expletive] </a:t>
            </a:r>
            <a:r>
              <a:rPr lang="en-US" sz="2100" dirty="0">
                <a:solidFill>
                  <a:srgbClr val="FCDCED"/>
                </a:solidFill>
                <a:latin typeface="Abadi Extra Light" panose="020B0204020104020204" pitchFamily="34" charset="0"/>
              </a:rPr>
              <a:t>or even really not like </a:t>
            </a:r>
            <a:r>
              <a:rPr lang="en-US" sz="2100" dirty="0" err="1">
                <a:solidFill>
                  <a:srgbClr val="FCDCED"/>
                </a:solidFill>
                <a:latin typeface="Abadi Extra Light" panose="020B0204020104020204" pitchFamily="34" charset="0"/>
              </a:rPr>
              <a:t>yo</a:t>
            </a:r>
            <a:r>
              <a:rPr lang="en-US" sz="2100" dirty="0">
                <a:solidFill>
                  <a:srgbClr val="FCDCED"/>
                </a:solidFill>
                <a:latin typeface="Abadi Extra Light" panose="020B0204020104020204" pitchFamily="34" charset="0"/>
              </a:rPr>
              <a:t> ass. Assuming this </a:t>
            </a:r>
            <a:r>
              <a:rPr lang="en-US" sz="2100" dirty="0">
                <a:solidFill>
                  <a:schemeClr val="tx1"/>
                </a:solidFill>
                <a:latin typeface="Abadi Extra Light" panose="020B0204020104020204" pitchFamily="34" charset="0"/>
              </a:rPr>
              <a:t>[expletive] </a:t>
            </a:r>
            <a:r>
              <a:rPr lang="en-US" sz="2100" dirty="0">
                <a:solidFill>
                  <a:srgbClr val="FCDCED"/>
                </a:solidFill>
                <a:latin typeface="Abadi Extra Light" panose="020B0204020104020204" pitchFamily="34" charset="0"/>
              </a:rPr>
              <a:t>is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for free, if she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without you having to say shit, that </a:t>
            </a:r>
            <a:r>
              <a:rPr lang="en-US" sz="2100" dirty="0" err="1">
                <a:solidFill>
                  <a:srgbClr val="FCDCED"/>
                </a:solidFill>
                <a:latin typeface="Abadi Extra Light" panose="020B0204020104020204" pitchFamily="34" charset="0"/>
              </a:rPr>
              <a:t>bish</a:t>
            </a:r>
            <a:r>
              <a:rPr lang="en-US" sz="2100" dirty="0">
                <a:solidFill>
                  <a:srgbClr val="FCDCED"/>
                </a:solidFill>
                <a:latin typeface="Abadi Extra Light" panose="020B0204020104020204" pitchFamily="34" charset="0"/>
              </a:rPr>
              <a:t> in Love,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L.O.V.E. If she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she might like you and just be an ungrateful rude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or she think you nasty and therefore your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If That </a:t>
            </a:r>
            <a:r>
              <a:rPr lang="en-US" sz="2100" dirty="0" err="1">
                <a:solidFill>
                  <a:srgbClr val="FCDCED"/>
                </a:solidFill>
                <a:latin typeface="Abadi Extra Light" panose="020B0204020104020204" pitchFamily="34" charset="0"/>
              </a:rPr>
              <a:t>bish</a:t>
            </a:r>
            <a:r>
              <a:rPr lang="en-US" sz="2100" dirty="0">
                <a:solidFill>
                  <a:srgbClr val="FCDCED"/>
                </a:solidFill>
                <a:latin typeface="Abadi Extra Light" panose="020B0204020104020204" pitchFamily="34" charset="0"/>
              </a:rPr>
              <a:t> don’t even let you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like right before you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she pulls away, dump That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as soon as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Shit. Not only is she not </a:t>
            </a:r>
            <a:r>
              <a:rPr lang="en-US" sz="2100" dirty="0" err="1">
                <a:solidFill>
                  <a:srgbClr val="FCDCED"/>
                </a:solidFill>
                <a:latin typeface="Abadi Extra Light" panose="020B0204020104020204" pitchFamily="34" charset="0"/>
              </a:rPr>
              <a:t>feelin</a:t>
            </a:r>
            <a:r>
              <a:rPr lang="en-US" sz="2100" dirty="0">
                <a:solidFill>
                  <a:srgbClr val="FCDCED"/>
                </a:solidFill>
                <a:latin typeface="Abadi Extra Light" panose="020B0204020104020204" pitchFamily="34" charset="0"/>
              </a:rPr>
              <a:t> you, </a:t>
            </a:r>
            <a:r>
              <a:rPr lang="en-US" sz="2100" dirty="0" err="1">
                <a:solidFill>
                  <a:srgbClr val="FCDCED"/>
                </a:solidFill>
                <a:latin typeface="Abadi Extra Light" panose="020B0204020104020204" pitchFamily="34" charset="0"/>
              </a:rPr>
              <a:t>bish</a:t>
            </a:r>
            <a:r>
              <a:rPr lang="en-US" sz="2100" dirty="0">
                <a:solidFill>
                  <a:srgbClr val="FCDCED"/>
                </a:solidFill>
                <a:latin typeface="Abadi Extra Light" panose="020B0204020104020204" pitchFamily="34" charset="0"/>
              </a:rPr>
              <a:t> was scheming some way to get something besides </a:t>
            </a:r>
            <a:r>
              <a:rPr lang="en-US" sz="2100" dirty="0" err="1">
                <a:solidFill>
                  <a:srgbClr val="FCDCED"/>
                </a:solidFill>
                <a:latin typeface="Abadi Extra Light" panose="020B0204020104020204" pitchFamily="34" charset="0"/>
              </a:rPr>
              <a:t>yo</a:t>
            </a:r>
            <a:r>
              <a:rPr lang="en-US" sz="2100" dirty="0">
                <a:solidFill>
                  <a:srgbClr val="FCDCED"/>
                </a:solidFill>
                <a:latin typeface="Abadi Extra Light" panose="020B0204020104020204" pitchFamily="34" charset="0"/>
              </a:rPr>
              <a:t> heart out of </a:t>
            </a:r>
            <a:r>
              <a:rPr lang="en-US" sz="2100" dirty="0" err="1">
                <a:solidFill>
                  <a:srgbClr val="FCDCED"/>
                </a:solidFill>
                <a:latin typeface="Abadi Extra Light" panose="020B0204020104020204" pitchFamily="34" charset="0"/>
              </a:rPr>
              <a:t>yo</a:t>
            </a:r>
            <a:r>
              <a:rPr lang="en-US" sz="2100" dirty="0">
                <a:solidFill>
                  <a:srgbClr val="FCDCED"/>
                </a:solidFill>
                <a:latin typeface="Abadi Extra Light" panose="020B0204020104020204" pitchFamily="34" charset="0"/>
              </a:rPr>
              <a:t>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And you don’t want an ungrateful rude, prude </a:t>
            </a:r>
            <a:r>
              <a:rPr lang="en-US" sz="2100" dirty="0">
                <a:solidFill>
                  <a:schemeClr val="tx1"/>
                </a:solidFill>
                <a:latin typeface="Abadi Extra Light" panose="020B0204020104020204" pitchFamily="34" charset="0"/>
              </a:rPr>
              <a:t>[expletive]</a:t>
            </a:r>
            <a:r>
              <a:rPr lang="en-US" sz="2100" dirty="0">
                <a:solidFill>
                  <a:srgbClr val="FCDCED"/>
                </a:solidFill>
                <a:latin typeface="Abadi Extra Light" panose="020B0204020104020204" pitchFamily="34" charset="0"/>
              </a:rPr>
              <a:t>, no fun having </a:t>
            </a:r>
            <a:r>
              <a:rPr lang="en-US" sz="2100" dirty="0">
                <a:solidFill>
                  <a:schemeClr val="tx1"/>
                </a:solidFill>
                <a:latin typeface="Abadi Extra Light" panose="020B0204020104020204" pitchFamily="34" charset="0"/>
              </a:rPr>
              <a:t>[expletive content] </a:t>
            </a:r>
            <a:r>
              <a:rPr lang="en-US" sz="2100" dirty="0">
                <a:solidFill>
                  <a:srgbClr val="FCDCED"/>
                </a:solidFill>
                <a:latin typeface="Abadi Extra Light" panose="020B0204020104020204" pitchFamily="34" charset="0"/>
              </a:rPr>
              <a:t>like </a:t>
            </a:r>
            <a:r>
              <a:rPr lang="en-US" sz="2100" dirty="0" err="1">
                <a:solidFill>
                  <a:srgbClr val="FCDCED"/>
                </a:solidFill>
                <a:latin typeface="Abadi Extra Light" panose="020B0204020104020204" pitchFamily="34" charset="0"/>
              </a:rPr>
              <a:t>Dat</a:t>
            </a:r>
            <a:r>
              <a:rPr lang="en-US" sz="2100" dirty="0">
                <a:solidFill>
                  <a:srgbClr val="FCDCED"/>
                </a:solidFill>
                <a:latin typeface="Abadi Extra Light" panose="020B0204020104020204" pitchFamily="34" charset="0"/>
              </a:rPr>
              <a:t> anyway. Now I know you might think I’m </a:t>
            </a:r>
            <a:r>
              <a:rPr lang="en-US" sz="2100" dirty="0" err="1">
                <a:solidFill>
                  <a:srgbClr val="FCDCED"/>
                </a:solidFill>
                <a:latin typeface="Abadi Extra Light" panose="020B0204020104020204" pitchFamily="34" charset="0"/>
              </a:rPr>
              <a:t>clownin</a:t>
            </a:r>
            <a:r>
              <a:rPr lang="en-US" sz="2100" dirty="0">
                <a:solidFill>
                  <a:srgbClr val="FCDCED"/>
                </a:solidFill>
                <a:latin typeface="Abadi Extra Light" panose="020B0204020104020204" pitchFamily="34" charset="0"/>
              </a:rPr>
              <a:t>, but there’s a lot of </a:t>
            </a:r>
            <a:r>
              <a:rPr lang="en-US" sz="2100" dirty="0" err="1">
                <a:solidFill>
                  <a:srgbClr val="FCDCED"/>
                </a:solidFill>
                <a:latin typeface="Abadi Extra Light" panose="020B0204020104020204" pitchFamily="34" charset="0"/>
              </a:rPr>
              <a:t>truf</a:t>
            </a:r>
            <a:r>
              <a:rPr lang="en-US" sz="2100" dirty="0">
                <a:solidFill>
                  <a:srgbClr val="FCDCED"/>
                </a:solidFill>
                <a:latin typeface="Abadi Extra Light" panose="020B0204020104020204" pitchFamily="34" charset="0"/>
              </a:rPr>
              <a:t> to this shit I </a:t>
            </a:r>
            <a:r>
              <a:rPr lang="en-US" sz="2100" dirty="0" err="1">
                <a:solidFill>
                  <a:srgbClr val="FCDCED"/>
                </a:solidFill>
                <a:latin typeface="Abadi Extra Light" panose="020B0204020104020204" pitchFamily="34" charset="0"/>
              </a:rPr>
              <a:t>ain’t</a:t>
            </a:r>
            <a:r>
              <a:rPr lang="en-US" sz="2100" dirty="0">
                <a:solidFill>
                  <a:srgbClr val="FCDCED"/>
                </a:solidFill>
                <a:latin typeface="Abadi Extra Light" panose="020B0204020104020204" pitchFamily="34" charset="0"/>
              </a:rPr>
              <a:t> </a:t>
            </a:r>
            <a:r>
              <a:rPr lang="en-US" sz="2100" dirty="0" err="1">
                <a:solidFill>
                  <a:srgbClr val="FCDCED"/>
                </a:solidFill>
                <a:latin typeface="Abadi Extra Light" panose="020B0204020104020204" pitchFamily="34" charset="0"/>
              </a:rPr>
              <a:t>playin</a:t>
            </a:r>
            <a:r>
              <a:rPr lang="en-US" sz="2100" dirty="0">
                <a:solidFill>
                  <a:srgbClr val="FCDCED"/>
                </a:solidFill>
                <a:latin typeface="Abadi Extra Light" panose="020B0204020104020204" pitchFamily="34" charset="0"/>
              </a:rPr>
              <a:t>. See for </a:t>
            </a:r>
            <a:r>
              <a:rPr lang="en-US" sz="2100" dirty="0" err="1">
                <a:solidFill>
                  <a:srgbClr val="FCDCED"/>
                </a:solidFill>
                <a:latin typeface="Abadi Extra Light" panose="020B0204020104020204" pitchFamily="34" charset="0"/>
              </a:rPr>
              <a:t>yoself</a:t>
            </a:r>
            <a:r>
              <a:rPr lang="en-US" sz="2100" dirty="0">
                <a:solidFill>
                  <a:srgbClr val="FCDCED"/>
                </a:solidFill>
                <a:latin typeface="Abadi Extra Light" panose="020B0204020104020204" pitchFamily="34" charset="0"/>
              </a:rPr>
              <a:t> my man. Good luck to </a:t>
            </a:r>
            <a:r>
              <a:rPr lang="en-US" sz="2100" dirty="0" err="1">
                <a:solidFill>
                  <a:srgbClr val="FCDCED"/>
                </a:solidFill>
                <a:latin typeface="Abadi Extra Light" panose="020B0204020104020204" pitchFamily="34" charset="0"/>
              </a:rPr>
              <a:t>ya</a:t>
            </a:r>
            <a:r>
              <a:rPr lang="en-US" sz="2100" dirty="0">
                <a:solidFill>
                  <a:srgbClr val="FCDCED"/>
                </a:solidFill>
                <a:latin typeface="Abadi Extra Light" panose="020B0204020104020204" pitchFamily="34" charset="0"/>
              </a:rPr>
              <a:t>. Tell her it’s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 Hopefully it </a:t>
            </a:r>
            <a:r>
              <a:rPr lang="en-US" sz="2100" dirty="0" err="1">
                <a:solidFill>
                  <a:srgbClr val="FCDCED"/>
                </a:solidFill>
                <a:latin typeface="Abadi Extra Light" panose="020B0204020104020204" pitchFamily="34" charset="0"/>
              </a:rPr>
              <a:t>ain’t</a:t>
            </a:r>
            <a:r>
              <a:rPr lang="en-US" sz="2100" dirty="0">
                <a:solidFill>
                  <a:srgbClr val="FCDCED"/>
                </a:solidFill>
                <a:latin typeface="Abadi Extra Light" panose="020B0204020104020204" pitchFamily="34" charset="0"/>
              </a:rPr>
              <a:t> </a:t>
            </a:r>
            <a:r>
              <a:rPr lang="en-US" sz="2100" dirty="0">
                <a:solidFill>
                  <a:schemeClr val="tx1"/>
                </a:solidFill>
                <a:latin typeface="Abadi Extra Light" panose="020B0204020104020204" pitchFamily="34" charset="0"/>
              </a:rPr>
              <a:t>[expletive content] </a:t>
            </a:r>
            <a:r>
              <a:rPr lang="en-US" sz="2100" dirty="0" err="1">
                <a:solidFill>
                  <a:srgbClr val="FCDCED"/>
                </a:solidFill>
                <a:latin typeface="Abadi Extra Light" panose="020B0204020104020204" pitchFamily="34" charset="0"/>
              </a:rPr>
              <a:t>haha</a:t>
            </a:r>
            <a:r>
              <a:rPr lang="en-US" sz="2100" dirty="0">
                <a:solidFill>
                  <a:srgbClr val="FCDCED"/>
                </a:solidFill>
                <a:latin typeface="Abadi Extra Light" panose="020B0204020104020204" pitchFamily="34" charset="0"/>
              </a:rPr>
              <a:t> even if it is if she like you, or you giving enough </a:t>
            </a:r>
            <a:r>
              <a:rPr lang="en-US" sz="2100" dirty="0" err="1">
                <a:solidFill>
                  <a:srgbClr val="FCDCED"/>
                </a:solidFill>
                <a:latin typeface="Abadi Extra Light" panose="020B0204020104020204" pitchFamily="34" charset="0"/>
              </a:rPr>
              <a:t>dollas</a:t>
            </a:r>
            <a:r>
              <a:rPr lang="en-US" sz="2100" dirty="0">
                <a:solidFill>
                  <a:srgbClr val="FCDCED"/>
                </a:solidFill>
                <a:latin typeface="Abadi Extra Light" panose="020B0204020104020204" pitchFamily="34" charset="0"/>
              </a:rPr>
              <a:t>, or you tell her she </a:t>
            </a:r>
            <a:r>
              <a:rPr lang="en-US" sz="2100" dirty="0" err="1">
                <a:solidFill>
                  <a:srgbClr val="FCDCED"/>
                </a:solidFill>
                <a:latin typeface="Abadi Extra Light" panose="020B0204020104020204" pitchFamily="34" charset="0"/>
              </a:rPr>
              <a:t>gonna</a:t>
            </a:r>
            <a:r>
              <a:rPr lang="en-US" sz="2100" dirty="0">
                <a:solidFill>
                  <a:srgbClr val="FCDCED"/>
                </a:solidFill>
                <a:latin typeface="Abadi Extra Light" panose="020B0204020104020204" pitchFamily="34" charset="0"/>
              </a:rPr>
              <a:t> </a:t>
            </a:r>
            <a:r>
              <a:rPr lang="en-US" sz="2100" dirty="0">
                <a:solidFill>
                  <a:schemeClr val="tx1"/>
                </a:solidFill>
                <a:latin typeface="Abadi Extra Light" panose="020B0204020104020204" pitchFamily="34" charset="0"/>
              </a:rPr>
              <a:t>[expletive content]</a:t>
            </a:r>
            <a:r>
              <a:rPr lang="en-US" sz="2100" dirty="0">
                <a:solidFill>
                  <a:srgbClr val="FCDCED"/>
                </a:solidFill>
                <a:latin typeface="Abadi Extra Light" panose="020B0204020104020204" pitchFamily="34" charset="0"/>
              </a:rPr>
              <a:t>.”</a:t>
            </a:r>
          </a:p>
        </p:txBody>
      </p:sp>
    </p:spTree>
    <p:extLst>
      <p:ext uri="{BB962C8B-B14F-4D97-AF65-F5344CB8AC3E}">
        <p14:creationId xmlns:p14="http://schemas.microsoft.com/office/powerpoint/2010/main" val="334481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1" y="1418253"/>
            <a:ext cx="5437437"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2" y="618259"/>
            <a:ext cx="8157431" cy="706964"/>
          </a:xfrm>
        </p:spPr>
        <p:txBody>
          <a:bodyPr/>
          <a:lstStyle/>
          <a:p>
            <a:r>
              <a:rPr lang="en-US" dirty="0">
                <a:latin typeface="Folks-Light" panose="02000403020000020004" pitchFamily="2" charset="0"/>
              </a:rPr>
              <a:t>WHERE THE MODEL FAILS</a:t>
            </a:r>
            <a:endParaRPr lang="en-US" sz="1600" dirty="0">
              <a:solidFill>
                <a:schemeClr val="accent1">
                  <a:lumMod val="40000"/>
                  <a:lumOff val="60000"/>
                </a:schemeClr>
              </a:solidFill>
              <a:latin typeface="Folks-Light" panose="02000403020000020004" pitchFamily="2" charset="0"/>
            </a:endParaRP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01342" y="1661298"/>
            <a:ext cx="4849091" cy="4580345"/>
          </a:xfrm>
        </p:spPr>
        <p:txBody>
          <a:bodyPr>
            <a:normAutofit fontScale="70000" lnSpcReduction="20000"/>
          </a:bodyPr>
          <a:lstStyle/>
          <a:p>
            <a:pPr>
              <a:spcAft>
                <a:spcPts val="600"/>
              </a:spcAft>
              <a:buClr>
                <a:schemeClr val="bg1"/>
              </a:buClr>
              <a:buSzPct val="75000"/>
              <a:buFont typeface="Wingdings" panose="05000000000000000000" pitchFamily="2" charset="2"/>
              <a:buChar char="v"/>
            </a:pPr>
            <a:r>
              <a:rPr lang="en-US" sz="2900" dirty="0">
                <a:solidFill>
                  <a:srgbClr val="FCDCED"/>
                </a:solidFill>
                <a:latin typeface="Abadi Extra Light" panose="020B0204020104020204" pitchFamily="34" charset="0"/>
              </a:rPr>
              <a:t>Homosexuality</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“My direct report and </a:t>
            </a:r>
            <a:r>
              <a:rPr lang="en-US" sz="1900" b="1" dirty="0">
                <a:solidFill>
                  <a:srgbClr val="FCDCED"/>
                </a:solidFill>
                <a:latin typeface="Abadi Extra Light" panose="020B0204020104020204" pitchFamily="34" charset="0"/>
              </a:rPr>
              <a:t>my husband </a:t>
            </a:r>
            <a:r>
              <a:rPr lang="en-US" sz="1900" dirty="0">
                <a:solidFill>
                  <a:srgbClr val="FCDCED"/>
                </a:solidFill>
                <a:latin typeface="Abadi Extra Light" panose="020B0204020104020204" pitchFamily="34" charset="0"/>
              </a:rPr>
              <a:t>had an emotional/verbal affair. I worked for a company and was friends with lots of people around the office. A guy (24) in another dept wanted something different and we were hiring so he was hired. He was also really good friends with </a:t>
            </a:r>
            <a:r>
              <a:rPr lang="en-US" sz="1900" b="1" dirty="0">
                <a:solidFill>
                  <a:srgbClr val="FCDCED"/>
                </a:solidFill>
                <a:latin typeface="Abadi Extra Light" panose="020B0204020104020204" pitchFamily="34" charset="0"/>
              </a:rPr>
              <a:t>my husband</a:t>
            </a:r>
            <a:r>
              <a:rPr lang="en-US" sz="1900" dirty="0">
                <a:solidFill>
                  <a:srgbClr val="FCDCED"/>
                </a:solidFill>
                <a:latin typeface="Abadi Extra Light" panose="020B0204020104020204" pitchFamily="34" charset="0"/>
              </a:rPr>
              <a:t>. He reported to me and we had a good friendship also. </a:t>
            </a:r>
            <a:r>
              <a:rPr lang="en-US" sz="1900" b="1" dirty="0">
                <a:solidFill>
                  <a:srgbClr val="FCDCED"/>
                </a:solidFill>
                <a:latin typeface="Abadi Extra Light" panose="020B0204020104020204" pitchFamily="34" charset="0"/>
              </a:rPr>
              <a:t>My husband </a:t>
            </a:r>
            <a:r>
              <a:rPr lang="en-US" sz="1900" dirty="0">
                <a:solidFill>
                  <a:srgbClr val="FCDCED"/>
                </a:solidFill>
                <a:latin typeface="Abadi Extra Light" panose="020B0204020104020204" pitchFamily="34" charset="0"/>
              </a:rPr>
              <a:t>and he started running together…”</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Lesbian women and gay men referencing their significant others leads to strong false predictions.  The model only sees “my husband”, it can’t parse the subtlety.</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Even subconscious linguistic predictors in the model’s calculus may not be useful.  It would be interesting to study whether comments by gay men, for example, track better with the male or female subconscious language patterns that we’ve seen, and whether subject matter is a factor.</a:t>
            </a:r>
          </a:p>
          <a:p>
            <a:pPr>
              <a:spcAft>
                <a:spcPts val="600"/>
              </a:spcAft>
              <a:buClr>
                <a:schemeClr val="bg1"/>
              </a:buClr>
              <a:buSzPct val="75000"/>
              <a:buFont typeface="Wingdings" panose="05000000000000000000" pitchFamily="2" charset="2"/>
              <a:buChar char="v"/>
            </a:pPr>
            <a:r>
              <a:rPr lang="en-US" sz="2900" dirty="0">
                <a:solidFill>
                  <a:srgbClr val="FCDCED"/>
                </a:solidFill>
                <a:latin typeface="Abadi Extra Light" panose="020B0204020104020204" pitchFamily="34" charset="0"/>
              </a:rPr>
              <a:t>Sarcasm, Imitation</a:t>
            </a:r>
          </a:p>
          <a:p>
            <a:pPr lvl="1">
              <a:spcAft>
                <a:spcPts val="600"/>
              </a:spcAft>
              <a:buClr>
                <a:schemeClr val="bg1"/>
              </a:buClr>
              <a:buSzPct val="75000"/>
              <a:buFont typeface="Wingdings" panose="05000000000000000000" pitchFamily="2" charset="2"/>
              <a:buChar char="v"/>
            </a:pPr>
            <a:r>
              <a:rPr lang="en-US" sz="1900" dirty="0">
                <a:solidFill>
                  <a:srgbClr val="FCDCED"/>
                </a:solidFill>
                <a:latin typeface="Abadi Extra Light" panose="020B0204020104020204" pitchFamily="34" charset="0"/>
              </a:rPr>
              <a:t>“</a:t>
            </a:r>
            <a:r>
              <a:rPr lang="en-US" sz="1900" dirty="0" err="1">
                <a:solidFill>
                  <a:srgbClr val="FCDCED"/>
                </a:solidFill>
                <a:latin typeface="Abadi Extra Light" panose="020B0204020104020204" pitchFamily="34" charset="0"/>
              </a:rPr>
              <a:t>dO</a:t>
            </a:r>
            <a:r>
              <a:rPr lang="en-US" sz="1900" dirty="0">
                <a:solidFill>
                  <a:srgbClr val="FCDCED"/>
                </a:solidFill>
                <a:latin typeface="Abadi Extra Light" panose="020B0204020104020204" pitchFamily="34" charset="0"/>
              </a:rPr>
              <a:t> </a:t>
            </a:r>
            <a:r>
              <a:rPr lang="en-US" sz="1900" dirty="0" err="1">
                <a:solidFill>
                  <a:srgbClr val="FCDCED"/>
                </a:solidFill>
                <a:latin typeface="Abadi Extra Light" panose="020B0204020104020204" pitchFamily="34" charset="0"/>
              </a:rPr>
              <a:t>yOu</a:t>
            </a:r>
            <a:r>
              <a:rPr lang="en-US" sz="1900" dirty="0">
                <a:solidFill>
                  <a:srgbClr val="FCDCED"/>
                </a:solidFill>
                <a:latin typeface="Abadi Extra Light" panose="020B0204020104020204" pitchFamily="34" charset="0"/>
              </a:rPr>
              <a:t> </a:t>
            </a:r>
            <a:r>
              <a:rPr lang="en-US" sz="1900" dirty="0" err="1">
                <a:solidFill>
                  <a:srgbClr val="FCDCED"/>
                </a:solidFill>
                <a:latin typeface="Abadi Extra Light" panose="020B0204020104020204" pitchFamily="34" charset="0"/>
              </a:rPr>
              <a:t>EvEn</a:t>
            </a:r>
            <a:r>
              <a:rPr lang="en-US" sz="1900" dirty="0">
                <a:solidFill>
                  <a:srgbClr val="FCDCED"/>
                </a:solidFill>
                <a:latin typeface="Abadi Extra Light" panose="020B0204020104020204" pitchFamily="34" charset="0"/>
              </a:rPr>
              <a:t> </a:t>
            </a:r>
            <a:r>
              <a:rPr lang="en-US" sz="1900" dirty="0" err="1">
                <a:solidFill>
                  <a:srgbClr val="FCDCED"/>
                </a:solidFill>
                <a:latin typeface="Abadi Extra Light" panose="020B0204020104020204" pitchFamily="34" charset="0"/>
              </a:rPr>
              <a:t>LiFt</a:t>
            </a:r>
            <a:r>
              <a:rPr lang="en-US" sz="1900" dirty="0">
                <a:solidFill>
                  <a:srgbClr val="FCDCED"/>
                </a:solidFill>
                <a:latin typeface="Abadi Extra Light" panose="020B0204020104020204" pitchFamily="34" charset="0"/>
              </a:rPr>
              <a:t> </a:t>
            </a:r>
            <a:r>
              <a:rPr lang="en-US" sz="1900" dirty="0" err="1">
                <a:solidFill>
                  <a:srgbClr val="FCDCED"/>
                </a:solidFill>
                <a:latin typeface="Abadi Extra Light" panose="020B0204020104020204" pitchFamily="34" charset="0"/>
              </a:rPr>
              <a:t>BrO</a:t>
            </a:r>
            <a:r>
              <a:rPr lang="en-US" sz="1900" dirty="0">
                <a:solidFill>
                  <a:srgbClr val="FCDCED"/>
                </a:solidFill>
                <a:latin typeface="Abadi Extra Light" panose="020B0204020104020204" pitchFamily="34" charset="0"/>
              </a:rPr>
              <a:t>?”, said in </a:t>
            </a:r>
            <a:r>
              <a:rPr lang="en-US" sz="1900" dirty="0" err="1">
                <a:solidFill>
                  <a:srgbClr val="FCDCED"/>
                </a:solidFill>
                <a:latin typeface="Abadi Extra Light" panose="020B0204020104020204" pitchFamily="34" charset="0"/>
              </a:rPr>
              <a:t>AskWomen</a:t>
            </a:r>
            <a:r>
              <a:rPr lang="en-US" sz="1900" dirty="0">
                <a:solidFill>
                  <a:srgbClr val="FCDCED"/>
                </a:solidFill>
                <a:latin typeface="Abadi Extra Light" panose="020B0204020104020204" pitchFamily="34" charset="0"/>
              </a:rPr>
              <a:t>, graded as highly male-associated.  The vectorizer involves lowercasing everything, so the sardonic type style isn’t picked up. </a:t>
            </a: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p:txBody>
      </p:sp>
      <p:sp>
        <p:nvSpPr>
          <p:cNvPr id="7" name="Rectangle 6">
            <a:extLst>
              <a:ext uri="{FF2B5EF4-FFF2-40B4-BE49-F238E27FC236}">
                <a16:creationId xmlns:a16="http://schemas.microsoft.com/office/drawing/2014/main" id="{51B37108-1808-470A-94A9-244C9276FEDA}"/>
              </a:ext>
            </a:extLst>
          </p:cNvPr>
          <p:cNvSpPr/>
          <p:nvPr/>
        </p:nvSpPr>
        <p:spPr>
          <a:xfrm>
            <a:off x="6264642" y="889233"/>
            <a:ext cx="5437436" cy="5595455"/>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FBF16527-6E15-4ECD-B8B0-49BB61C94868}"/>
              </a:ext>
            </a:extLst>
          </p:cNvPr>
          <p:cNvSpPr txBox="1">
            <a:spLocks/>
          </p:cNvSpPr>
          <p:nvPr/>
        </p:nvSpPr>
        <p:spPr>
          <a:xfrm>
            <a:off x="6434227" y="1191237"/>
            <a:ext cx="5056431" cy="5107227"/>
          </a:xfrm>
          <a:prstGeom prst="rect">
            <a:avLst/>
          </a:prstGeom>
        </p:spPr>
        <p:txBody>
          <a:bodyPr vert="horz" lIns="91440" tIns="45720" rIns="91440" bIns="45720" rtlCol="0">
            <a:normAutofit fontScale="4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Aft>
                <a:spcPts val="600"/>
              </a:spcAft>
              <a:buClr>
                <a:schemeClr val="bg1"/>
              </a:buClr>
              <a:buSzPct val="75000"/>
              <a:buFont typeface="Wingdings" panose="05000000000000000000" pitchFamily="2" charset="2"/>
              <a:buChar char="v"/>
            </a:pPr>
            <a:r>
              <a:rPr lang="en-US" sz="5000" dirty="0">
                <a:solidFill>
                  <a:srgbClr val="FCDCED"/>
                </a:solidFill>
                <a:latin typeface="Abadi Extra Light" panose="020B0204020104020204" pitchFamily="34" charset="0"/>
              </a:rPr>
              <a:t>Stereotype Bias</a:t>
            </a:r>
            <a:endParaRPr lang="en-US" sz="3300" dirty="0">
              <a:solidFill>
                <a:srgbClr val="FCDCED"/>
              </a:solidFill>
              <a:latin typeface="Abadi Extra Light" panose="020B0204020104020204" pitchFamily="34" charset="0"/>
            </a:endParaRPr>
          </a:p>
          <a:p>
            <a:pPr lvl="1">
              <a:spcAft>
                <a:spcPts val="600"/>
              </a:spcAft>
              <a:buClr>
                <a:schemeClr val="bg1"/>
              </a:buClr>
              <a:buSzPct val="75000"/>
              <a:buFont typeface="Wingdings" panose="05000000000000000000" pitchFamily="2" charset="2"/>
              <a:buChar char="v"/>
            </a:pPr>
            <a:r>
              <a:rPr lang="en-US" sz="3300" dirty="0">
                <a:solidFill>
                  <a:srgbClr val="FCDCED"/>
                </a:solidFill>
                <a:latin typeface="Abadi Extra Light" panose="020B0204020104020204" pitchFamily="34" charset="0"/>
              </a:rPr>
              <a:t>“I got a motorcycle.”</a:t>
            </a:r>
          </a:p>
          <a:p>
            <a:pPr lvl="1">
              <a:spcAft>
                <a:spcPts val="600"/>
              </a:spcAft>
              <a:buClr>
                <a:schemeClr val="bg1"/>
              </a:buClr>
              <a:buSzPct val="75000"/>
              <a:buFont typeface="Wingdings" panose="05000000000000000000" pitchFamily="2" charset="2"/>
              <a:buChar char="v"/>
            </a:pPr>
            <a:r>
              <a:rPr lang="en-US" sz="3300" dirty="0">
                <a:solidFill>
                  <a:srgbClr val="FCDCED"/>
                </a:solidFill>
                <a:latin typeface="Abadi Extra Light" panose="020B0204020104020204" pitchFamily="34" charset="0"/>
              </a:rPr>
              <a:t>“Off the top of my head, Louis Zamperini’s story is pretty fucking insane. Nellie Bly was also fucking hardcore.”</a:t>
            </a:r>
          </a:p>
          <a:p>
            <a:pPr lvl="1">
              <a:spcAft>
                <a:spcPts val="600"/>
              </a:spcAft>
              <a:buClr>
                <a:schemeClr val="bg1"/>
              </a:buClr>
              <a:buSzPct val="75000"/>
              <a:buFont typeface="Wingdings" panose="05000000000000000000" pitchFamily="2" charset="2"/>
              <a:buChar char="v"/>
            </a:pPr>
            <a:r>
              <a:rPr lang="en-US" sz="3300" dirty="0">
                <a:solidFill>
                  <a:srgbClr val="FCDCED"/>
                </a:solidFill>
                <a:latin typeface="Abadi Extra Light" panose="020B0204020104020204" pitchFamily="34" charset="0"/>
              </a:rPr>
              <a:t>These are comments by women, but the swearing and motorcycle lead the model in the opposite direction (98% certainty).  This is a classic problem in natural language processing  We don’t want to have models in our applications and commercial infrastructures that reinforce stereotyped perceptions and behaviors.</a:t>
            </a:r>
          </a:p>
          <a:p>
            <a:pPr>
              <a:spcAft>
                <a:spcPts val="600"/>
              </a:spcAft>
              <a:buClr>
                <a:schemeClr val="bg1"/>
              </a:buClr>
              <a:buSzPct val="75000"/>
              <a:buFont typeface="Wingdings" panose="05000000000000000000" pitchFamily="2" charset="2"/>
              <a:buChar char="v"/>
            </a:pPr>
            <a:r>
              <a:rPr lang="en-US" sz="5000" dirty="0">
                <a:solidFill>
                  <a:srgbClr val="FCDCED"/>
                </a:solidFill>
                <a:latin typeface="Abadi Extra Light" panose="020B0204020104020204" pitchFamily="34" charset="0"/>
              </a:rPr>
              <a:t>Subreddit Pretense</a:t>
            </a:r>
          </a:p>
          <a:p>
            <a:pPr lvl="1">
              <a:spcAft>
                <a:spcPts val="600"/>
              </a:spcAft>
              <a:buClr>
                <a:schemeClr val="bg1"/>
              </a:buClr>
              <a:buSzPct val="75000"/>
              <a:buFont typeface="Wingdings" panose="05000000000000000000" pitchFamily="2" charset="2"/>
              <a:buChar char="v"/>
            </a:pPr>
            <a:r>
              <a:rPr lang="en-US" sz="3300" dirty="0">
                <a:solidFill>
                  <a:srgbClr val="FCDCED"/>
                </a:solidFill>
                <a:latin typeface="Abadi Extra Light" panose="020B0204020104020204" pitchFamily="34" charset="0"/>
              </a:rPr>
              <a:t>“I’m a woman, but…”  The 3-gram “I’m a woman” should indicate female easily, but this phrase is actually more likely to be said by a woman replying </a:t>
            </a:r>
            <a:r>
              <a:rPr lang="en-US" sz="3300" i="1" dirty="0">
                <a:solidFill>
                  <a:srgbClr val="FCDCED"/>
                </a:solidFill>
                <a:latin typeface="Abadi Extra Light" panose="020B0204020104020204" pitchFamily="34" charset="0"/>
              </a:rPr>
              <a:t>in </a:t>
            </a:r>
            <a:r>
              <a:rPr lang="en-US" sz="3300" i="1" dirty="0" err="1">
                <a:solidFill>
                  <a:srgbClr val="FCDCED"/>
                </a:solidFill>
                <a:latin typeface="Abadi Extra Light" panose="020B0204020104020204" pitchFamily="34" charset="0"/>
              </a:rPr>
              <a:t>AskMen</a:t>
            </a:r>
            <a:r>
              <a:rPr lang="en-US" sz="3300" dirty="0">
                <a:solidFill>
                  <a:srgbClr val="FCDCED"/>
                </a:solidFill>
                <a:latin typeface="Abadi Extra Light" panose="020B0204020104020204" pitchFamily="34" charset="0"/>
              </a:rPr>
              <a:t>.  So the model predicts </a:t>
            </a:r>
            <a:r>
              <a:rPr lang="en-US" sz="3300" dirty="0" err="1">
                <a:solidFill>
                  <a:srgbClr val="FCDCED"/>
                </a:solidFill>
                <a:latin typeface="Abadi Extra Light" panose="020B0204020104020204" pitchFamily="34" charset="0"/>
              </a:rPr>
              <a:t>AskMen</a:t>
            </a:r>
            <a:r>
              <a:rPr lang="en-US" sz="3300" dirty="0">
                <a:solidFill>
                  <a:srgbClr val="FCDCED"/>
                </a:solidFill>
                <a:latin typeface="Abadi Extra Light" panose="020B0204020104020204" pitchFamily="34" charset="0"/>
              </a:rPr>
              <a:t> correctly, but the underlying proxy is flawed</a:t>
            </a:r>
          </a:p>
          <a:p>
            <a:pPr>
              <a:spcAft>
                <a:spcPts val="600"/>
              </a:spcAft>
              <a:buClr>
                <a:schemeClr val="bg1"/>
              </a:buClr>
              <a:buSzPct val="75000"/>
              <a:buFont typeface="Wingdings" panose="05000000000000000000" pitchFamily="2" charset="2"/>
              <a:buChar char="v"/>
            </a:pPr>
            <a:r>
              <a:rPr lang="en-US" sz="5000" dirty="0">
                <a:solidFill>
                  <a:srgbClr val="FCDCED"/>
                </a:solidFill>
                <a:latin typeface="Abadi Extra Light" panose="020B0204020104020204" pitchFamily="34" charset="0"/>
              </a:rPr>
              <a:t>Wrong for the Right Reasons</a:t>
            </a:r>
          </a:p>
          <a:p>
            <a:pPr lvl="1">
              <a:spcAft>
                <a:spcPts val="600"/>
              </a:spcAft>
              <a:buClr>
                <a:schemeClr val="bg1"/>
              </a:buClr>
              <a:buSzPct val="75000"/>
              <a:buFont typeface="Wingdings" panose="05000000000000000000" pitchFamily="2" charset="2"/>
              <a:buChar char="v"/>
            </a:pPr>
            <a:r>
              <a:rPr lang="en-US" sz="3300" dirty="0">
                <a:solidFill>
                  <a:srgbClr val="FCDCED"/>
                </a:solidFill>
                <a:latin typeface="Abadi Extra Light" panose="020B0204020104020204" pitchFamily="34" charset="0"/>
              </a:rPr>
              <a:t>At its best, the model identifies a woman replying in </a:t>
            </a:r>
            <a:r>
              <a:rPr lang="en-US" sz="3300" dirty="0" err="1">
                <a:solidFill>
                  <a:srgbClr val="FCDCED"/>
                </a:solidFill>
                <a:latin typeface="Abadi Extra Light" panose="020B0204020104020204" pitchFamily="34" charset="0"/>
              </a:rPr>
              <a:t>AskMen</a:t>
            </a:r>
            <a:r>
              <a:rPr lang="en-US" sz="3300" dirty="0">
                <a:solidFill>
                  <a:srgbClr val="FCDCED"/>
                </a:solidFill>
                <a:latin typeface="Abadi Extra Light" panose="020B0204020104020204" pitchFamily="34" charset="0"/>
              </a:rPr>
              <a:t> (and vice versa) based on linguistic signatures it has learned.  There were a handful of examples of this among the incorrect predictions, but the most definitive tend to be off-color.</a:t>
            </a: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p:txBody>
      </p:sp>
    </p:spTree>
    <p:extLst>
      <p:ext uri="{BB962C8B-B14F-4D97-AF65-F5344CB8AC3E}">
        <p14:creationId xmlns:p14="http://schemas.microsoft.com/office/powerpoint/2010/main" val="3541864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A7CC29-C0BE-4548-BD35-60C4ACC916E7}"/>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3DCD18-5AC9-4FE8-9610-B46093024439}"/>
              </a:ext>
            </a:extLst>
          </p:cNvPr>
          <p:cNvSpPr/>
          <p:nvPr/>
        </p:nvSpPr>
        <p:spPr>
          <a:xfrm>
            <a:off x="6290076" y="478172"/>
            <a:ext cx="5496119" cy="19003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9517478" cy="706964"/>
          </a:xfrm>
        </p:spPr>
        <p:txBody>
          <a:bodyPr/>
          <a:lstStyle/>
          <a:p>
            <a:r>
              <a:rPr lang="en-US" dirty="0">
                <a:latin typeface="Folks-Light" panose="02000403020000020004" pitchFamily="2" charset="0"/>
              </a:rPr>
              <a:t>HEATMAP TEXT IN TABLEAU </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76571" y="1845341"/>
            <a:ext cx="4634597" cy="4181145"/>
          </a:xfrm>
        </p:spPr>
        <p:txBody>
          <a:bodyPr>
            <a:noAutofit/>
          </a:bodyPr>
          <a:lstStyle/>
          <a:p>
            <a:pPr marL="0" indent="0">
              <a:buClr>
                <a:schemeClr val="bg1"/>
              </a:buClr>
              <a:buSzPct val="75000"/>
              <a:buNone/>
            </a:pPr>
            <a:r>
              <a:rPr lang="en-US" sz="1300" dirty="0">
                <a:solidFill>
                  <a:srgbClr val="FCDCED"/>
                </a:solidFill>
                <a:latin typeface="Abadi Extra Light" panose="020B0204020104020204" pitchFamily="34" charset="0"/>
              </a:rPr>
              <a:t>“You need to be able to distinguish between a girl that likes the attention you're giving her from a girl that likes you. Most girls at a party will smile and talk to you if you approach them with confidence. After you talk to her though, you need to find a way for her to invest in the interaction. If she never invests in it you never really know what she wants. Walking away from the girl without getting any info is a good way to do this. You started the first conversation, now she's on the spot. If she doesn't come up to you and talk to you again, she isn't getting your number. This forces her to be more than just a receiver of attention. If you're leaving the party, or think you might not see her again at that party. Give her your contact info, don't take any of hers. She's then forced to reach out to you if she wants things to go anywhere. Not only will this tell you if she's actually interested in you, it will make her more attracted. She will see that you aren't desperate, and that makes you more attractive. Girls can sense when the only reason you're talking to them is to get their number or something like that. They can see right through you. When you walk away without the number, she realizes you're not just trying to get her number, you actually just wanted to talk to her. That is attractive.”</a:t>
            </a:r>
            <a:endParaRPr lang="en-US" sz="1300" dirty="0">
              <a:latin typeface="Abadi Extra Light" panose="020B0204020104020204" pitchFamily="34" charset="0"/>
            </a:endParaRPr>
          </a:p>
        </p:txBody>
      </p:sp>
      <p:sp>
        <p:nvSpPr>
          <p:cNvPr id="8" name="Content Placeholder 2">
            <a:extLst>
              <a:ext uri="{FF2B5EF4-FFF2-40B4-BE49-F238E27FC236}">
                <a16:creationId xmlns:a16="http://schemas.microsoft.com/office/drawing/2014/main" id="{24CDB0F6-FBEB-48DF-A167-218F361EE5F9}"/>
              </a:ext>
            </a:extLst>
          </p:cNvPr>
          <p:cNvSpPr txBox="1">
            <a:spLocks/>
          </p:cNvSpPr>
          <p:nvPr/>
        </p:nvSpPr>
        <p:spPr>
          <a:xfrm>
            <a:off x="6469290" y="776357"/>
            <a:ext cx="5099128" cy="164871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spcAft>
                <a:spcPts val="600"/>
              </a:spcAft>
              <a:buClr>
                <a:schemeClr val="bg1"/>
              </a:buClr>
              <a:buSzPct val="75000"/>
              <a:buFont typeface="Wingdings" panose="05000000000000000000" pitchFamily="2" charset="2"/>
              <a:buChar char="v"/>
            </a:pPr>
            <a:r>
              <a:rPr lang="en-US" sz="1600" dirty="0">
                <a:solidFill>
                  <a:schemeClr val="bg1"/>
                </a:solidFill>
                <a:latin typeface="Abadi Extra Light" panose="020B0204020104020204" pitchFamily="34" charset="0"/>
              </a:rPr>
              <a:t>The comment below was highly linked with r/</a:t>
            </a:r>
            <a:r>
              <a:rPr lang="en-US" sz="1600" dirty="0" err="1">
                <a:solidFill>
                  <a:schemeClr val="bg1"/>
                </a:solidFill>
                <a:latin typeface="Abadi Extra Light" panose="020B0204020104020204" pitchFamily="34" charset="0"/>
              </a:rPr>
              <a:t>AskMen</a:t>
            </a:r>
            <a:r>
              <a:rPr lang="en-US" sz="1600" dirty="0">
                <a:solidFill>
                  <a:schemeClr val="bg1"/>
                </a:solidFill>
                <a:latin typeface="Abadi Extra Light" panose="020B0204020104020204" pitchFamily="34" charset="0"/>
              </a:rPr>
              <a:t>, but the keywords driving the prediction were not obvious.</a:t>
            </a:r>
          </a:p>
          <a:p>
            <a:pPr>
              <a:spcAft>
                <a:spcPts val="600"/>
              </a:spcAft>
              <a:buClr>
                <a:schemeClr val="bg1"/>
              </a:buClr>
              <a:buSzPct val="75000"/>
              <a:buFont typeface="Wingdings" panose="05000000000000000000" pitchFamily="2" charset="2"/>
              <a:buChar char="v"/>
            </a:pPr>
            <a:r>
              <a:rPr lang="en-US" sz="1600" dirty="0">
                <a:solidFill>
                  <a:schemeClr val="bg1"/>
                </a:solidFill>
                <a:latin typeface="Abadi Extra Light" panose="020B0204020104020204" pitchFamily="34" charset="0"/>
              </a:rPr>
              <a:t>Divergent color-mapping of the text by coefficient in Tableau helps us visualize how the model sees the text.</a:t>
            </a:r>
          </a:p>
        </p:txBody>
      </p:sp>
      <p:pic>
        <p:nvPicPr>
          <p:cNvPr id="6" name="Picture 5">
            <a:extLst>
              <a:ext uri="{FF2B5EF4-FFF2-40B4-BE49-F238E27FC236}">
                <a16:creationId xmlns:a16="http://schemas.microsoft.com/office/drawing/2014/main" id="{FDF4D396-01EB-4113-B8AF-F2FEAD034E1E}"/>
              </a:ext>
            </a:extLst>
          </p:cNvPr>
          <p:cNvPicPr>
            <a:picLocks noChangeAspect="1"/>
          </p:cNvPicPr>
          <p:nvPr/>
        </p:nvPicPr>
        <p:blipFill>
          <a:blip r:embed="rId2"/>
          <a:stretch>
            <a:fillRect/>
          </a:stretch>
        </p:blipFill>
        <p:spPr>
          <a:xfrm>
            <a:off x="5910442" y="2448667"/>
            <a:ext cx="6026755" cy="4181145"/>
          </a:xfrm>
          <a:prstGeom prst="rect">
            <a:avLst/>
          </a:prstGeom>
        </p:spPr>
      </p:pic>
    </p:spTree>
    <p:extLst>
      <p:ext uri="{BB962C8B-B14F-4D97-AF65-F5344CB8AC3E}">
        <p14:creationId xmlns:p14="http://schemas.microsoft.com/office/powerpoint/2010/main" val="376722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2" y="1418253"/>
            <a:ext cx="4984430" cy="5121092"/>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09023"/>
            <a:ext cx="5428191" cy="706964"/>
          </a:xfrm>
        </p:spPr>
        <p:txBody>
          <a:bodyPr/>
          <a:lstStyle/>
          <a:p>
            <a:r>
              <a:rPr lang="en-US" dirty="0">
                <a:latin typeface="Folks-Light" panose="02000403020000020004" pitchFamily="2" charset="0"/>
              </a:rPr>
              <a:t>A TALE OF TWO SUBREDDITS</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01343" y="1866411"/>
            <a:ext cx="4533130" cy="4775200"/>
          </a:xfrm>
        </p:spPr>
        <p:txBody>
          <a:bodyPr>
            <a:normAutofit/>
          </a:bodyPr>
          <a:lstStyle/>
          <a:p>
            <a:pPr>
              <a:spcAft>
                <a:spcPts val="600"/>
              </a:spcAft>
              <a:buClr>
                <a:schemeClr val="bg1"/>
              </a:buClr>
              <a:buSzPct val="75000"/>
              <a:buFont typeface="Wingdings" panose="05000000000000000000" pitchFamily="2" charset="2"/>
              <a:buChar char="v"/>
            </a:pPr>
            <a:r>
              <a:rPr lang="en-US" b="1" dirty="0">
                <a:solidFill>
                  <a:srgbClr val="FCDCED"/>
                </a:solidFill>
                <a:latin typeface="Abadi Extra Light" panose="020B0204020104020204" pitchFamily="34" charset="0"/>
              </a:rPr>
              <a:t>r/</a:t>
            </a:r>
            <a:r>
              <a:rPr lang="en-US" b="1" dirty="0" err="1">
                <a:solidFill>
                  <a:srgbClr val="FCDCED"/>
                </a:solidFill>
                <a:latin typeface="Abadi Extra Light" panose="020B0204020104020204" pitchFamily="34" charset="0"/>
              </a:rPr>
              <a:t>AskMen</a:t>
            </a:r>
            <a:r>
              <a:rPr lang="en-US" b="1" dirty="0">
                <a:solidFill>
                  <a:srgbClr val="FCDCED"/>
                </a:solidFill>
                <a:latin typeface="Abadi Extra Light" panose="020B0204020104020204" pitchFamily="34" charset="0"/>
              </a:rPr>
              <a:t> </a:t>
            </a:r>
            <a:r>
              <a:rPr lang="en-US" dirty="0">
                <a:solidFill>
                  <a:srgbClr val="FCDCED"/>
                </a:solidFill>
                <a:latin typeface="Abadi Extra Light" panose="020B0204020104020204" pitchFamily="34" charset="0"/>
              </a:rPr>
              <a:t>and </a:t>
            </a:r>
            <a:r>
              <a:rPr lang="en-US" b="1" dirty="0">
                <a:solidFill>
                  <a:srgbClr val="FCDCED"/>
                </a:solidFill>
                <a:latin typeface="Abadi Extra Light" panose="020B0204020104020204" pitchFamily="34" charset="0"/>
              </a:rPr>
              <a:t>r/</a:t>
            </a:r>
            <a:r>
              <a:rPr lang="en-US" b="1" dirty="0" err="1">
                <a:solidFill>
                  <a:srgbClr val="FCDCED"/>
                </a:solidFill>
                <a:latin typeface="Abadi Extra Light" panose="020B0204020104020204" pitchFamily="34" charset="0"/>
              </a:rPr>
              <a:t>AskWomen</a:t>
            </a:r>
            <a:r>
              <a:rPr lang="en-US" dirty="0">
                <a:solidFill>
                  <a:srgbClr val="FCDCED"/>
                </a:solidFill>
                <a:latin typeface="Abadi Extra Light" panose="020B0204020104020204" pitchFamily="34" charset="0"/>
              </a:rPr>
              <a:t>:  two subreddits designed so that </a:t>
            </a:r>
            <a:r>
              <a:rPr lang="en-US" dirty="0" err="1">
                <a:solidFill>
                  <a:srgbClr val="FCDCED"/>
                </a:solidFill>
                <a:latin typeface="Abadi Extra Light" panose="020B0204020104020204" pitchFamily="34" charset="0"/>
              </a:rPr>
              <a:t>redditors</a:t>
            </a:r>
            <a:r>
              <a:rPr lang="en-US" dirty="0">
                <a:solidFill>
                  <a:srgbClr val="FCDCED"/>
                </a:solidFill>
                <a:latin typeface="Abadi Extra Light" panose="020B0204020104020204" pitchFamily="34" charset="0"/>
              </a:rPr>
              <a:t> can ask questions that they want to direct specifically to </a:t>
            </a:r>
            <a:r>
              <a:rPr lang="en-US" dirty="0" err="1">
                <a:solidFill>
                  <a:srgbClr val="FCDCED"/>
                </a:solidFill>
                <a:latin typeface="Abadi Extra Light" panose="020B0204020104020204" pitchFamily="34" charset="0"/>
              </a:rPr>
              <a:t>redditors</a:t>
            </a:r>
            <a:r>
              <a:rPr lang="en-US" dirty="0">
                <a:solidFill>
                  <a:srgbClr val="FCDCED"/>
                </a:solidFill>
                <a:latin typeface="Abadi Extra Light" panose="020B0204020104020204" pitchFamily="34" charset="0"/>
              </a:rPr>
              <a:t> of the male or female gender.</a:t>
            </a:r>
          </a:p>
          <a:p>
            <a:pPr>
              <a:spcAft>
                <a:spcPts val="600"/>
              </a:spcAft>
              <a:buClr>
                <a:schemeClr val="bg1"/>
              </a:buClr>
              <a:buSzPct val="75000"/>
              <a:buFont typeface="Wingdings" panose="05000000000000000000" pitchFamily="2" charset="2"/>
              <a:buChar char="v"/>
            </a:pPr>
            <a:r>
              <a:rPr lang="en-US" dirty="0">
                <a:solidFill>
                  <a:srgbClr val="FCDCED"/>
                </a:solidFill>
                <a:latin typeface="Abadi Extra Light" panose="020B0204020104020204" pitchFamily="34" charset="0"/>
              </a:rPr>
              <a:t>First-tier comment replies in threads should be overwhelmingly women in r/</a:t>
            </a:r>
            <a:r>
              <a:rPr lang="en-US" dirty="0" err="1">
                <a:solidFill>
                  <a:srgbClr val="FCDCED"/>
                </a:solidFill>
                <a:latin typeface="Abadi Extra Light" panose="020B0204020104020204" pitchFamily="34" charset="0"/>
              </a:rPr>
              <a:t>AskWomen</a:t>
            </a:r>
            <a:r>
              <a:rPr lang="en-US" dirty="0">
                <a:solidFill>
                  <a:srgbClr val="FCDCED"/>
                </a:solidFill>
                <a:latin typeface="Abadi Extra Light" panose="020B0204020104020204" pitchFamily="34" charset="0"/>
              </a:rPr>
              <a:t>, and men in r/</a:t>
            </a:r>
            <a:r>
              <a:rPr lang="en-US" dirty="0" err="1">
                <a:solidFill>
                  <a:srgbClr val="FCDCED"/>
                </a:solidFill>
                <a:latin typeface="Abadi Extra Light" panose="020B0204020104020204" pitchFamily="34" charset="0"/>
              </a:rPr>
              <a:t>AskMen</a:t>
            </a:r>
            <a:r>
              <a:rPr lang="en-US" dirty="0">
                <a:solidFill>
                  <a:srgbClr val="FCDCED"/>
                </a:solidFill>
                <a:latin typeface="Abadi Extra Light" panose="020B0204020104020204" pitchFamily="34" charset="0"/>
              </a:rPr>
              <a:t>, respectively.</a:t>
            </a:r>
          </a:p>
          <a:p>
            <a:pPr>
              <a:spcAft>
                <a:spcPts val="600"/>
              </a:spcAft>
              <a:buClr>
                <a:schemeClr val="bg1"/>
              </a:buClr>
              <a:buSzPct val="75000"/>
              <a:buFont typeface="Wingdings" panose="05000000000000000000" pitchFamily="2" charset="2"/>
              <a:buChar char="v"/>
            </a:pPr>
            <a:r>
              <a:rPr lang="en-US" dirty="0">
                <a:solidFill>
                  <a:srgbClr val="FCDCED"/>
                </a:solidFill>
                <a:latin typeface="Abadi Extra Light" panose="020B0204020104020204" pitchFamily="34" charset="0"/>
              </a:rPr>
              <a:t>If we can collect first-tier comments only, from each subreddit, we can use the subreddit label as a proxy for author gender.</a:t>
            </a:r>
          </a:p>
          <a:p>
            <a:pPr>
              <a:spcAft>
                <a:spcPts val="600"/>
              </a:spcAft>
              <a:buClr>
                <a:schemeClr val="bg1"/>
              </a:buClr>
              <a:buSzPct val="75000"/>
              <a:buFont typeface="Wingdings" panose="05000000000000000000" pitchFamily="2" charset="2"/>
              <a:buChar char="v"/>
            </a:pPr>
            <a:r>
              <a:rPr lang="en-US" dirty="0">
                <a:solidFill>
                  <a:srgbClr val="FCDCED"/>
                </a:solidFill>
                <a:latin typeface="Abadi Extra Light" panose="020B0204020104020204" pitchFamily="34" charset="0"/>
              </a:rPr>
              <a:t>This allows us to build a model to try and predict the gender of Reddit comments.</a:t>
            </a: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p:txBody>
      </p:sp>
      <p:pic>
        <p:nvPicPr>
          <p:cNvPr id="6" name="Picture 5">
            <a:extLst>
              <a:ext uri="{FF2B5EF4-FFF2-40B4-BE49-F238E27FC236}">
                <a16:creationId xmlns:a16="http://schemas.microsoft.com/office/drawing/2014/main" id="{1AA2324C-289F-4A97-A274-1C56C9819D36}"/>
              </a:ext>
            </a:extLst>
          </p:cNvPr>
          <p:cNvPicPr>
            <a:picLocks noChangeAspect="1"/>
          </p:cNvPicPr>
          <p:nvPr/>
        </p:nvPicPr>
        <p:blipFill>
          <a:blip r:embed="rId2"/>
          <a:stretch>
            <a:fillRect/>
          </a:stretch>
        </p:blipFill>
        <p:spPr>
          <a:xfrm>
            <a:off x="5610807" y="1507009"/>
            <a:ext cx="6096001" cy="2495278"/>
          </a:xfrm>
          <a:prstGeom prst="rect">
            <a:avLst/>
          </a:prstGeom>
        </p:spPr>
      </p:pic>
      <p:pic>
        <p:nvPicPr>
          <p:cNvPr id="8" name="Picture 7">
            <a:extLst>
              <a:ext uri="{FF2B5EF4-FFF2-40B4-BE49-F238E27FC236}">
                <a16:creationId xmlns:a16="http://schemas.microsoft.com/office/drawing/2014/main" id="{775A1B3D-B35D-44E1-B256-6E216CC4AC82}"/>
              </a:ext>
            </a:extLst>
          </p:cNvPr>
          <p:cNvPicPr>
            <a:picLocks noChangeAspect="1"/>
          </p:cNvPicPr>
          <p:nvPr/>
        </p:nvPicPr>
        <p:blipFill>
          <a:blip r:embed="rId3"/>
          <a:stretch>
            <a:fillRect/>
          </a:stretch>
        </p:blipFill>
        <p:spPr>
          <a:xfrm>
            <a:off x="5614870" y="4193309"/>
            <a:ext cx="6091938" cy="2106986"/>
          </a:xfrm>
          <a:prstGeom prst="rect">
            <a:avLst/>
          </a:prstGeom>
        </p:spPr>
      </p:pic>
    </p:spTree>
    <p:extLst>
      <p:ext uri="{BB962C8B-B14F-4D97-AF65-F5344CB8AC3E}">
        <p14:creationId xmlns:p14="http://schemas.microsoft.com/office/powerpoint/2010/main" val="4091966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2" y="1418253"/>
            <a:ext cx="4984430"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DATA CLEANING AND PROCESSING</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664574" y="1679511"/>
            <a:ext cx="4625666" cy="4560230"/>
          </a:xfrm>
        </p:spPr>
        <p:txBody>
          <a:bodyPr>
            <a:noAutofit/>
          </a:bodyPr>
          <a:lstStyle/>
          <a:p>
            <a:pPr>
              <a:spcAft>
                <a:spcPts val="600"/>
              </a:spcAft>
              <a:buClr>
                <a:schemeClr val="bg1"/>
              </a:buClr>
              <a:buSzPct val="75000"/>
              <a:buFont typeface="Wingdings" panose="05000000000000000000" pitchFamily="2" charset="2"/>
              <a:buChar char="v"/>
            </a:pPr>
            <a:r>
              <a:rPr lang="en-US" sz="1600" b="1" dirty="0" err="1">
                <a:solidFill>
                  <a:srgbClr val="FCDCED"/>
                </a:solidFill>
                <a:latin typeface="Abadi Extra Light" panose="020B0204020104020204" pitchFamily="34" charset="0"/>
              </a:rPr>
              <a:t>Pushshift</a:t>
            </a:r>
            <a:r>
              <a:rPr lang="en-US" sz="1600" b="1" dirty="0">
                <a:solidFill>
                  <a:srgbClr val="FCDCED"/>
                </a:solidFill>
                <a:latin typeface="Abadi Extra Light" panose="020B0204020104020204" pitchFamily="34" charset="0"/>
              </a:rPr>
              <a:t> </a:t>
            </a:r>
            <a:r>
              <a:rPr lang="en-US" sz="1600" dirty="0">
                <a:solidFill>
                  <a:srgbClr val="FCDCED"/>
                </a:solidFill>
                <a:latin typeface="Abadi Extra Light" panose="020B0204020104020204" pitchFamily="34" charset="0"/>
              </a:rPr>
              <a:t>is an open-source alternative to Reddit’s API that allows us to pull comment data going back in time, and returns data in a more convenient format.</a:t>
            </a:r>
          </a:p>
          <a:p>
            <a:pPr>
              <a:spcAft>
                <a:spcPts val="600"/>
              </a:spcAft>
              <a:buClr>
                <a:schemeClr val="bg1"/>
              </a:buClr>
              <a:buSzPct val="75000"/>
              <a:buFont typeface="Wingdings" panose="05000000000000000000" pitchFamily="2" charset="2"/>
              <a:buChar char="v"/>
            </a:pPr>
            <a:r>
              <a:rPr lang="en-US" sz="1600" dirty="0" err="1">
                <a:solidFill>
                  <a:srgbClr val="FCDCED"/>
                </a:solidFill>
                <a:latin typeface="Abadi Extra Light" panose="020B0204020104020204" pitchFamily="34" charset="0"/>
              </a:rPr>
              <a:t>Pushshift</a:t>
            </a:r>
            <a:r>
              <a:rPr lang="en-US" sz="1600" dirty="0">
                <a:solidFill>
                  <a:srgbClr val="FCDCED"/>
                </a:solidFill>
                <a:latin typeface="Abadi Extra Light" panose="020B0204020104020204" pitchFamily="34" charset="0"/>
              </a:rPr>
              <a:t> formats parent ids for each comment in a way that lets us </a:t>
            </a:r>
            <a:r>
              <a:rPr lang="en-US" sz="1600" b="1" dirty="0">
                <a:solidFill>
                  <a:srgbClr val="FCDCED"/>
                </a:solidFill>
                <a:latin typeface="Abadi Extra Light" panose="020B0204020104020204" pitchFamily="34" charset="0"/>
              </a:rPr>
              <a:t>filter for first-tier comments only</a:t>
            </a:r>
            <a:r>
              <a:rPr lang="en-US" sz="1600" dirty="0">
                <a:solidFill>
                  <a:srgbClr val="FCDCED"/>
                </a:solidFill>
                <a:latin typeface="Abadi Extra Light" panose="020B0204020104020204" pitchFamily="34" charset="0"/>
              </a:rPr>
              <a:t>. </a:t>
            </a:r>
          </a:p>
          <a:p>
            <a:pPr>
              <a:spcAft>
                <a:spcPts val="600"/>
              </a:spcAft>
              <a:buClr>
                <a:schemeClr val="bg1"/>
              </a:buClr>
              <a:buSzPct val="75000"/>
              <a:buFont typeface="Wingdings" panose="05000000000000000000" pitchFamily="2" charset="2"/>
              <a:buChar char="v"/>
            </a:pPr>
            <a:r>
              <a:rPr lang="en-US" sz="1600" b="1" dirty="0">
                <a:solidFill>
                  <a:srgbClr val="FCDCED"/>
                </a:solidFill>
                <a:latin typeface="Abadi Extra Light" panose="020B0204020104020204" pitchFamily="34" charset="0"/>
              </a:rPr>
              <a:t>Collected</a:t>
            </a:r>
            <a:r>
              <a:rPr lang="en-US" sz="1600" dirty="0">
                <a:solidFill>
                  <a:srgbClr val="FCDCED"/>
                </a:solidFill>
                <a:latin typeface="Abadi Extra Light" panose="020B0204020104020204" pitchFamily="34" charset="0"/>
              </a:rPr>
              <a:t> 1000 first-tier comments from each subreddit at 12-day intervals, going back two years</a:t>
            </a:r>
          </a:p>
          <a:p>
            <a:pPr>
              <a:spcAft>
                <a:spcPts val="600"/>
              </a:spcAft>
              <a:buClr>
                <a:schemeClr val="bg1"/>
              </a:buClr>
              <a:buSzPct val="75000"/>
              <a:buFont typeface="Wingdings" panose="05000000000000000000" pitchFamily="2" charset="2"/>
              <a:buChar char="v"/>
            </a:pPr>
            <a:r>
              <a:rPr lang="en-US" sz="1600" b="1" dirty="0">
                <a:solidFill>
                  <a:srgbClr val="FCDCED"/>
                </a:solidFill>
                <a:latin typeface="Abadi Extra Light" panose="020B0204020104020204" pitchFamily="34" charset="0"/>
              </a:rPr>
              <a:t>Cleaned away</a:t>
            </a:r>
            <a:r>
              <a:rPr lang="en-US" sz="1600" dirty="0">
                <a:solidFill>
                  <a:srgbClr val="FCDCED"/>
                </a:solidFill>
                <a:latin typeface="Abadi Extra Light" panose="020B0204020104020204" pitchFamily="34" charset="0"/>
              </a:rPr>
              <a:t> duplicates, moderator boilerplate, and [deleted] or /removed/ type comments.</a:t>
            </a:r>
          </a:p>
          <a:p>
            <a:pPr>
              <a:spcAft>
                <a:spcPts val="600"/>
              </a:spcAft>
              <a:buClr>
                <a:schemeClr val="bg1"/>
              </a:buClr>
              <a:buSzPct val="75000"/>
              <a:buFont typeface="Wingdings" panose="05000000000000000000" pitchFamily="2" charset="2"/>
              <a:buChar char="v"/>
            </a:pPr>
            <a:r>
              <a:rPr lang="en-US" sz="1600" dirty="0">
                <a:solidFill>
                  <a:srgbClr val="FCDCED"/>
                </a:solidFill>
                <a:latin typeface="Abadi Extra Light" panose="020B0204020104020204" pitchFamily="34" charset="0"/>
              </a:rPr>
              <a:t>Engineered an accurate </a:t>
            </a:r>
            <a:r>
              <a:rPr lang="en-US" sz="1600" b="1" dirty="0">
                <a:solidFill>
                  <a:srgbClr val="FCDCED"/>
                </a:solidFill>
                <a:latin typeface="Abadi Extra Light" panose="020B0204020104020204" pitchFamily="34" charset="0"/>
              </a:rPr>
              <a:t>word length </a:t>
            </a:r>
            <a:r>
              <a:rPr lang="en-US" sz="1600" dirty="0">
                <a:solidFill>
                  <a:srgbClr val="FCDCED"/>
                </a:solidFill>
                <a:latin typeface="Abadi Extra Light" panose="020B0204020104020204" pitchFamily="34" charset="0"/>
              </a:rPr>
              <a:t>feature using Regex.  Excluded comments with &lt;4 words.</a:t>
            </a:r>
          </a:p>
          <a:p>
            <a:pPr>
              <a:spcAft>
                <a:spcPts val="600"/>
              </a:spcAft>
              <a:buClr>
                <a:schemeClr val="bg1"/>
              </a:buClr>
              <a:buSzPct val="75000"/>
              <a:buFont typeface="Wingdings" panose="05000000000000000000" pitchFamily="2" charset="2"/>
              <a:buChar char="v"/>
            </a:pPr>
            <a:r>
              <a:rPr lang="en-US" sz="1600" dirty="0">
                <a:solidFill>
                  <a:srgbClr val="FCDCED"/>
                </a:solidFill>
                <a:latin typeface="Abadi Extra Light" panose="020B0204020104020204" pitchFamily="34" charset="0"/>
              </a:rPr>
              <a:t>Final clean dataset contains </a:t>
            </a:r>
            <a:r>
              <a:rPr lang="en-US" sz="1600" b="1" dirty="0">
                <a:solidFill>
                  <a:srgbClr val="FCDCED"/>
                </a:solidFill>
                <a:latin typeface="Abadi Extra Light" panose="020B0204020104020204" pitchFamily="34" charset="0"/>
              </a:rPr>
              <a:t>~35000 comments </a:t>
            </a:r>
            <a:r>
              <a:rPr lang="en-US" sz="1600" dirty="0">
                <a:solidFill>
                  <a:srgbClr val="FCDCED"/>
                </a:solidFill>
                <a:latin typeface="Abadi Extra Light" panose="020B0204020104020204" pitchFamily="34" charset="0"/>
              </a:rPr>
              <a:t>from each subreddit.</a:t>
            </a:r>
          </a:p>
        </p:txBody>
      </p:sp>
      <p:pic>
        <p:nvPicPr>
          <p:cNvPr id="5" name="Picture 4">
            <a:extLst>
              <a:ext uri="{FF2B5EF4-FFF2-40B4-BE49-F238E27FC236}">
                <a16:creationId xmlns:a16="http://schemas.microsoft.com/office/drawing/2014/main" id="{6EE0C54A-4979-47BB-B32D-97DB37BFAF86}"/>
              </a:ext>
            </a:extLst>
          </p:cNvPr>
          <p:cNvPicPr>
            <a:picLocks noChangeAspect="1"/>
          </p:cNvPicPr>
          <p:nvPr/>
        </p:nvPicPr>
        <p:blipFill>
          <a:blip r:embed="rId2"/>
          <a:stretch>
            <a:fillRect/>
          </a:stretch>
        </p:blipFill>
        <p:spPr>
          <a:xfrm>
            <a:off x="5551192" y="2379597"/>
            <a:ext cx="6254179" cy="4105092"/>
          </a:xfrm>
          <a:prstGeom prst="rect">
            <a:avLst/>
          </a:prstGeom>
        </p:spPr>
      </p:pic>
      <p:sp>
        <p:nvSpPr>
          <p:cNvPr id="6" name="TextBox 5">
            <a:extLst>
              <a:ext uri="{FF2B5EF4-FFF2-40B4-BE49-F238E27FC236}">
                <a16:creationId xmlns:a16="http://schemas.microsoft.com/office/drawing/2014/main" id="{FE78397D-2074-42A0-9BD9-CBA8BAEE80A6}"/>
              </a:ext>
            </a:extLst>
          </p:cNvPr>
          <p:cNvSpPr txBox="1"/>
          <p:nvPr/>
        </p:nvSpPr>
        <p:spPr>
          <a:xfrm>
            <a:off x="7214532" y="2558642"/>
            <a:ext cx="3338819" cy="307777"/>
          </a:xfrm>
          <a:prstGeom prst="rect">
            <a:avLst/>
          </a:prstGeom>
          <a:noFill/>
        </p:spPr>
        <p:txBody>
          <a:bodyPr wrap="square" rtlCol="0">
            <a:spAutoFit/>
          </a:bodyPr>
          <a:lstStyle/>
          <a:p>
            <a:r>
              <a:rPr lang="en-US" sz="1400" dirty="0">
                <a:latin typeface="Abadi" panose="020B0604020202020204" pitchFamily="34" charset="0"/>
              </a:rPr>
              <a:t>Length of Comment vs. Upvotes Received</a:t>
            </a:r>
          </a:p>
        </p:txBody>
      </p:sp>
    </p:spTree>
    <p:extLst>
      <p:ext uri="{BB962C8B-B14F-4D97-AF65-F5344CB8AC3E}">
        <p14:creationId xmlns:p14="http://schemas.microsoft.com/office/powerpoint/2010/main" val="396846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2" y="1418253"/>
            <a:ext cx="4900540"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2" y="618259"/>
            <a:ext cx="8248693" cy="706964"/>
          </a:xfrm>
        </p:spPr>
        <p:txBody>
          <a:bodyPr/>
          <a:lstStyle/>
          <a:p>
            <a:r>
              <a:rPr lang="en-US" dirty="0">
                <a:latin typeface="Folks-Light" panose="02000403020000020004" pitchFamily="2" charset="0"/>
              </a:rPr>
              <a:t>NATURAL LANGUAGE PROCESSING</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701342" y="1786855"/>
            <a:ext cx="4474665" cy="4561943"/>
          </a:xfrm>
        </p:spPr>
        <p:txBody>
          <a:bodyPr>
            <a:noAutofit/>
          </a:bodyPr>
          <a:lstStyle/>
          <a:p>
            <a:pPr>
              <a:buClr>
                <a:schemeClr val="bg1"/>
              </a:buClr>
              <a:buSzPct val="75000"/>
              <a:buFont typeface="Wingdings" panose="05000000000000000000" pitchFamily="2" charset="2"/>
              <a:buChar char="v"/>
            </a:pPr>
            <a:r>
              <a:rPr lang="en-US" sz="1700" b="1" dirty="0">
                <a:solidFill>
                  <a:srgbClr val="FCDCED"/>
                </a:solidFill>
                <a:latin typeface="Abadi Extra Light" panose="020B0204020104020204" pitchFamily="34" charset="0"/>
              </a:rPr>
              <a:t>Bag of Words:  </a:t>
            </a:r>
            <a:r>
              <a:rPr lang="en-US" sz="1700" dirty="0">
                <a:solidFill>
                  <a:srgbClr val="FCDCED"/>
                </a:solidFill>
                <a:latin typeface="Abadi Extra Light" panose="020B0204020104020204" pitchFamily="34" charset="0"/>
              </a:rPr>
              <a:t>we use a </a:t>
            </a:r>
            <a:r>
              <a:rPr lang="en-US" sz="1700" b="1" dirty="0">
                <a:solidFill>
                  <a:srgbClr val="FCDCED"/>
                </a:solidFill>
                <a:latin typeface="Abadi Extra Light" panose="020B0204020104020204" pitchFamily="34" charset="0"/>
              </a:rPr>
              <a:t>vectorizer</a:t>
            </a:r>
            <a:r>
              <a:rPr lang="en-US" sz="1700" dirty="0">
                <a:solidFill>
                  <a:srgbClr val="FCDCED"/>
                </a:solidFill>
                <a:latin typeface="Abadi Extra Light" panose="020B0204020104020204" pitchFamily="34" charset="0"/>
              </a:rPr>
              <a:t> to split comments up into words and convert each comment into a vector of word frequencies (relative positions of words are ignored).</a:t>
            </a:r>
          </a:p>
          <a:p>
            <a:pPr>
              <a:buClr>
                <a:schemeClr val="bg1"/>
              </a:buClr>
              <a:buSzPct val="75000"/>
              <a:buFont typeface="Wingdings" panose="05000000000000000000" pitchFamily="2" charset="2"/>
              <a:buChar char="v"/>
            </a:pPr>
            <a:r>
              <a:rPr lang="en-US" sz="1700" b="1" dirty="0" err="1">
                <a:solidFill>
                  <a:srgbClr val="FCDCED"/>
                </a:solidFill>
                <a:latin typeface="Abadi Extra Light" panose="020B0204020104020204" pitchFamily="34" charset="0"/>
              </a:rPr>
              <a:t>CountVectorizer</a:t>
            </a:r>
            <a:r>
              <a:rPr lang="en-US" sz="1700" dirty="0">
                <a:solidFill>
                  <a:srgbClr val="FCDCED"/>
                </a:solidFill>
                <a:latin typeface="Abadi Extra Light" panose="020B0204020104020204" pitchFamily="34" charset="0"/>
              </a:rPr>
              <a:t> creates pure frequency vectors. </a:t>
            </a:r>
            <a:r>
              <a:rPr lang="en-US" sz="1700" b="1" dirty="0" err="1">
                <a:solidFill>
                  <a:srgbClr val="FCDCED"/>
                </a:solidFill>
                <a:latin typeface="Abadi Extra Light" panose="020B0204020104020204" pitchFamily="34" charset="0"/>
              </a:rPr>
              <a:t>TfidfVectorizer</a:t>
            </a:r>
            <a:r>
              <a:rPr lang="en-US" sz="1700" b="1" dirty="0">
                <a:solidFill>
                  <a:srgbClr val="FCDCED"/>
                </a:solidFill>
                <a:latin typeface="Abadi Extra Light" panose="020B0204020104020204" pitchFamily="34" charset="0"/>
              </a:rPr>
              <a:t> </a:t>
            </a:r>
            <a:r>
              <a:rPr lang="en-US" sz="1700" dirty="0">
                <a:solidFill>
                  <a:srgbClr val="FCDCED"/>
                </a:solidFill>
                <a:latin typeface="Abadi Extra Light" panose="020B0204020104020204" pitchFamily="34" charset="0"/>
              </a:rPr>
              <a:t>normalizes frequencies, down-weighting the influence of common words, and up-weighting rare words.</a:t>
            </a:r>
            <a:endParaRPr lang="en-US" sz="1700" b="1" dirty="0">
              <a:solidFill>
                <a:srgbClr val="FCDCED"/>
              </a:solidFill>
              <a:latin typeface="Abadi Extra Light" panose="020B0204020104020204" pitchFamily="34" charset="0"/>
            </a:endParaRPr>
          </a:p>
          <a:p>
            <a:pPr>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We can exclude words that are unlikely to be predictive because they appear too often, or they appear too rarely.</a:t>
            </a:r>
          </a:p>
          <a:p>
            <a:pPr>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In addition to individual words, we can look at </a:t>
            </a:r>
            <a:r>
              <a:rPr lang="en-US" sz="1700" b="1" dirty="0">
                <a:solidFill>
                  <a:srgbClr val="FCDCED"/>
                </a:solidFill>
                <a:latin typeface="Abadi Extra Light" panose="020B0204020104020204" pitchFamily="34" charset="0"/>
              </a:rPr>
              <a:t>n-grams</a:t>
            </a:r>
            <a:r>
              <a:rPr lang="en-US" sz="1700" dirty="0">
                <a:solidFill>
                  <a:srgbClr val="FCDCED"/>
                </a:solidFill>
                <a:latin typeface="Abadi Extra Light" panose="020B0204020104020204" pitchFamily="34" charset="0"/>
              </a:rPr>
              <a:t> (pairs or groups of words). This gives us </a:t>
            </a:r>
            <a:r>
              <a:rPr lang="en-US" sz="1700" i="1" dirty="0">
                <a:solidFill>
                  <a:srgbClr val="FCDCED"/>
                </a:solidFill>
                <a:latin typeface="Abadi Extra Light" panose="020B0204020104020204" pitchFamily="34" charset="0"/>
              </a:rPr>
              <a:t>some</a:t>
            </a:r>
            <a:r>
              <a:rPr lang="en-US" sz="1700" dirty="0">
                <a:solidFill>
                  <a:srgbClr val="FCDCED"/>
                </a:solidFill>
                <a:latin typeface="Abadi Extra Light" panose="020B0204020104020204" pitchFamily="34" charset="0"/>
              </a:rPr>
              <a:t> characterization of how words are positioned relative to each other.</a:t>
            </a:r>
          </a:p>
          <a:p>
            <a:pPr marL="0" indent="0">
              <a:buClr>
                <a:schemeClr val="bg1"/>
              </a:buClr>
              <a:buSzPct val="75000"/>
              <a:buNone/>
            </a:pPr>
            <a:endParaRPr lang="en-US" sz="1700" dirty="0">
              <a:solidFill>
                <a:schemeClr val="accent1">
                  <a:lumMod val="20000"/>
                  <a:lumOff val="80000"/>
                </a:schemeClr>
              </a:solidFill>
              <a:latin typeface="Abadi Extra Light" panose="020B0204020104020204" pitchFamily="34" charset="0"/>
            </a:endParaRPr>
          </a:p>
        </p:txBody>
      </p:sp>
      <p:pic>
        <p:nvPicPr>
          <p:cNvPr id="6" name="Picture 5">
            <a:extLst>
              <a:ext uri="{FF2B5EF4-FFF2-40B4-BE49-F238E27FC236}">
                <a16:creationId xmlns:a16="http://schemas.microsoft.com/office/drawing/2014/main" id="{5CAB6DD5-CD00-4435-9D16-2C6929270C1E}"/>
              </a:ext>
            </a:extLst>
          </p:cNvPr>
          <p:cNvPicPr>
            <a:picLocks noChangeAspect="1"/>
          </p:cNvPicPr>
          <p:nvPr/>
        </p:nvPicPr>
        <p:blipFill>
          <a:blip r:embed="rId2"/>
          <a:stretch>
            <a:fillRect/>
          </a:stretch>
        </p:blipFill>
        <p:spPr>
          <a:xfrm>
            <a:off x="5516274" y="2550253"/>
            <a:ext cx="6206294" cy="3598878"/>
          </a:xfrm>
          <a:prstGeom prst="rect">
            <a:avLst/>
          </a:prstGeom>
        </p:spPr>
      </p:pic>
    </p:spTree>
    <p:extLst>
      <p:ext uri="{BB962C8B-B14F-4D97-AF65-F5344CB8AC3E}">
        <p14:creationId xmlns:p14="http://schemas.microsoft.com/office/powerpoint/2010/main" val="40192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1" y="1418253"/>
            <a:ext cx="5076709"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2" y="618259"/>
            <a:ext cx="8248693" cy="706964"/>
          </a:xfrm>
        </p:spPr>
        <p:txBody>
          <a:bodyPr/>
          <a:lstStyle/>
          <a:p>
            <a:r>
              <a:rPr lang="en-US" dirty="0">
                <a:latin typeface="Folks-Light" panose="02000403020000020004" pitchFamily="2" charset="0"/>
              </a:rPr>
              <a:t>MODELING WITH LOGISTIC REGRESSION</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666755" y="1738234"/>
            <a:ext cx="4688416" cy="4560230"/>
          </a:xfrm>
        </p:spPr>
        <p:txBody>
          <a:bodyPr>
            <a:normAutofit/>
          </a:bodyPr>
          <a:lstStyle/>
          <a:p>
            <a:pPr>
              <a:buClr>
                <a:schemeClr val="bg1"/>
              </a:buClr>
              <a:buSzPct val="75000"/>
              <a:buFont typeface="Wingdings" panose="05000000000000000000" pitchFamily="2" charset="2"/>
              <a:buChar char="v"/>
            </a:pPr>
            <a:r>
              <a:rPr lang="en-US" sz="1600" b="1" dirty="0">
                <a:solidFill>
                  <a:srgbClr val="FCDCED"/>
                </a:solidFill>
                <a:latin typeface="Abadi Extra Light" panose="020B0204020104020204" pitchFamily="34" charset="0"/>
              </a:rPr>
              <a:t>Logistic Regression </a:t>
            </a:r>
            <a:r>
              <a:rPr lang="en-US" sz="1600" dirty="0">
                <a:solidFill>
                  <a:srgbClr val="FCDCED"/>
                </a:solidFill>
                <a:latin typeface="Abadi Extra Light" panose="020B0204020104020204" pitchFamily="34" charset="0"/>
              </a:rPr>
              <a:t>is a classic technique in large-scale classification problems, that has the advantage of being highly </a:t>
            </a:r>
            <a:r>
              <a:rPr lang="en-US" sz="1600" b="1" dirty="0">
                <a:solidFill>
                  <a:srgbClr val="FCDCED"/>
                </a:solidFill>
                <a:latin typeface="Abadi Extra Light" panose="020B0204020104020204" pitchFamily="34" charset="0"/>
              </a:rPr>
              <a:t>interpretable.  </a:t>
            </a:r>
          </a:p>
          <a:p>
            <a:pPr>
              <a:buClr>
                <a:schemeClr val="bg1"/>
              </a:buClr>
              <a:buSzPct val="75000"/>
              <a:buFont typeface="Wingdings" panose="05000000000000000000" pitchFamily="2" charset="2"/>
              <a:buChar char="v"/>
            </a:pPr>
            <a:r>
              <a:rPr lang="en-US" sz="1600" dirty="0">
                <a:solidFill>
                  <a:srgbClr val="FCDCED"/>
                </a:solidFill>
                <a:latin typeface="Abadi Extra Light" panose="020B0204020104020204" pitchFamily="34" charset="0"/>
              </a:rPr>
              <a:t>We can look at which words or n-grams the model associates most to a gender.  We can also look at which comments are easiest for it to gender-identify</a:t>
            </a:r>
          </a:p>
          <a:p>
            <a:pPr>
              <a:buClr>
                <a:schemeClr val="bg1"/>
              </a:buClr>
              <a:buSzPct val="75000"/>
              <a:buFont typeface="Wingdings" panose="05000000000000000000" pitchFamily="2" charset="2"/>
              <a:buChar char="v"/>
            </a:pPr>
            <a:r>
              <a:rPr lang="en-US" sz="1600" dirty="0">
                <a:solidFill>
                  <a:srgbClr val="FCDCED"/>
                </a:solidFill>
                <a:latin typeface="Abadi Extra Light" panose="020B0204020104020204" pitchFamily="34" charset="0"/>
              </a:rPr>
              <a:t>We use </a:t>
            </a:r>
            <a:r>
              <a:rPr lang="en-US" sz="1600" b="1" dirty="0" err="1">
                <a:solidFill>
                  <a:srgbClr val="FCDCED"/>
                </a:solidFill>
                <a:latin typeface="Abadi Extra Light" panose="020B0204020104020204" pitchFamily="34" charset="0"/>
              </a:rPr>
              <a:t>GridSearch</a:t>
            </a:r>
            <a:r>
              <a:rPr lang="en-US" sz="1600" b="1" dirty="0">
                <a:solidFill>
                  <a:srgbClr val="FCDCED"/>
                </a:solidFill>
                <a:latin typeface="Abadi Extra Light" panose="020B0204020104020204" pitchFamily="34" charset="0"/>
              </a:rPr>
              <a:t> </a:t>
            </a:r>
            <a:r>
              <a:rPr lang="en-US" sz="1600" dirty="0">
                <a:solidFill>
                  <a:srgbClr val="FCDCED"/>
                </a:solidFill>
                <a:latin typeface="Abadi Extra Light" panose="020B0204020104020204" pitchFamily="34" charset="0"/>
              </a:rPr>
              <a:t>to look at different combinations of vectorizer options and Logistic Regression options, and find the best performing fit.</a:t>
            </a:r>
          </a:p>
          <a:p>
            <a:pPr>
              <a:buClr>
                <a:schemeClr val="bg1"/>
              </a:buClr>
              <a:buSzPct val="75000"/>
              <a:buFont typeface="Wingdings" panose="05000000000000000000" pitchFamily="2" charset="2"/>
              <a:buChar char="v"/>
            </a:pPr>
            <a:r>
              <a:rPr lang="en-US" sz="1600" dirty="0">
                <a:solidFill>
                  <a:srgbClr val="FCDCED"/>
                </a:solidFill>
                <a:latin typeface="Abadi Extra Light" panose="020B0204020104020204" pitchFamily="34" charset="0"/>
              </a:rPr>
              <a:t>On new data, our model predicts the correct gender </a:t>
            </a:r>
            <a:r>
              <a:rPr lang="en-US" sz="1600" b="1" dirty="0">
                <a:solidFill>
                  <a:srgbClr val="FCDCED"/>
                </a:solidFill>
                <a:latin typeface="Abadi Extra Light" panose="020B0204020104020204" pitchFamily="34" charset="0"/>
              </a:rPr>
              <a:t>70.5%</a:t>
            </a:r>
            <a:r>
              <a:rPr lang="en-US" sz="1600" dirty="0">
                <a:solidFill>
                  <a:srgbClr val="FCDCED"/>
                </a:solidFill>
                <a:latin typeface="Abadi Extra Light" panose="020B0204020104020204" pitchFamily="34" charset="0"/>
              </a:rPr>
              <a:t> of the time (baseline accuracy was </a:t>
            </a:r>
            <a:r>
              <a:rPr lang="en-US" sz="1600" b="1" dirty="0">
                <a:solidFill>
                  <a:srgbClr val="FCDCED"/>
                </a:solidFill>
                <a:latin typeface="Abadi Extra Light" panose="020B0204020104020204" pitchFamily="34" charset="0"/>
              </a:rPr>
              <a:t>53.9%</a:t>
            </a:r>
            <a:r>
              <a:rPr lang="en-US" sz="1600" dirty="0">
                <a:solidFill>
                  <a:srgbClr val="FCDCED"/>
                </a:solidFill>
                <a:latin typeface="Abadi Extra Light" panose="020B0204020104020204" pitchFamily="34" charset="0"/>
              </a:rPr>
              <a:t>)!  This beats Naïve Bayes and Random Forest models.</a:t>
            </a:r>
          </a:p>
          <a:p>
            <a:pPr>
              <a:buClr>
                <a:schemeClr val="bg1"/>
              </a:buClr>
              <a:buSzPct val="75000"/>
              <a:buFont typeface="Wingdings" panose="05000000000000000000" pitchFamily="2" charset="2"/>
              <a:buChar char="v"/>
            </a:pPr>
            <a:r>
              <a:rPr lang="en-US" sz="1600" dirty="0">
                <a:solidFill>
                  <a:srgbClr val="FCDCED"/>
                </a:solidFill>
                <a:latin typeface="Abadi Extra Light" panose="020B0204020104020204" pitchFamily="34" charset="0"/>
              </a:rPr>
              <a:t>The </a:t>
            </a:r>
            <a:r>
              <a:rPr lang="en-US" sz="1600" b="1" dirty="0">
                <a:solidFill>
                  <a:srgbClr val="FCDCED"/>
                </a:solidFill>
                <a:latin typeface="Abadi Extra Light" panose="020B0204020104020204" pitchFamily="34" charset="0"/>
              </a:rPr>
              <a:t>confusion matrix </a:t>
            </a:r>
            <a:r>
              <a:rPr lang="en-US" sz="1600" dirty="0">
                <a:solidFill>
                  <a:srgbClr val="FCDCED"/>
                </a:solidFill>
                <a:latin typeface="Abadi Extra Light" panose="020B0204020104020204" pitchFamily="34" charset="0"/>
              </a:rPr>
              <a:t>(right) shows that male comments are harder for the model to identify than female comments.</a:t>
            </a:r>
          </a:p>
          <a:p>
            <a:pPr>
              <a:buClr>
                <a:schemeClr val="bg1"/>
              </a:buClr>
              <a:buSzPct val="75000"/>
              <a:buFont typeface="Wingdings" panose="05000000000000000000" pitchFamily="2" charset="2"/>
              <a:buChar char="v"/>
            </a:pPr>
            <a:endParaRPr lang="en-US" sz="1600" dirty="0">
              <a:solidFill>
                <a:srgbClr val="FCDCED"/>
              </a:solidFill>
              <a:latin typeface="Abadi Extra Light" panose="020B0204020104020204" pitchFamily="34" charset="0"/>
            </a:endParaRPr>
          </a:p>
          <a:p>
            <a:pPr>
              <a:buClr>
                <a:schemeClr val="bg1"/>
              </a:buClr>
              <a:buSzPct val="75000"/>
              <a:buFont typeface="Wingdings" panose="05000000000000000000" pitchFamily="2" charset="2"/>
              <a:buChar char="v"/>
            </a:pPr>
            <a:endParaRPr lang="en-US" sz="1600" dirty="0">
              <a:solidFill>
                <a:srgbClr val="FCDCED"/>
              </a:solidFill>
              <a:latin typeface="Abadi Extra Light" panose="020B0204020104020204" pitchFamily="34" charset="0"/>
            </a:endParaRPr>
          </a:p>
        </p:txBody>
      </p:sp>
      <p:pic>
        <p:nvPicPr>
          <p:cNvPr id="7" name="Picture 6">
            <a:extLst>
              <a:ext uri="{FF2B5EF4-FFF2-40B4-BE49-F238E27FC236}">
                <a16:creationId xmlns:a16="http://schemas.microsoft.com/office/drawing/2014/main" id="{F539068E-7230-4E6B-95DD-2F223A2763FA}"/>
              </a:ext>
            </a:extLst>
          </p:cNvPr>
          <p:cNvPicPr>
            <a:picLocks noChangeAspect="1"/>
          </p:cNvPicPr>
          <p:nvPr/>
        </p:nvPicPr>
        <p:blipFill>
          <a:blip r:embed="rId2"/>
          <a:stretch>
            <a:fillRect/>
          </a:stretch>
        </p:blipFill>
        <p:spPr>
          <a:xfrm>
            <a:off x="5722661" y="2541627"/>
            <a:ext cx="6048375" cy="3238500"/>
          </a:xfrm>
          <a:prstGeom prst="rect">
            <a:avLst/>
          </a:prstGeom>
        </p:spPr>
      </p:pic>
      <p:sp>
        <p:nvSpPr>
          <p:cNvPr id="6" name="Rectangle 5">
            <a:extLst>
              <a:ext uri="{FF2B5EF4-FFF2-40B4-BE49-F238E27FC236}">
                <a16:creationId xmlns:a16="http://schemas.microsoft.com/office/drawing/2014/main" id="{461E3CC4-AAD3-4E56-9E3A-2E6B5C46ED0A}"/>
              </a:ext>
            </a:extLst>
          </p:cNvPr>
          <p:cNvSpPr/>
          <p:nvPr/>
        </p:nvSpPr>
        <p:spPr>
          <a:xfrm>
            <a:off x="8738459" y="2944536"/>
            <a:ext cx="847288" cy="6962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129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3574" y="617721"/>
            <a:ext cx="7149566" cy="706964"/>
          </a:xfrm>
        </p:spPr>
        <p:txBody>
          <a:bodyPr/>
          <a:lstStyle/>
          <a:p>
            <a:r>
              <a:rPr lang="en-US" dirty="0">
                <a:latin typeface="Folks-Light" panose="02000403020000020004" pitchFamily="2" charset="0"/>
              </a:rPr>
              <a:t>R/ASKWOMEN </a:t>
            </a:r>
            <a:r>
              <a:rPr lang="en-US" sz="1600" dirty="0">
                <a:solidFill>
                  <a:schemeClr val="accent1">
                    <a:lumMod val="40000"/>
                    <a:lumOff val="60000"/>
                  </a:schemeClr>
                </a:solidFill>
                <a:latin typeface="Folks-Light" panose="02000403020000020004" pitchFamily="2" charset="0"/>
              </a:rPr>
              <a:t>DEAD GIVEAWAYS</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628074" y="1681018"/>
            <a:ext cx="4904508" cy="4636655"/>
          </a:xfrm>
        </p:spPr>
        <p:txBody>
          <a:bodyPr>
            <a:noAutofit/>
          </a:bodyPr>
          <a:lstStyle/>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"My boyfriend! I love his natural body scent.“</a:t>
            </a:r>
          </a:p>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"Cleanse, tone, moisturize, eye primer, shadow, liner, powder foundation, highlight, blush, setting spray, eyebrows, lipstick. Sometimes mascara, although I mostly hate it."</a:t>
            </a:r>
          </a:p>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"My boyfriend wears vintage black and it's so freaking sexy lol. I rarely wear perfume, I prefer natural smells or sweet smells if I do though, pink sugar was my jam in high school lol. I mostly just use lavender and fruity smelling soaps and it's not overpowering but I still smell delicious lol"</a:t>
            </a:r>
          </a:p>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"My boobs grew and hurt in ways I'd never known before and then I started getting really bad cramps but no period. So I took the test while at work and it was positive. A tiny part of me was very excited but I was mostly sad and scared. I have severe endometriosis and was told if I ever got pregnant that the baby would die. So I spoke with my husband and the doctor and we agreed (very reluctantly on our part) on having a medical abortion. That was last July. I switched doctors early this year and was told there's no reason I wouldn't be able to have children. I'd just have to be on bed rest and monitored very closely. I could have had a baby by now and it makes me sad every single day."</a:t>
            </a:r>
          </a:p>
          <a:p>
            <a:pPr>
              <a:spcAft>
                <a:spcPts val="600"/>
              </a:spcAft>
              <a:buClr>
                <a:schemeClr val="bg1"/>
              </a:buClr>
              <a:buSzPct val="75000"/>
              <a:buFont typeface="Wingdings" panose="05000000000000000000" pitchFamily="2" charset="2"/>
              <a:buChar char="v"/>
            </a:pPr>
            <a:r>
              <a:rPr lang="en-US" sz="1200" dirty="0">
                <a:solidFill>
                  <a:srgbClr val="FCDCED"/>
                </a:solidFill>
                <a:latin typeface="Abadi Extra Light" panose="020B0204020104020204" pitchFamily="34" charset="0"/>
              </a:rPr>
              <a:t>"Cats Zumba My husband Reselling designer clothing"</a:t>
            </a:r>
            <a:endParaRPr lang="en-US" sz="1200" dirty="0">
              <a:latin typeface="Abadi Extra Light" panose="020B0204020104020204" pitchFamily="34" charset="0"/>
            </a:endParaRPr>
          </a:p>
        </p:txBody>
      </p:sp>
      <p:pic>
        <p:nvPicPr>
          <p:cNvPr id="8" name="Picture 7">
            <a:extLst>
              <a:ext uri="{FF2B5EF4-FFF2-40B4-BE49-F238E27FC236}">
                <a16:creationId xmlns:a16="http://schemas.microsoft.com/office/drawing/2014/main" id="{16DD8665-C6C7-4FFC-B1DF-969BF3DA6D9E}"/>
              </a:ext>
            </a:extLst>
          </p:cNvPr>
          <p:cNvPicPr>
            <a:picLocks noChangeAspect="1"/>
          </p:cNvPicPr>
          <p:nvPr/>
        </p:nvPicPr>
        <p:blipFill>
          <a:blip r:embed="rId2"/>
          <a:stretch>
            <a:fillRect/>
          </a:stretch>
        </p:blipFill>
        <p:spPr>
          <a:xfrm>
            <a:off x="5685773" y="410257"/>
            <a:ext cx="6337940" cy="6235024"/>
          </a:xfrm>
          <a:prstGeom prst="rect">
            <a:avLst/>
          </a:prstGeom>
        </p:spPr>
      </p:pic>
    </p:spTree>
    <p:extLst>
      <p:ext uri="{BB962C8B-B14F-4D97-AF65-F5344CB8AC3E}">
        <p14:creationId xmlns:p14="http://schemas.microsoft.com/office/powerpoint/2010/main" val="94986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R/ASKWOMEN </a:t>
            </a:r>
            <a:r>
              <a:rPr lang="en-US" sz="1600" dirty="0">
                <a:solidFill>
                  <a:schemeClr val="accent1">
                    <a:lumMod val="40000"/>
                    <a:lumOff val="60000"/>
                  </a:schemeClr>
                </a:solidFill>
                <a:latin typeface="Folks-Light" panose="02000403020000020004" pitchFamily="2" charset="0"/>
              </a:rPr>
              <a:t>REPEATS MATTER</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873371" y="1889164"/>
            <a:ext cx="4456011" cy="4124614"/>
          </a:xfrm>
        </p:spPr>
        <p:txBody>
          <a:bodyPr>
            <a:noAutofit/>
          </a:bodyPr>
          <a:lstStyle/>
          <a:p>
            <a:pPr marL="0" indent="0">
              <a:buClr>
                <a:schemeClr val="bg1"/>
              </a:buClr>
              <a:buSzPct val="75000"/>
              <a:buNone/>
            </a:pPr>
            <a:r>
              <a:rPr lang="en-US" sz="1500" dirty="0">
                <a:solidFill>
                  <a:srgbClr val="FCDCED"/>
                </a:solidFill>
                <a:latin typeface="Abadi Extra Light" panose="020B0204020104020204" pitchFamily="34" charset="0"/>
              </a:rPr>
              <a:t>“I’m a graphic designer. For my senior show I had to showcase my work in a gallery. So I went to a few print shops and talked to managers about their quality and printing process. One print shop I went with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after lunch, and we walked in and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stood behind me while I talked to the manager. I asked a few questions but the manager would direct his answer to </a:t>
            </a:r>
            <a:r>
              <a:rPr lang="en-US" sz="1500" b="1" u="sng" dirty="0">
                <a:solidFill>
                  <a:srgbClr val="FCDCED"/>
                </a:solidFill>
                <a:latin typeface="Abadi Extra Light" panose="020B0204020104020204" pitchFamily="34" charset="0"/>
              </a:rPr>
              <a:t>my boyfriend</a:t>
            </a:r>
            <a:r>
              <a:rPr lang="en-US" sz="1500" dirty="0">
                <a:solidFill>
                  <a:srgbClr val="FCDCED"/>
                </a:solidFill>
                <a:latin typeface="Abadi Extra Light" panose="020B0204020104020204" pitchFamily="34" charset="0"/>
              </a:rPr>
              <a:t>. And even asked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if he wanted a quote.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said “you need to talk to her, it’s her project and her money” and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went and sat down behind me. I continued asking about color quality, and asked what happens if I’m not happy with the outcome, and the manager laughed and said “well it’s not like picking wallpaper for the kitchen sweetheart” and looked at </a:t>
            </a:r>
            <a:r>
              <a:rPr lang="en-US" sz="1500" b="1" u="sng" dirty="0">
                <a:solidFill>
                  <a:srgbClr val="FCDCED"/>
                </a:solidFill>
                <a:latin typeface="Abadi Extra Light" panose="020B0204020104020204" pitchFamily="34" charset="0"/>
              </a:rPr>
              <a:t>my boyfriend </a:t>
            </a:r>
            <a:r>
              <a:rPr lang="en-US" sz="1500" dirty="0">
                <a:solidFill>
                  <a:srgbClr val="FCDCED"/>
                </a:solidFill>
                <a:latin typeface="Abadi Extra Light" panose="020B0204020104020204" pitchFamily="34" charset="0"/>
              </a:rPr>
              <a:t>for approval on his joke. He didn’t get approval and we left.”</a:t>
            </a:r>
            <a:endParaRPr lang="en-US" sz="1500" dirty="0">
              <a:latin typeface="Abadi Extra Light" panose="020B0204020104020204" pitchFamily="34" charset="0"/>
            </a:endParaRPr>
          </a:p>
        </p:txBody>
      </p:sp>
      <p:pic>
        <p:nvPicPr>
          <p:cNvPr id="8" name="Picture 7">
            <a:extLst>
              <a:ext uri="{FF2B5EF4-FFF2-40B4-BE49-F238E27FC236}">
                <a16:creationId xmlns:a16="http://schemas.microsoft.com/office/drawing/2014/main" id="{16DD8665-C6C7-4FFC-B1DF-969BF3DA6D9E}"/>
              </a:ext>
            </a:extLst>
          </p:cNvPr>
          <p:cNvPicPr>
            <a:picLocks noChangeAspect="1"/>
          </p:cNvPicPr>
          <p:nvPr/>
        </p:nvPicPr>
        <p:blipFill>
          <a:blip r:embed="rId2"/>
          <a:stretch>
            <a:fillRect/>
          </a:stretch>
        </p:blipFill>
        <p:spPr>
          <a:xfrm>
            <a:off x="5685773" y="410257"/>
            <a:ext cx="6337940" cy="6235024"/>
          </a:xfrm>
          <a:prstGeom prst="rect">
            <a:avLst/>
          </a:prstGeom>
        </p:spPr>
      </p:pic>
    </p:spTree>
    <p:extLst>
      <p:ext uri="{BB962C8B-B14F-4D97-AF65-F5344CB8AC3E}">
        <p14:creationId xmlns:p14="http://schemas.microsoft.com/office/powerpoint/2010/main" val="279096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R/ASKWOMEN </a:t>
            </a:r>
            <a:r>
              <a:rPr lang="en-US" sz="1600" dirty="0">
                <a:solidFill>
                  <a:schemeClr val="accent1">
                    <a:lumMod val="40000"/>
                    <a:lumOff val="60000"/>
                  </a:schemeClr>
                </a:solidFill>
                <a:latin typeface="Folks-Light" panose="02000403020000020004" pitchFamily="2" charset="0"/>
              </a:rPr>
              <a:t>LINGUISTIC PATTERNS</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633227" y="1666924"/>
            <a:ext cx="4904508" cy="4636655"/>
          </a:xfrm>
        </p:spPr>
        <p:txBody>
          <a:bodyPr>
            <a:noAutofit/>
          </a:bodyPr>
          <a:lstStyle/>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Transition cadence to further explanation: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“and then”, “although”, “also”, “so”, “because”</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Personal touch: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“ask me”, “how are you”, “please”, “feel”</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Short and sweet casual language: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“super”, “ugh”, “comfy”, “cute”, “lol”, “yum” </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Miscellaneous expressions:  </a:t>
            </a:r>
          </a:p>
          <a:p>
            <a:pPr lvl="1">
              <a:spcAft>
                <a:spcPts val="600"/>
              </a:spcAft>
              <a:buClr>
                <a:schemeClr val="bg1"/>
              </a:buClr>
              <a:buSzPct val="75000"/>
              <a:buFont typeface="Wingdings" panose="05000000000000000000" pitchFamily="2" charset="2"/>
              <a:buChar char="v"/>
            </a:pPr>
            <a:r>
              <a:rPr lang="en-US" sz="1700" dirty="0">
                <a:solidFill>
                  <a:srgbClr val="FCDCED"/>
                </a:solidFill>
                <a:latin typeface="Abadi Extra Light" panose="020B0204020104020204" pitchFamily="34" charset="0"/>
              </a:rPr>
              <a:t>“uncomplicated”, “killing my”, “lot more”, “obnoxious”, “would never”, “if someone”, “struggling”, ”my most”, “absolutely”, “nope”</a:t>
            </a:r>
          </a:p>
          <a:p>
            <a:pPr>
              <a:spcAft>
                <a:spcPts val="600"/>
              </a:spcAft>
              <a:buClr>
                <a:schemeClr val="bg1"/>
              </a:buClr>
              <a:buSzPct val="75000"/>
              <a:buFont typeface="Wingdings" panose="05000000000000000000" pitchFamily="2" charset="2"/>
              <a:buChar char="v"/>
            </a:pPr>
            <a:endParaRPr lang="en-US" sz="2100" dirty="0">
              <a:solidFill>
                <a:srgbClr val="FCDCED"/>
              </a:solidFill>
              <a:latin typeface="Abadi Extra Light" panose="020B0204020104020204" pitchFamily="34" charset="0"/>
            </a:endParaRP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a:p>
            <a:pPr>
              <a:spcAft>
                <a:spcPts val="600"/>
              </a:spcAft>
              <a:buClr>
                <a:schemeClr val="bg1"/>
              </a:buClr>
              <a:buSzPct val="75000"/>
              <a:buFont typeface="Wingdings" panose="05000000000000000000" pitchFamily="2" charset="2"/>
              <a:buChar char="v"/>
            </a:pPr>
            <a:endParaRPr lang="en-US" sz="1200" dirty="0">
              <a:latin typeface="Abadi Extra Light" panose="020B0204020104020204" pitchFamily="34" charset="0"/>
            </a:endParaRPr>
          </a:p>
        </p:txBody>
      </p:sp>
      <p:pic>
        <p:nvPicPr>
          <p:cNvPr id="8" name="Picture 7">
            <a:extLst>
              <a:ext uri="{FF2B5EF4-FFF2-40B4-BE49-F238E27FC236}">
                <a16:creationId xmlns:a16="http://schemas.microsoft.com/office/drawing/2014/main" id="{16DD8665-C6C7-4FFC-B1DF-969BF3DA6D9E}"/>
              </a:ext>
            </a:extLst>
          </p:cNvPr>
          <p:cNvPicPr>
            <a:picLocks noChangeAspect="1"/>
          </p:cNvPicPr>
          <p:nvPr/>
        </p:nvPicPr>
        <p:blipFill>
          <a:blip r:embed="rId2"/>
          <a:stretch>
            <a:fillRect/>
          </a:stretch>
        </p:blipFill>
        <p:spPr>
          <a:xfrm>
            <a:off x="5685773" y="410257"/>
            <a:ext cx="6337940" cy="6235024"/>
          </a:xfrm>
          <a:prstGeom prst="rect">
            <a:avLst/>
          </a:prstGeom>
        </p:spPr>
      </p:pic>
    </p:spTree>
    <p:extLst>
      <p:ext uri="{BB962C8B-B14F-4D97-AF65-F5344CB8AC3E}">
        <p14:creationId xmlns:p14="http://schemas.microsoft.com/office/powerpoint/2010/main" val="223835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3B093B-97E0-450D-82AF-E7A18F0FFB1E}"/>
              </a:ext>
            </a:extLst>
          </p:cNvPr>
          <p:cNvPicPr>
            <a:picLocks noChangeAspect="1"/>
          </p:cNvPicPr>
          <p:nvPr/>
        </p:nvPicPr>
        <p:blipFill>
          <a:blip r:embed="rId2"/>
          <a:stretch>
            <a:fillRect/>
          </a:stretch>
        </p:blipFill>
        <p:spPr>
          <a:xfrm>
            <a:off x="5685773" y="410257"/>
            <a:ext cx="6337940" cy="6235024"/>
          </a:xfrm>
          <a:prstGeom prst="rect">
            <a:avLst/>
          </a:prstGeom>
        </p:spPr>
      </p:pic>
      <p:sp>
        <p:nvSpPr>
          <p:cNvPr id="4" name="Rectangle 3">
            <a:extLst>
              <a:ext uri="{FF2B5EF4-FFF2-40B4-BE49-F238E27FC236}">
                <a16:creationId xmlns:a16="http://schemas.microsoft.com/office/drawing/2014/main" id="{625F161E-84CD-49C7-AD62-666D4B15CC8F}"/>
              </a:ext>
            </a:extLst>
          </p:cNvPr>
          <p:cNvSpPr/>
          <p:nvPr/>
        </p:nvSpPr>
        <p:spPr>
          <a:xfrm>
            <a:off x="485191" y="1418253"/>
            <a:ext cx="5200581" cy="5066436"/>
          </a:xfrm>
          <a:prstGeom prst="rect">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CD9C7-4049-43E6-8FD9-A75263344DEC}"/>
              </a:ext>
            </a:extLst>
          </p:cNvPr>
          <p:cNvSpPr>
            <a:spLocks noGrp="1"/>
          </p:cNvSpPr>
          <p:nvPr>
            <p:ph type="title"/>
          </p:nvPr>
        </p:nvSpPr>
        <p:spPr>
          <a:xfrm>
            <a:off x="701343" y="618259"/>
            <a:ext cx="7149566" cy="706964"/>
          </a:xfrm>
        </p:spPr>
        <p:txBody>
          <a:bodyPr/>
          <a:lstStyle/>
          <a:p>
            <a:r>
              <a:rPr lang="en-US" dirty="0">
                <a:latin typeface="Folks-Light" panose="02000403020000020004" pitchFamily="2" charset="0"/>
              </a:rPr>
              <a:t>R/ASKMEN </a:t>
            </a:r>
            <a:r>
              <a:rPr lang="en-US" sz="1600" dirty="0">
                <a:solidFill>
                  <a:schemeClr val="accent1">
                    <a:lumMod val="40000"/>
                    <a:lumOff val="60000"/>
                  </a:schemeClr>
                </a:solidFill>
                <a:latin typeface="Folks-Light" panose="02000403020000020004" pitchFamily="2" charset="0"/>
              </a:rPr>
              <a:t>DEAD GIVEAWAYS</a:t>
            </a:r>
          </a:p>
        </p:txBody>
      </p:sp>
      <p:sp>
        <p:nvSpPr>
          <p:cNvPr id="3" name="Content Placeholder 2">
            <a:extLst>
              <a:ext uri="{FF2B5EF4-FFF2-40B4-BE49-F238E27FC236}">
                <a16:creationId xmlns:a16="http://schemas.microsoft.com/office/drawing/2014/main" id="{88C6E433-2B24-4C87-99A5-B0A7E1C17C3E}"/>
              </a:ext>
            </a:extLst>
          </p:cNvPr>
          <p:cNvSpPr>
            <a:spLocks noGrp="1"/>
          </p:cNvSpPr>
          <p:nvPr>
            <p:ph idx="1"/>
          </p:nvPr>
        </p:nvSpPr>
        <p:spPr>
          <a:xfrm>
            <a:off x="618835" y="1736435"/>
            <a:ext cx="4849091" cy="4580345"/>
          </a:xfrm>
        </p:spPr>
        <p:txBody>
          <a:bodyPr>
            <a:normAutofit fontScale="62500" lnSpcReduction="20000"/>
          </a:bodyPr>
          <a:lstStyle/>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She's my wife :)   </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"Dated like a 9.5/10. She was a child model but couldn't continue as she got older because she was only like 5'8" or some shit. Blonde, size 0, conventionally attractive in pretty much every way. A lot of it is a ton of fun. People are in awe of your seductive prowess, you can lose arguments and say you're going to go bang your ex-model girlfriend as you walk away from your defeat. Its worth doing once in your life if you can."</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“Hands, beard, shoulders, head, chest”</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"Usually, you are attracted to the person before you find out she is taken. Been in the situation before. You want her to be attracted to you, but at the same time you don't want her to cheat on her dude. "If she cheats with you, she will cheat on you". Ironically, her loyalty attracts you to her even more. (In my case at least). Even worse is when you get mixed signals."</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"Start with a physical change. Get a good haircut. Put some time into grooming yourself. Shave or trim your beard if you’ve got one. Buy some good cologne for when you go out. Start a work out routine and stick to it even when you don’t want to. Doesn’t have to be anything crazy, it could just be sit ups and push ups.“</a:t>
            </a:r>
          </a:p>
          <a:p>
            <a:pPr>
              <a:spcAft>
                <a:spcPts val="600"/>
              </a:spcAft>
              <a:buClr>
                <a:schemeClr val="bg1"/>
              </a:buClr>
              <a:buSzPct val="75000"/>
              <a:buFont typeface="Wingdings" panose="05000000000000000000" pitchFamily="2" charset="2"/>
              <a:buChar char="v"/>
            </a:pPr>
            <a:r>
              <a:rPr lang="en-US" sz="2100" dirty="0">
                <a:solidFill>
                  <a:srgbClr val="FCDCED"/>
                </a:solidFill>
                <a:latin typeface="Abadi Extra Light" panose="020B0204020104020204" pitchFamily="34" charset="0"/>
              </a:rPr>
              <a:t>"Tickling my wife drives her crazy."</a:t>
            </a:r>
          </a:p>
          <a:p>
            <a:pPr>
              <a:buClr>
                <a:schemeClr val="bg1"/>
              </a:buClr>
              <a:buSzPct val="75000"/>
              <a:buFont typeface="Wingdings" panose="05000000000000000000" pitchFamily="2" charset="2"/>
              <a:buChar char="v"/>
            </a:pPr>
            <a:endParaRPr lang="en-US" dirty="0">
              <a:latin typeface="Abadi Extra Light" panose="020B0204020104020204" pitchFamily="34" charset="0"/>
            </a:endParaRPr>
          </a:p>
        </p:txBody>
      </p:sp>
    </p:spTree>
    <p:extLst>
      <p:ext uri="{BB962C8B-B14F-4D97-AF65-F5344CB8AC3E}">
        <p14:creationId xmlns:p14="http://schemas.microsoft.com/office/powerpoint/2010/main" val="993618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2968</TotalTime>
  <Words>2411</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Abadi</vt:lpstr>
      <vt:lpstr>Abadi Extra Light</vt:lpstr>
      <vt:lpstr>Arial</vt:lpstr>
      <vt:lpstr>Century Gothic</vt:lpstr>
      <vt:lpstr>Folks-Light</vt:lpstr>
      <vt:lpstr>Wingdings</vt:lpstr>
      <vt:lpstr>Wingdings 3</vt:lpstr>
      <vt:lpstr>Ion Boardroom</vt:lpstr>
      <vt:lpstr>Asking Men and Women</vt:lpstr>
      <vt:lpstr>A TALE OF TWO SUBREDDITS</vt:lpstr>
      <vt:lpstr>DATA CLEANING AND PROCESSING</vt:lpstr>
      <vt:lpstr>NATURAL LANGUAGE PROCESSING</vt:lpstr>
      <vt:lpstr>MODELING WITH LOGISTIC REGRESSION</vt:lpstr>
      <vt:lpstr>R/ASKWOMEN DEAD GIVEAWAYS</vt:lpstr>
      <vt:lpstr>R/ASKWOMEN REPEATS MATTER</vt:lpstr>
      <vt:lpstr>R/ASKWOMEN LINGUISTIC PATTERNS</vt:lpstr>
      <vt:lpstr>R/ASKMEN DEAD GIVEAWAYS</vt:lpstr>
      <vt:lpstr>R/ASKMEN LINGUISTIC PATTERNS</vt:lpstr>
      <vt:lpstr>R/ASKMEN SIGNATURE FILTH</vt:lpstr>
      <vt:lpstr>WHERE THE MODEL FAILS</vt:lpstr>
      <vt:lpstr>HEATMAP TEXT IN TABLEAU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Asking Men and Women</dc:title>
  <dc:creator>Eamon Fleming</dc:creator>
  <cp:lastModifiedBy>Eamon Fleming</cp:lastModifiedBy>
  <cp:revision>1</cp:revision>
  <dcterms:created xsi:type="dcterms:W3CDTF">2018-12-21T13:51:36Z</dcterms:created>
  <dcterms:modified xsi:type="dcterms:W3CDTF">2019-03-29T05:24:13Z</dcterms:modified>
</cp:coreProperties>
</file>