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0"/>
  </p:notesMasterIdLst>
  <p:handoutMasterIdLst>
    <p:handoutMasterId r:id="rId51"/>
  </p:handoutMasterIdLst>
  <p:sldIdLst>
    <p:sldId id="1719" r:id="rId6"/>
    <p:sldId id="1856" r:id="rId7"/>
    <p:sldId id="1660" r:id="rId8"/>
    <p:sldId id="1857" r:id="rId9"/>
    <p:sldId id="1670" r:id="rId10"/>
    <p:sldId id="1897" r:id="rId11"/>
    <p:sldId id="1858" r:id="rId12"/>
    <p:sldId id="1859" r:id="rId13"/>
    <p:sldId id="1860" r:id="rId14"/>
    <p:sldId id="1861" r:id="rId15"/>
    <p:sldId id="1863" r:id="rId16"/>
    <p:sldId id="1864" r:id="rId17"/>
    <p:sldId id="1862" r:id="rId18"/>
    <p:sldId id="1865" r:id="rId19"/>
    <p:sldId id="1866" r:id="rId20"/>
    <p:sldId id="1870" r:id="rId21"/>
    <p:sldId id="1867" r:id="rId22"/>
    <p:sldId id="1868" r:id="rId23"/>
    <p:sldId id="1869" r:id="rId24"/>
    <p:sldId id="1871" r:id="rId25"/>
    <p:sldId id="1872" r:id="rId26"/>
    <p:sldId id="1876" r:id="rId27"/>
    <p:sldId id="1873" r:id="rId28"/>
    <p:sldId id="1874" r:id="rId29"/>
    <p:sldId id="1875" r:id="rId30"/>
    <p:sldId id="1877" r:id="rId31"/>
    <p:sldId id="1878" r:id="rId32"/>
    <p:sldId id="1879" r:id="rId33"/>
    <p:sldId id="1880" r:id="rId34"/>
    <p:sldId id="1884" r:id="rId35"/>
    <p:sldId id="1881" r:id="rId36"/>
    <p:sldId id="1883" r:id="rId37"/>
    <p:sldId id="1882" r:id="rId38"/>
    <p:sldId id="1888" r:id="rId39"/>
    <p:sldId id="1885" r:id="rId40"/>
    <p:sldId id="1886" r:id="rId41"/>
    <p:sldId id="1887" r:id="rId42"/>
    <p:sldId id="1889" r:id="rId43"/>
    <p:sldId id="1890" r:id="rId44"/>
    <p:sldId id="1891" r:id="rId45"/>
    <p:sldId id="1892" r:id="rId46"/>
    <p:sldId id="1893" r:id="rId47"/>
    <p:sldId id="1896" r:id="rId48"/>
    <p:sldId id="1894"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670"/>
            <p14:sldId id="1897"/>
            <p14:sldId id="1858"/>
            <p14:sldId id="1859"/>
            <p14:sldId id="1860"/>
            <p14:sldId id="1861"/>
            <p14:sldId id="1863"/>
            <p14:sldId id="1864"/>
            <p14:sldId id="1862"/>
            <p14:sldId id="1865"/>
            <p14:sldId id="1866"/>
            <p14:sldId id="1870"/>
            <p14:sldId id="1867"/>
            <p14:sldId id="1868"/>
            <p14:sldId id="1869"/>
            <p14:sldId id="1871"/>
            <p14:sldId id="1872"/>
            <p14:sldId id="1876"/>
            <p14:sldId id="1873"/>
            <p14:sldId id="1874"/>
            <p14:sldId id="1875"/>
            <p14:sldId id="1877"/>
            <p14:sldId id="1878"/>
            <p14:sldId id="1879"/>
            <p14:sldId id="1880"/>
            <p14:sldId id="1884"/>
            <p14:sldId id="1881"/>
            <p14:sldId id="1883"/>
            <p14:sldId id="1882"/>
            <p14:sldId id="1888"/>
            <p14:sldId id="1885"/>
            <p14:sldId id="1886"/>
            <p14:sldId id="1887"/>
            <p14:sldId id="1889"/>
            <p14:sldId id="1890"/>
            <p14:sldId id="1891"/>
            <p14:sldId id="1892"/>
            <p14:sldId id="1893"/>
            <p14:sldId id="1896"/>
            <p14:sldId id="1894"/>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66904" autoAdjust="0"/>
  </p:normalViewPr>
  <p:slideViewPr>
    <p:cSldViewPr snapToGrid="0">
      <p:cViewPr varScale="1">
        <p:scale>
          <a:sx n="73" d="100"/>
          <a:sy n="73" d="100"/>
        </p:scale>
        <p:origin x="384" y="72"/>
      </p:cViewPr>
      <p:guideLst>
        <p:guide orient="horz" pos="2160"/>
        <p:guide pos="3840"/>
      </p:guideLst>
    </p:cSldViewPr>
  </p:slideViewPr>
  <p:outlineViewPr>
    <p:cViewPr>
      <p:scale>
        <a:sx n="33" d="100"/>
        <a:sy n="33" d="100"/>
      </p:scale>
      <p:origin x="0" y="2628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5/2/2019 4:50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5/2/2019 4:31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services/active-director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instancename*.atp.azure.co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privacy.microsoft.com/privacystatement"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previous slide outlined “the defense in depth” layered approach. This </a:t>
            </a:r>
            <a:r>
              <a:rPr lang="en-US" baseline="0" dirty="0"/>
              <a:t>slide uses</a:t>
            </a:r>
            <a:r>
              <a:rPr lang="en-US" dirty="0"/>
              <a:t> the Perimeter and Networking</a:t>
            </a:r>
            <a:r>
              <a:rPr lang="en-US" baseline="0" dirty="0"/>
              <a:t> </a:t>
            </a:r>
            <a:r>
              <a:rPr lang="en-US" dirty="0"/>
              <a:t>layers as examples. Discussing Azure networking security solutions at each layer is beyond the</a:t>
            </a:r>
            <a:r>
              <a:rPr lang="en-US" baseline="0" dirty="0"/>
              <a:t> scope of this course</a:t>
            </a:r>
            <a:r>
              <a:rPr lang="en-US" dirty="0"/>
              <a:t>. </a:t>
            </a:r>
            <a:endParaRPr lang="en-US" b="1" dirty="0"/>
          </a:p>
          <a:p>
            <a:pPr marL="0" marR="0" lvl="0" indent="0" algn="l" defTabSz="914367" rtl="0" eaLnBrk="1" fontAlgn="auto" latinLnBrk="0" hangingPunct="1">
              <a:lnSpc>
                <a:spcPct val="90000"/>
              </a:lnSpc>
              <a:spcBef>
                <a:spcPts val="0"/>
              </a:spcBef>
              <a:spcAft>
                <a:spcPts val="333"/>
              </a:spcAft>
              <a:buClrTx/>
              <a:buSzTx/>
              <a:buFont typeface="Arial" pitchFamily="34" charset="0"/>
              <a:buNone/>
              <a:tabLst/>
              <a:defRPr/>
            </a:pPr>
            <a:r>
              <a:rPr lang="en-US" b="1" dirty="0"/>
              <a:t>Combining services</a:t>
            </a:r>
            <a:r>
              <a:rPr lang="en-US" b="1" baseline="0" dirty="0"/>
              <a:t> </a:t>
            </a:r>
            <a:r>
              <a:rPr lang="en-US" b="1" dirty="0"/>
              <a:t>: </a:t>
            </a: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IE" sz="882" b="1" i="0" u="none" strike="noStrike" kern="1200" dirty="0">
                <a:solidFill>
                  <a:schemeClr val="tx1"/>
                </a:solidFill>
                <a:effectLst/>
                <a:latin typeface="Segoe UI Light" pitchFamily="34" charset="0"/>
                <a:ea typeface="+mn-ea"/>
                <a:cs typeface="+mn-cs"/>
              </a:rPr>
              <a:t>Azure Firewall </a:t>
            </a:r>
            <a:r>
              <a:rPr lang="en-IE" sz="882" b="0" i="0" u="none" strike="noStrike" kern="1200" dirty="0">
                <a:solidFill>
                  <a:schemeClr val="tx1"/>
                </a:solidFill>
                <a:effectLst/>
                <a:latin typeface="Segoe UI Light" pitchFamily="34" charset="0"/>
                <a:ea typeface="+mn-ea"/>
                <a:cs typeface="+mn-cs"/>
              </a:rPr>
              <a:t>complements the functionality of </a:t>
            </a:r>
            <a:r>
              <a:rPr lang="en-IE" sz="882" b="1" i="0" u="none" strike="noStrike" kern="1200" dirty="0">
                <a:solidFill>
                  <a:schemeClr val="tx1"/>
                </a:solidFill>
                <a:effectLst/>
                <a:latin typeface="Segoe UI Light" pitchFamily="34" charset="0"/>
                <a:ea typeface="+mn-ea"/>
                <a:cs typeface="+mn-cs"/>
              </a:rPr>
              <a:t>Azure Network Security Groups</a:t>
            </a:r>
            <a:r>
              <a:rPr lang="en-IE" sz="882" b="0" i="0" u="none" strike="noStrike" kern="1200" dirty="0">
                <a:solidFill>
                  <a:schemeClr val="tx1"/>
                </a:solidFill>
                <a:effectLst/>
                <a:latin typeface="Segoe UI Light" pitchFamily="34" charset="0"/>
                <a:ea typeface="+mn-ea"/>
                <a:cs typeface="+mn-cs"/>
              </a:rPr>
              <a:t> (NSG).</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Together, they provide robust</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baseline="0" dirty="0" err="1">
                <a:solidFill>
                  <a:schemeClr val="tx1"/>
                </a:solidFill>
                <a:effectLst/>
                <a:latin typeface="Segoe UI Light" pitchFamily="34" charset="0"/>
                <a:ea typeface="+mn-ea"/>
                <a:cs typeface="+mn-cs"/>
              </a:rPr>
              <a:t>defense</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in</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depth” network security. Network Security Groups add distributed, network layer, traffic filtering to protect traffic between resources, on</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virtual networks, within an Azure subscription. </a:t>
            </a: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IE" sz="882" b="1" i="0" u="none" strike="noStrike" kern="1200" dirty="0">
                <a:solidFill>
                  <a:schemeClr val="tx1"/>
                </a:solidFill>
                <a:effectLst/>
                <a:latin typeface="Segoe UI Light" pitchFamily="34" charset="0"/>
                <a:ea typeface="+mn-ea"/>
                <a:cs typeface="+mn-cs"/>
              </a:rPr>
              <a:t>Azure Firewall</a:t>
            </a:r>
            <a:r>
              <a:rPr lang="en-IE" sz="882" b="0" i="0" u="none" strike="noStrike" kern="1200" dirty="0">
                <a:solidFill>
                  <a:schemeClr val="tx1"/>
                </a:solidFill>
                <a:effectLst/>
                <a:latin typeface="Segoe UI Light" pitchFamily="34" charset="0"/>
                <a:ea typeface="+mn-ea"/>
                <a:cs typeface="+mn-cs"/>
              </a:rPr>
              <a:t> is a fully stateful, centralized, network Firewall-as-a-Service, which provides network and application-level protection across different subscriptions and virtual networks.</a:t>
            </a:r>
          </a:p>
          <a:p>
            <a:pPr marL="171450" marR="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IE" sz="882" b="1" i="0" u="none" strike="noStrike" kern="1200" dirty="0">
                <a:solidFill>
                  <a:schemeClr val="tx1"/>
                </a:solidFill>
                <a:effectLst/>
                <a:latin typeface="Segoe UI Light" pitchFamily="34" charset="0"/>
                <a:ea typeface="+mn-ea"/>
                <a:cs typeface="+mn-cs"/>
              </a:rPr>
              <a:t>WAF</a:t>
            </a:r>
            <a:r>
              <a:rPr lang="en-IE" sz="882" b="0" i="0" u="none" strike="noStrike" kern="1200" dirty="0">
                <a:solidFill>
                  <a:schemeClr val="tx1"/>
                </a:solidFill>
                <a:effectLst/>
                <a:latin typeface="Segoe UI Light" pitchFamily="34" charset="0"/>
                <a:ea typeface="+mn-ea"/>
                <a:cs typeface="+mn-cs"/>
              </a:rPr>
              <a:t> is a feature of </a:t>
            </a:r>
            <a:r>
              <a:rPr lang="en-IE" sz="882" b="1" i="0" u="none" strike="noStrike" kern="1200" dirty="0">
                <a:solidFill>
                  <a:schemeClr val="tx1"/>
                </a:solidFill>
                <a:effectLst/>
                <a:latin typeface="Segoe UI Light" pitchFamily="34" charset="0"/>
                <a:ea typeface="+mn-ea"/>
                <a:cs typeface="+mn-cs"/>
              </a:rPr>
              <a:t>Application Gateway</a:t>
            </a:r>
            <a:r>
              <a:rPr lang="en-IE" sz="882" b="0" i="0" u="none" strike="noStrike" kern="1200" dirty="0">
                <a:solidFill>
                  <a:schemeClr val="tx1"/>
                </a:solidFill>
                <a:effectLst/>
                <a:latin typeface="Segoe UI Light" pitchFamily="34" charset="0"/>
                <a:ea typeface="+mn-ea"/>
                <a:cs typeface="+mn-cs"/>
              </a:rPr>
              <a:t>. It provides web applications with centralized, inbound, protection against exploits and vulnerabilities. Combining WAF with Azure Firewall adds</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layers of protection. Azure Firewall provides </a:t>
            </a:r>
          </a:p>
          <a:p>
            <a:pPr marL="384432" lvl="1" indent="-171450">
              <a:buFont typeface="Arial" pitchFamily="34" charset="0"/>
              <a:buChar char="•"/>
            </a:pPr>
            <a:r>
              <a:rPr lang="en-IE" sz="882" b="0" i="0" u="none" strike="noStrike" kern="1200" dirty="0">
                <a:solidFill>
                  <a:schemeClr val="tx1"/>
                </a:solidFill>
                <a:effectLst/>
                <a:latin typeface="Segoe UI Light" pitchFamily="34" charset="0"/>
                <a:ea typeface="+mn-ea"/>
                <a:cs typeface="+mn-cs"/>
              </a:rPr>
              <a:t>inbound protection for non-HTTP/S protocols (for example, RDP, SSH, FTP).</a:t>
            </a:r>
          </a:p>
          <a:p>
            <a:pPr marL="384432" lvl="1" indent="-171450">
              <a:buFont typeface="Arial" pitchFamily="34" charset="0"/>
              <a:buChar char="•"/>
            </a:pPr>
            <a:r>
              <a:rPr lang="en-IE" sz="882" b="0" i="0" u="none" strike="noStrike" kern="1200" dirty="0">
                <a:solidFill>
                  <a:schemeClr val="tx1"/>
                </a:solidFill>
                <a:effectLst/>
                <a:latin typeface="Segoe UI Light" pitchFamily="34" charset="0"/>
                <a:ea typeface="+mn-ea"/>
                <a:cs typeface="+mn-cs"/>
              </a:rPr>
              <a:t>outbound network-level protection for all ports and protocols.</a:t>
            </a:r>
          </a:p>
          <a:p>
            <a:pPr marL="384432" lvl="1" indent="-171450">
              <a:buFont typeface="Arial" pitchFamily="34" charset="0"/>
              <a:buChar char="•"/>
            </a:pPr>
            <a:r>
              <a:rPr lang="en-IE" sz="882" b="0" i="0" u="none" strike="noStrike" kern="1200" dirty="0">
                <a:solidFill>
                  <a:schemeClr val="tx1"/>
                </a:solidFill>
                <a:effectLst/>
                <a:latin typeface="Segoe UI Light" pitchFamily="34" charset="0"/>
                <a:ea typeface="+mn-ea"/>
                <a:cs typeface="+mn-cs"/>
              </a:rPr>
              <a:t>application-level protection for outbound HTTP/S.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6507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4700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80802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 </a:t>
            </a:r>
            <a:r>
              <a:rPr lang="en-IE" sz="900" b="0" i="0" u="none" strike="noStrike" kern="1200" dirty="0">
                <a:solidFill>
                  <a:schemeClr val="tx1"/>
                </a:solidFill>
                <a:effectLst/>
                <a:latin typeface="Segoe UI Light" pitchFamily="34" charset="0"/>
                <a:ea typeface="+mn-ea"/>
                <a:cs typeface="+mn-cs"/>
              </a:rPr>
              <a:t>: 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Examples of</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Azure AD services: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Authentication</a:t>
            </a:r>
            <a:r>
              <a:rPr lang="en-IE" sz="900" b="0" i="0" u="none" strike="noStrike" kern="1200" dirty="0">
                <a:solidFill>
                  <a:schemeClr val="tx1"/>
                </a:solidFill>
                <a:effectLst/>
                <a:latin typeface="Segoe UI Light" pitchFamily="34" charset="0"/>
                <a:ea typeface="+mn-ea"/>
                <a:cs typeface="+mn-cs"/>
              </a:rPr>
              <a:t> – Add</a:t>
            </a:r>
            <a:r>
              <a:rPr lang="en-IE" sz="900" b="0" i="0" u="none" strike="noStrike" kern="1200" baseline="0" dirty="0">
                <a:solidFill>
                  <a:schemeClr val="tx1"/>
                </a:solidFill>
                <a:effectLst/>
                <a:latin typeface="Segoe UI Light" pitchFamily="34" charset="0"/>
                <a:ea typeface="+mn-ea"/>
                <a:cs typeface="+mn-cs"/>
              </a:rPr>
              <a:t>s </a:t>
            </a:r>
            <a:r>
              <a:rPr lang="en-IE" sz="900" b="0" i="0" u="none" strike="noStrike" kern="1200" dirty="0">
                <a:solidFill>
                  <a:schemeClr val="tx1"/>
                </a:solidFill>
                <a:effectLst/>
                <a:latin typeface="Segoe UI Light" pitchFamily="34" charset="0"/>
                <a:ea typeface="+mn-ea"/>
                <a:cs typeface="+mn-cs"/>
              </a:rPr>
              <a:t>functionalities</a:t>
            </a:r>
            <a:r>
              <a:rPr lang="en-IE" sz="900" b="0" i="0" u="none" strike="noStrike" kern="1200" baseline="0" dirty="0">
                <a:solidFill>
                  <a:schemeClr val="tx1"/>
                </a:solidFill>
                <a:effectLst/>
                <a:latin typeface="Segoe UI Light" pitchFamily="34" charset="0"/>
                <a:ea typeface="+mn-ea"/>
                <a:cs typeface="+mn-cs"/>
              </a:rPr>
              <a:t> such </a:t>
            </a:r>
            <a:r>
              <a:rPr lang="en-IE" sz="900" b="0" i="0" u="none" strike="noStrike" kern="1200" dirty="0">
                <a:solidFill>
                  <a:schemeClr val="tx1"/>
                </a:solidFill>
                <a:effectLst/>
                <a:latin typeface="Segoe UI Light" pitchFamily="34" charset="0"/>
                <a:ea typeface="+mn-ea"/>
                <a:cs typeface="+mn-cs"/>
              </a:rPr>
              <a:t>as: self-service user-password reset; multi-factor authentication (MFA); customized banned password lists; smart lockout services.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Single-Sign-On (SSO)</a:t>
            </a:r>
            <a:r>
              <a:rPr lang="en-IE" sz="900" b="0" i="0" u="none" strike="noStrike" kern="1200" dirty="0">
                <a:solidFill>
                  <a:schemeClr val="tx1"/>
                </a:solidFill>
                <a:effectLst/>
                <a:latin typeface="Segoe UI Light" pitchFamily="34" charset="0"/>
                <a:ea typeface="+mn-ea"/>
                <a:cs typeface="+mn-cs"/>
              </a:rPr>
              <a:t> - Users only need one ID and password to access multiple applications.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Application management</a:t>
            </a:r>
            <a:r>
              <a:rPr lang="en-IE" sz="900" b="0" i="0" u="none" strike="noStrike" kern="1200" dirty="0">
                <a:solidFill>
                  <a:schemeClr val="tx1"/>
                </a:solidFill>
                <a:effectLst/>
                <a:latin typeface="Segoe UI Light" pitchFamily="34" charset="0"/>
                <a:ea typeface="+mn-ea"/>
                <a:cs typeface="+mn-cs"/>
              </a:rPr>
              <a:t> - Manage cloud and on-premises apps using Azure AD’s Application Proxy, SSO, SaaS apps, and My Apps portal (also referred to as Access panel).</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Business to Business (B2B) identity services</a:t>
            </a:r>
            <a:r>
              <a:rPr lang="en-IE" sz="900" b="0" i="0" u="none" strike="noStrike" kern="1200" dirty="0">
                <a:solidFill>
                  <a:schemeClr val="tx1"/>
                </a:solidFill>
                <a:effectLst/>
                <a:latin typeface="Segoe UI Light" pitchFamily="34" charset="0"/>
                <a:ea typeface="+mn-ea"/>
                <a:cs typeface="+mn-cs"/>
              </a:rPr>
              <a:t>  - Manage user</a:t>
            </a:r>
            <a:r>
              <a:rPr lang="en-IE" sz="900" b="0" i="0" u="none" strike="noStrike" kern="1200" baseline="0" dirty="0">
                <a:solidFill>
                  <a:schemeClr val="tx1"/>
                </a:solidFill>
                <a:effectLst/>
                <a:latin typeface="Segoe UI Light" pitchFamily="34" charset="0"/>
                <a:ea typeface="+mn-ea"/>
                <a:cs typeface="+mn-cs"/>
              </a:rPr>
              <a:t> credentials for guests </a:t>
            </a:r>
            <a:r>
              <a:rPr lang="en-IE" sz="900" b="0" i="0" u="none" strike="noStrike" kern="1200" dirty="0">
                <a:solidFill>
                  <a:schemeClr val="tx1"/>
                </a:solidFill>
                <a:effectLst/>
                <a:latin typeface="Segoe UI Light" pitchFamily="34" charset="0"/>
                <a:ea typeface="+mn-ea"/>
                <a:cs typeface="+mn-cs"/>
              </a:rPr>
              <a:t>and external partners, while retaining control over internal</a:t>
            </a:r>
            <a:r>
              <a:rPr lang="en-IE" sz="900" b="0" i="0" u="none" strike="noStrike" kern="1200" baseline="0" dirty="0">
                <a:solidFill>
                  <a:schemeClr val="tx1"/>
                </a:solidFill>
                <a:effectLst/>
                <a:latin typeface="Segoe UI Light" pitchFamily="34" charset="0"/>
                <a:ea typeface="+mn-ea"/>
                <a:cs typeface="+mn-cs"/>
              </a:rPr>
              <a:t> user accounts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Business</a:t>
            </a:r>
            <a:r>
              <a:rPr lang="en-IE" sz="900" b="1" i="0" u="none" strike="noStrike" kern="1200" baseline="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to</a:t>
            </a:r>
            <a:r>
              <a:rPr lang="en-IE" sz="900" b="1" i="0" u="none" strike="noStrike" kern="1200" baseline="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Customer (B2C)</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identity services</a:t>
            </a:r>
            <a:r>
              <a:rPr lang="en-IE" sz="900" b="0" i="0" u="none" strike="noStrike" kern="1200" dirty="0">
                <a:solidFill>
                  <a:schemeClr val="tx1"/>
                </a:solidFill>
                <a:effectLst/>
                <a:latin typeface="Segoe UI Light" pitchFamily="34" charset="0"/>
                <a:ea typeface="+mn-ea"/>
                <a:cs typeface="+mn-cs"/>
              </a:rPr>
              <a:t> – Add</a:t>
            </a:r>
            <a:r>
              <a:rPr lang="en-IE" sz="900" b="0" i="0" u="none" strike="noStrike" kern="1200" baseline="0" dirty="0">
                <a:solidFill>
                  <a:schemeClr val="tx1"/>
                </a:solidFill>
                <a:effectLst/>
                <a:latin typeface="Segoe UI Light" pitchFamily="34" charset="0"/>
                <a:ea typeface="+mn-ea"/>
                <a:cs typeface="+mn-cs"/>
              </a:rPr>
              <a:t> s</a:t>
            </a:r>
            <a:r>
              <a:rPr lang="en-IE" sz="900" b="0" i="0" u="none" strike="noStrike" kern="1200" dirty="0">
                <a:solidFill>
                  <a:schemeClr val="tx1"/>
                </a:solidFill>
                <a:effectLst/>
                <a:latin typeface="Segoe UI Light" pitchFamily="34" charset="0"/>
                <a:ea typeface="+mn-ea"/>
                <a:cs typeface="+mn-cs"/>
              </a:rPr>
              <a:t>ervices that allow you to customize and control how users of your application sign up,</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sign in, and manage their user profiles.</a:t>
            </a:r>
            <a:r>
              <a:rPr lang="en-IE" sz="900" b="0" i="0" u="none" strike="noStrike" kern="1200" baseline="0" dirty="0">
                <a:solidFill>
                  <a:schemeClr val="tx1"/>
                </a:solidFill>
                <a:effectLst/>
                <a:latin typeface="Segoe UI Light" pitchFamily="34" charset="0"/>
                <a:ea typeface="+mn-ea"/>
                <a:cs typeface="+mn-cs"/>
              </a:rPr>
              <a:t> I</a:t>
            </a:r>
            <a:r>
              <a:rPr lang="en-IE" sz="900" b="0" i="0" u="none" strike="noStrike" kern="1200" dirty="0">
                <a:solidFill>
                  <a:schemeClr val="tx1"/>
                </a:solidFill>
                <a:effectLst/>
                <a:latin typeface="Segoe UI Light" pitchFamily="34" charset="0"/>
                <a:ea typeface="+mn-ea"/>
                <a:cs typeface="+mn-cs"/>
              </a:rPr>
              <a:t>ncludes integrated</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social identity, sign in experiences.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kern="1200" dirty="0">
                <a:solidFill>
                  <a:schemeClr val="tx1"/>
                </a:solidFill>
                <a:effectLst/>
                <a:latin typeface="Segoe UI Light" pitchFamily="34" charset="0"/>
                <a:ea typeface="+mn-ea"/>
                <a:cs typeface="+mn-cs"/>
              </a:rPr>
              <a:t>For details about Azure AD, see :</a:t>
            </a:r>
            <a:r>
              <a:rPr lang="en-IE" sz="900" b="0" i="0" u="none" strike="noStrike" kern="1200" dirty="0">
                <a:solidFill>
                  <a:schemeClr val="tx1"/>
                </a:solidFill>
                <a:effectLst/>
                <a:latin typeface="Segoe UI Light" pitchFamily="34" charset="0"/>
                <a:ea typeface="+mn-ea"/>
                <a:cs typeface="+mn-cs"/>
                <a:hlinkClick r:id="rId3"/>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3815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Multi-Factor Authentication</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(MFA) is part of the following Azure services: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Active Directory Premium licenses</a:t>
            </a:r>
            <a:r>
              <a:rPr lang="en-IE" sz="900" b="0" i="0" u="none" strike="noStrike" kern="1200" dirty="0">
                <a:solidFill>
                  <a:schemeClr val="tx1"/>
                </a:solidFill>
                <a:effectLst/>
                <a:latin typeface="Segoe UI Light" pitchFamily="34" charset="0"/>
                <a:ea typeface="+mn-ea"/>
                <a:cs typeface="+mn-cs"/>
              </a:rPr>
              <a:t> - These licenses provide fully-featured use of the Azure MFA Service (cloud) or Azure MFA Server (on-premises).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Multi-Factor Authentication for Office 365</a:t>
            </a:r>
            <a:r>
              <a:rPr lang="en-IE" sz="900" b="0" i="0" u="none" strike="noStrike" kern="1200" dirty="0">
                <a:solidFill>
                  <a:schemeClr val="tx1"/>
                </a:solidFill>
                <a:effectLst/>
                <a:latin typeface="Segoe UI Light" pitchFamily="34" charset="0"/>
                <a:ea typeface="+mn-ea"/>
                <a:cs typeface="+mn-cs"/>
              </a:rPr>
              <a:t>  - A subset of Azure MFA capabilities are available as a part of your Office 365 subscription.</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Active Directory global administrators</a:t>
            </a:r>
            <a:r>
              <a:rPr lang="en-IE" sz="900" b="0" i="0" u="none" strike="noStrike" kern="1200" dirty="0">
                <a:solidFill>
                  <a:schemeClr val="tx1"/>
                </a:solidFill>
                <a:effectLst/>
                <a:latin typeface="Segoe UI Light" pitchFamily="34" charset="0"/>
                <a:ea typeface="+mn-ea"/>
                <a:cs typeface="+mn-cs"/>
              </a:rPr>
              <a:t> - Because global administrator accounts are highly sensitive, a subset of Azure MFA capabilities are available for protecting these accounts.</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a:t>
            </a:r>
            <a:r>
              <a:rPr lang="en-IE" sz="900" kern="1200" baseline="0" dirty="0">
                <a:solidFill>
                  <a:schemeClr val="tx1"/>
                </a:solidFill>
                <a:effectLst/>
                <a:latin typeface="Segoe UI Light" pitchFamily="34" charset="0"/>
                <a:ea typeface="+mn-ea"/>
                <a:cs typeface="+mn-cs"/>
              </a:rPr>
              <a:t> Azure </a:t>
            </a:r>
            <a:r>
              <a:rPr lang="en-IE" sz="900" kern="1200" dirty="0">
                <a:solidFill>
                  <a:schemeClr val="tx1"/>
                </a:solidFill>
                <a:effectLst/>
                <a:latin typeface="Segoe UI Light" pitchFamily="34" charset="0"/>
                <a:ea typeface="+mn-ea"/>
                <a:cs typeface="+mn-cs"/>
              </a:rPr>
              <a:t>MFA, see :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5797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is part of the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baseline="0" dirty="0">
                <a:solidFill>
                  <a:schemeClr val="tx1"/>
                </a:solidFill>
                <a:effectLst/>
                <a:latin typeface="Segoe UI Light" pitchFamily="34" charset="0"/>
                <a:ea typeface="+mn-ea"/>
                <a:cs typeface="+mn-cs"/>
              </a:rPr>
              <a:t> for Internet Security’s (CIS) benchmark </a:t>
            </a:r>
            <a:r>
              <a:rPr lang="en-IE" sz="900" b="0" i="0" u="none" strike="noStrike" kern="1200" dirty="0">
                <a:solidFill>
                  <a:schemeClr val="tx1"/>
                </a:solidFill>
                <a:effectLst/>
                <a:latin typeface="Segoe UI Light" pitchFamily="34" charset="0"/>
                <a:ea typeface="+mn-ea"/>
                <a:cs typeface="+mn-cs"/>
              </a:rPr>
              <a:t>recommendations :</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https://www.cisecurity.org/cis-benchmarks/</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Security </a:t>
            </a:r>
            <a:r>
              <a:rPr lang="en-IE" sz="900" b="1" i="0" u="none" strike="noStrike" kern="1200" dirty="0" err="1">
                <a:solidFill>
                  <a:schemeClr val="tx1"/>
                </a:solidFill>
                <a:effectLst/>
                <a:latin typeface="Segoe UI Light" pitchFamily="34" charset="0"/>
                <a:ea typeface="+mn-ea"/>
                <a:cs typeface="+mn-cs"/>
              </a:rPr>
              <a:t>Center</a:t>
            </a:r>
            <a:r>
              <a:rPr lang="en-IE" sz="900" b="1" i="0" u="none" strike="noStrike" kern="1200" dirty="0">
                <a:solidFill>
                  <a:schemeClr val="tx1"/>
                </a:solidFill>
                <a:effectLst/>
                <a:latin typeface="Segoe UI Light" pitchFamily="34" charset="0"/>
                <a:ea typeface="+mn-ea"/>
                <a:cs typeface="+mn-cs"/>
              </a:rPr>
              <a:t> versions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is available in Free and Standard tiers:</a:t>
            </a:r>
          </a:p>
          <a:p>
            <a:pPr marL="384432" lvl="1"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Free</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tier</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Available as part of your Azure subscription, this tier is limited to assessments and recommendations of Azure resources only.</a:t>
            </a:r>
          </a:p>
          <a:p>
            <a:pPr marL="384432" lvl="1"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Standard tier</a:t>
            </a:r>
            <a:r>
              <a:rPr lang="en-IE" sz="900" b="0" i="0" u="none" strike="noStrike" kern="1200" dirty="0">
                <a:solidFill>
                  <a:schemeClr val="tx1"/>
                </a:solidFill>
                <a:effectLst/>
                <a:latin typeface="Segoe UI Light" pitchFamily="34" charset="0"/>
                <a:ea typeface="+mn-ea"/>
                <a:cs typeface="+mn-cs"/>
              </a:rPr>
              <a:t> - Provides a full suite of security-related services, including: continuous monitoring, threat detection, just-in-time access control for ports.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To access the full suite of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services, upgrade to a Standard tier subscription. A 60-day free trial is accessible from the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dashboard in Azure Portal.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details about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see : https://azure.microsoft.com/en-us/services/security-center/ </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84064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sz="1200" b="0" i="0" u="none" strike="noStrike" kern="1200" dirty="0">
                <a:solidFill>
                  <a:schemeClr val="tx1"/>
                </a:solidFill>
                <a:effectLst/>
                <a:latin typeface="Segoe UI Light" pitchFamily="34" charset="0"/>
                <a:ea typeface="+mn-ea"/>
                <a:cs typeface="+mn-cs"/>
              </a:rPr>
              <a:t>Azure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can be useful during three of the incident response stages:</a:t>
            </a:r>
          </a:p>
          <a:p>
            <a:pPr marL="171450" indent="-171450">
              <a:buFont typeface="Arial" pitchFamily="34" charset="0"/>
              <a:buChar char="•"/>
            </a:pPr>
            <a:r>
              <a:rPr lang="en-IE" sz="1200" b="1" i="0" u="none" strike="noStrike" kern="1200" dirty="0">
                <a:solidFill>
                  <a:schemeClr val="tx1"/>
                </a:solidFill>
                <a:effectLst/>
                <a:latin typeface="Segoe UI Light" pitchFamily="34" charset="0"/>
                <a:ea typeface="+mn-ea"/>
                <a:cs typeface="+mn-cs"/>
              </a:rPr>
              <a:t>Detect</a:t>
            </a:r>
            <a:r>
              <a:rPr lang="en-IE" sz="1200" b="0" i="0" u="none" strike="noStrike" kern="1200" dirty="0">
                <a:solidFill>
                  <a:schemeClr val="tx1"/>
                </a:solidFill>
                <a:effectLst/>
                <a:latin typeface="Segoe UI Light" pitchFamily="34" charset="0"/>
                <a:ea typeface="+mn-ea"/>
                <a:cs typeface="+mn-cs"/>
              </a:rPr>
              <a:t> - Review the first indication of suspicious activity. For</a:t>
            </a:r>
            <a:r>
              <a:rPr lang="en-IE" sz="1200" b="0" i="0" u="none" strike="noStrike" kern="1200" baseline="0" dirty="0">
                <a:solidFill>
                  <a:schemeClr val="tx1"/>
                </a:solidFill>
                <a:effectLst/>
                <a:latin typeface="Segoe UI Light" pitchFamily="34" charset="0"/>
                <a:ea typeface="+mn-ea"/>
                <a:cs typeface="+mn-cs"/>
              </a:rPr>
              <a:t> e</a:t>
            </a:r>
            <a:r>
              <a:rPr lang="en-IE" sz="1200" b="0" i="0" u="none" strike="noStrike" kern="1200" dirty="0">
                <a:solidFill>
                  <a:schemeClr val="tx1"/>
                </a:solidFill>
                <a:effectLst/>
                <a:latin typeface="Segoe UI Light" pitchFamily="34" charset="0"/>
                <a:ea typeface="+mn-ea"/>
                <a:cs typeface="+mn-cs"/>
              </a:rPr>
              <a:t>xample, the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dashboard may indicate that a high-priority security alert was raised.</a:t>
            </a:r>
          </a:p>
          <a:p>
            <a:pPr marL="171450" indent="-171450">
              <a:buFont typeface="Arial" pitchFamily="34" charset="0"/>
              <a:buChar char="•"/>
            </a:pPr>
            <a:r>
              <a:rPr lang="en-IE" sz="1200" b="1" i="0" u="none" strike="noStrike" kern="1200" dirty="0">
                <a:solidFill>
                  <a:schemeClr val="tx1"/>
                </a:solidFill>
                <a:effectLst/>
                <a:latin typeface="Segoe UI Light" pitchFamily="34" charset="0"/>
                <a:ea typeface="+mn-ea"/>
                <a:cs typeface="+mn-cs"/>
              </a:rPr>
              <a:t>Assess</a:t>
            </a:r>
            <a:r>
              <a:rPr lang="en-IE" sz="1200" b="0" i="0" u="none" strike="noStrike" kern="1200" dirty="0">
                <a:solidFill>
                  <a:schemeClr val="tx1"/>
                </a:solidFill>
                <a:effectLst/>
                <a:latin typeface="Segoe UI Light" pitchFamily="34" charset="0"/>
                <a:ea typeface="+mn-ea"/>
                <a:cs typeface="+mn-cs"/>
              </a:rPr>
              <a:t> - Perform an assessment to obtain information about the suspicious activity. For example, get details from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about the security alert</a:t>
            </a:r>
            <a:r>
              <a:rPr lang="en-IE" sz="1200" b="0" i="0" u="none" strike="noStrike" kern="1200" baseline="0" dirty="0">
                <a:solidFill>
                  <a:schemeClr val="tx1"/>
                </a:solidFill>
                <a:effectLst/>
                <a:latin typeface="Segoe UI Light" pitchFamily="34" charset="0"/>
                <a:ea typeface="+mn-ea"/>
                <a:cs typeface="+mn-cs"/>
              </a:rPr>
              <a:t> and why it was raised</a:t>
            </a:r>
            <a:r>
              <a:rPr lang="en-IE" sz="1200" b="0" i="0" u="none" strike="noStrike" kern="1200" dirty="0">
                <a:solidFill>
                  <a:schemeClr val="tx1"/>
                </a:solidFill>
                <a:effectLst/>
                <a:latin typeface="Segoe UI Light" pitchFamily="34" charset="0"/>
                <a:ea typeface="+mn-ea"/>
                <a:cs typeface="+mn-cs"/>
              </a:rPr>
              <a:t>.</a:t>
            </a:r>
          </a:p>
          <a:p>
            <a:pPr marL="171450" indent="-171450">
              <a:buFont typeface="Arial" pitchFamily="34" charset="0"/>
              <a:buChar char="•"/>
            </a:pPr>
            <a:r>
              <a:rPr lang="en-IE" sz="1200" b="1" i="0" u="none" strike="noStrike" kern="1200" dirty="0">
                <a:solidFill>
                  <a:schemeClr val="tx1"/>
                </a:solidFill>
                <a:effectLst/>
                <a:latin typeface="Segoe UI Light" pitchFamily="34" charset="0"/>
                <a:ea typeface="+mn-ea"/>
                <a:cs typeface="+mn-cs"/>
              </a:rPr>
              <a:t>Diagnose</a:t>
            </a:r>
            <a:r>
              <a:rPr lang="en-IE" sz="1200" b="0" i="0" u="none" strike="noStrike" kern="1200" dirty="0">
                <a:solidFill>
                  <a:schemeClr val="tx1"/>
                </a:solidFill>
                <a:effectLst/>
                <a:latin typeface="Segoe UI Light" pitchFamily="34" charset="0"/>
                <a:ea typeface="+mn-ea"/>
                <a:cs typeface="+mn-cs"/>
              </a:rPr>
              <a:t> - Conduct a technical investigation and identify containment, mitigation, and workaround strategies. For</a:t>
            </a:r>
            <a:r>
              <a:rPr lang="en-IE" sz="1200" b="0" i="0" u="none" strike="noStrike" kern="1200" baseline="0" dirty="0">
                <a:solidFill>
                  <a:schemeClr val="tx1"/>
                </a:solidFill>
                <a:effectLst/>
                <a:latin typeface="Segoe UI Light" pitchFamily="34" charset="0"/>
                <a:ea typeface="+mn-ea"/>
                <a:cs typeface="+mn-cs"/>
              </a:rPr>
              <a:t> e</a:t>
            </a:r>
            <a:r>
              <a:rPr lang="en-IE" sz="1200" b="0" i="0" u="none" strike="noStrike" kern="1200" dirty="0">
                <a:solidFill>
                  <a:schemeClr val="tx1"/>
                </a:solidFill>
                <a:effectLst/>
                <a:latin typeface="Segoe UI Light" pitchFamily="34" charset="0"/>
                <a:ea typeface="+mn-ea"/>
                <a:cs typeface="+mn-cs"/>
              </a:rPr>
              <a:t>xample, follow the remediation steps described by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in response to a particular security alert.</a:t>
            </a:r>
          </a:p>
          <a:p>
            <a:endParaRPr lang="en-IE" sz="1200" b="0" i="0" u="none" strike="noStrike" kern="1200" dirty="0">
              <a:solidFill>
                <a:schemeClr val="tx1"/>
              </a:solidFill>
              <a:effectLst/>
              <a:latin typeface="Segoe UI Light" pitchFamily="34" charset="0"/>
              <a:ea typeface="+mn-ea"/>
              <a:cs typeface="+mn-cs"/>
            </a:endParaRPr>
          </a:p>
          <a:p>
            <a:r>
              <a:rPr lang="en-IE" sz="1200" b="0" i="0" u="none" strike="noStrike" kern="1200" dirty="0">
                <a:solidFill>
                  <a:schemeClr val="tx1"/>
                </a:solidFill>
                <a:effectLst/>
                <a:latin typeface="Segoe UI Light" pitchFamily="34" charset="0"/>
                <a:ea typeface="+mn-ea"/>
                <a:cs typeface="+mn-cs"/>
              </a:rPr>
              <a:t>Applying</a:t>
            </a:r>
            <a:r>
              <a:rPr lang="en-IE" sz="1200" b="0" i="0" u="none" strike="noStrike" kern="1200" baseline="0" dirty="0">
                <a:solidFill>
                  <a:schemeClr val="tx1"/>
                </a:solidFill>
                <a:effectLst/>
                <a:latin typeface="Segoe UI Light" pitchFamily="34" charset="0"/>
                <a:ea typeface="+mn-ea"/>
                <a:cs typeface="+mn-cs"/>
              </a:rPr>
              <a:t> </a:t>
            </a:r>
            <a:r>
              <a:rPr lang="en-IE" sz="1200" b="0" i="0" u="none" strike="noStrike" kern="1200" dirty="0">
                <a:solidFill>
                  <a:schemeClr val="tx1"/>
                </a:solidFill>
                <a:effectLst/>
                <a:latin typeface="Segoe UI Light" pitchFamily="34" charset="0"/>
                <a:ea typeface="+mn-ea"/>
                <a:cs typeface="+mn-cs"/>
              </a:rPr>
              <a:t>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recommendations can also enhance security. </a:t>
            </a:r>
          </a:p>
          <a:p>
            <a:r>
              <a:rPr lang="en-IE" sz="1200" b="0" i="0" u="none" strike="noStrike" kern="1200" dirty="0">
                <a:solidFill>
                  <a:schemeClr val="tx1"/>
                </a:solidFill>
                <a:effectLst/>
                <a:latin typeface="Segoe UI Light" pitchFamily="34" charset="0"/>
                <a:ea typeface="+mn-ea"/>
                <a:cs typeface="+mn-cs"/>
              </a:rPr>
              <a:t>You can reduce the chances of encountering a significant security event by configuring a security policy, and by implementing the recommendations provided by Azure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a:t>
            </a:r>
          </a:p>
          <a:p>
            <a:r>
              <a:rPr lang="en-IE" sz="1200" b="0" i="0" u="none" strike="noStrike" kern="1200" dirty="0">
                <a:solidFill>
                  <a:schemeClr val="tx1"/>
                </a:solidFill>
                <a:effectLst/>
                <a:latin typeface="Segoe UI Light" pitchFamily="34" charset="0"/>
                <a:ea typeface="+mn-ea"/>
                <a:cs typeface="+mn-cs"/>
              </a:rPr>
              <a:t>A </a:t>
            </a:r>
            <a:r>
              <a:rPr lang="en-IE" sz="1200" b="1" i="0" u="none" strike="noStrike" kern="1200" dirty="0">
                <a:solidFill>
                  <a:schemeClr val="tx1"/>
                </a:solidFill>
                <a:effectLst/>
                <a:latin typeface="Segoe UI Light" pitchFamily="34" charset="0"/>
                <a:ea typeface="+mn-ea"/>
                <a:cs typeface="+mn-cs"/>
              </a:rPr>
              <a:t>security policy</a:t>
            </a:r>
            <a:r>
              <a:rPr lang="en-IE" sz="1200" b="0" i="0" u="none" strike="noStrike" kern="1200" dirty="0">
                <a:solidFill>
                  <a:schemeClr val="tx1"/>
                </a:solidFill>
                <a:effectLst/>
                <a:latin typeface="Segoe UI Light" pitchFamily="34" charset="0"/>
                <a:ea typeface="+mn-ea"/>
                <a:cs typeface="+mn-cs"/>
              </a:rPr>
              <a:t> defines a</a:t>
            </a:r>
            <a:r>
              <a:rPr lang="en-IE" sz="1200" b="0" i="0" u="none" strike="noStrike" kern="1200" baseline="0" dirty="0">
                <a:solidFill>
                  <a:schemeClr val="tx1"/>
                </a:solidFill>
                <a:effectLst/>
                <a:latin typeface="Segoe UI Light" pitchFamily="34" charset="0"/>
                <a:ea typeface="+mn-ea"/>
                <a:cs typeface="+mn-cs"/>
              </a:rPr>
              <a:t> </a:t>
            </a:r>
            <a:r>
              <a:rPr lang="en-IE" sz="1200" b="0" i="0" u="none" strike="noStrike" kern="1200" dirty="0">
                <a:solidFill>
                  <a:schemeClr val="tx1"/>
                </a:solidFill>
                <a:effectLst/>
                <a:latin typeface="Segoe UI Light" pitchFamily="34" charset="0"/>
                <a:ea typeface="+mn-ea"/>
                <a:cs typeface="+mn-cs"/>
              </a:rPr>
              <a:t>set of controls for resources within a subscription or resource group. In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you define policies according to your security requirements. </a:t>
            </a:r>
          </a:p>
          <a:p>
            <a:r>
              <a:rPr lang="en-IE" sz="1200" b="0" i="0" u="none" strike="noStrike" kern="1200" dirty="0">
                <a:solidFill>
                  <a:schemeClr val="tx1"/>
                </a:solidFill>
                <a:effectLst/>
                <a:latin typeface="Segoe UI Light" pitchFamily="34" charset="0"/>
                <a:ea typeface="+mn-ea"/>
                <a:cs typeface="+mn-cs"/>
              </a:rPr>
              <a:t>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a:t>
            </a:r>
            <a:r>
              <a:rPr lang="en-IE" sz="1200" b="0" i="0" u="none" strike="noStrike" kern="1200" dirty="0" err="1">
                <a:solidFill>
                  <a:schemeClr val="tx1"/>
                </a:solidFill>
                <a:effectLst/>
                <a:latin typeface="Segoe UI Light" pitchFamily="34" charset="0"/>
                <a:ea typeface="+mn-ea"/>
                <a:cs typeface="+mn-cs"/>
              </a:rPr>
              <a:t>analyzes</a:t>
            </a:r>
            <a:r>
              <a:rPr lang="en-IE" sz="1200" b="0" i="0" u="none" strike="noStrike" kern="1200" dirty="0">
                <a:solidFill>
                  <a:schemeClr val="tx1"/>
                </a:solidFill>
                <a:effectLst/>
                <a:latin typeface="Segoe UI Light" pitchFamily="34" charset="0"/>
                <a:ea typeface="+mn-ea"/>
                <a:cs typeface="+mn-cs"/>
              </a:rPr>
              <a:t> the security state of your Azure resources. When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identifies potential security vulnerabilities, it creates recommendations based on the controls that you set in your security policies. The recommendations guide you through</a:t>
            </a:r>
            <a:r>
              <a:rPr lang="en-IE" sz="1200" b="0" i="0" u="none" strike="noStrike" kern="1200" baseline="0" dirty="0">
                <a:solidFill>
                  <a:schemeClr val="tx1"/>
                </a:solidFill>
                <a:effectLst/>
                <a:latin typeface="Segoe UI Light" pitchFamily="34" charset="0"/>
                <a:ea typeface="+mn-ea"/>
                <a:cs typeface="+mn-cs"/>
              </a:rPr>
              <a:t> (re)</a:t>
            </a:r>
            <a:r>
              <a:rPr lang="en-IE" sz="1200" b="0" i="0" u="none" strike="noStrike" kern="1200" dirty="0">
                <a:solidFill>
                  <a:schemeClr val="tx1"/>
                </a:solidFill>
                <a:effectLst/>
                <a:latin typeface="Segoe UI Light" pitchFamily="34" charset="0"/>
                <a:ea typeface="+mn-ea"/>
                <a:cs typeface="+mn-cs"/>
              </a:rPr>
              <a:t>configuring your security controls. Azure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may recommend that you turn off unnecessary security policies that are</a:t>
            </a:r>
            <a:r>
              <a:rPr lang="en-IE" sz="1200" b="0" i="0" u="none" strike="noStrike" kern="1200" baseline="0" dirty="0">
                <a:solidFill>
                  <a:schemeClr val="tx1"/>
                </a:solidFill>
                <a:effectLst/>
                <a:latin typeface="Segoe UI Light" pitchFamily="34" charset="0"/>
                <a:ea typeface="+mn-ea"/>
                <a:cs typeface="+mn-cs"/>
              </a:rPr>
              <a:t> </a:t>
            </a:r>
            <a:r>
              <a:rPr lang="en-IE" sz="1200" b="0" i="0" u="none" strike="noStrike" kern="1200" dirty="0">
                <a:solidFill>
                  <a:schemeClr val="tx1"/>
                </a:solidFill>
                <a:effectLst/>
                <a:latin typeface="Segoe UI Light" pitchFamily="34" charset="0"/>
                <a:ea typeface="+mn-ea"/>
                <a:cs typeface="+mn-cs"/>
              </a:rPr>
              <a:t>enacted upon resources that do not require</a:t>
            </a:r>
            <a:r>
              <a:rPr lang="en-IE" sz="1200" b="0" i="0" u="none" strike="noStrike" kern="1200" baseline="0" dirty="0">
                <a:solidFill>
                  <a:schemeClr val="tx1"/>
                </a:solidFill>
                <a:effectLst/>
                <a:latin typeface="Segoe UI Light" pitchFamily="34" charset="0"/>
                <a:ea typeface="+mn-ea"/>
                <a:cs typeface="+mn-cs"/>
              </a:rPr>
              <a:t> them. For example: “</a:t>
            </a:r>
            <a:r>
              <a:rPr lang="en-IE" sz="1200" b="0" i="1" u="none" strike="noStrike" kern="1200" baseline="0" dirty="0">
                <a:solidFill>
                  <a:schemeClr val="tx1"/>
                </a:solidFill>
                <a:effectLst/>
                <a:latin typeface="Segoe UI Light" pitchFamily="34" charset="0"/>
                <a:ea typeface="+mn-ea"/>
                <a:cs typeface="+mn-cs"/>
              </a:rPr>
              <a:t>Y</a:t>
            </a:r>
            <a:r>
              <a:rPr lang="en-IE" sz="1200" b="0" i="1" u="none" strike="noStrike" kern="1200" dirty="0">
                <a:solidFill>
                  <a:schemeClr val="tx1"/>
                </a:solidFill>
                <a:effectLst/>
                <a:latin typeface="Segoe UI Light" pitchFamily="34" charset="0"/>
                <a:ea typeface="+mn-ea"/>
                <a:cs typeface="+mn-cs"/>
              </a:rPr>
              <a:t>our workloads do not require the Azure SQL Database Transparent Data Encryption (TDE) policy, turn off the policy at the subscription level and enable it only in the resources groups where SQL TDE is required</a:t>
            </a:r>
            <a:r>
              <a:rPr lang="en-IE" sz="1200" b="0" i="0" u="none" strike="noStrike" kern="1200" dirty="0">
                <a:solidFill>
                  <a:schemeClr val="tx1"/>
                </a:solidFill>
                <a:effectLst/>
                <a:latin typeface="Segoe UI Light" pitchFamily="34" charset="0"/>
                <a:ea typeface="+mn-ea"/>
                <a:cs typeface="+mn-cs"/>
              </a:rPr>
              <a:t>.”</a:t>
            </a:r>
          </a:p>
          <a:p>
            <a:pPr marL="0" lvl="0" indent="0">
              <a:buFontTx/>
              <a:buNone/>
            </a:pPr>
            <a:endParaRPr lang="en-IE" sz="1200" b="0" i="0" u="none" strike="noStrike" kern="1200" dirty="0">
              <a:solidFill>
                <a:schemeClr val="tx1"/>
              </a:solidFill>
              <a:effectLst/>
              <a:latin typeface="Segoe UI Light" pitchFamily="34" charset="0"/>
              <a:ea typeface="+mn-ea"/>
              <a:cs typeface="+mn-cs"/>
            </a:endParaRPr>
          </a:p>
          <a:p>
            <a:pPr marL="0" lvl="0" indent="0">
              <a:buFontTx/>
              <a:buNone/>
            </a:pPr>
            <a:r>
              <a:rPr lang="en-IE" sz="1200" b="0" i="0" u="none" strike="noStrike" kern="1200" dirty="0">
                <a:solidFill>
                  <a:schemeClr val="tx1"/>
                </a:solidFill>
                <a:effectLst/>
                <a:latin typeface="Segoe UI Light" pitchFamily="34" charset="0"/>
                <a:ea typeface="+mn-ea"/>
                <a:cs typeface="+mn-cs"/>
              </a:rPr>
              <a:t>For details about Azure Security </a:t>
            </a:r>
            <a:r>
              <a:rPr lang="en-IE" sz="1200" b="0" i="0" u="none" strike="noStrike" kern="1200" dirty="0" err="1">
                <a:solidFill>
                  <a:schemeClr val="tx1"/>
                </a:solidFill>
                <a:effectLst/>
                <a:latin typeface="Segoe UI Light" pitchFamily="34" charset="0"/>
                <a:ea typeface="+mn-ea"/>
                <a:cs typeface="+mn-cs"/>
              </a:rPr>
              <a:t>Center</a:t>
            </a:r>
            <a:r>
              <a:rPr lang="en-IE" sz="1200" b="0" i="0" u="none" strike="noStrike" kern="1200" dirty="0">
                <a:solidFill>
                  <a:schemeClr val="tx1"/>
                </a:solidFill>
                <a:effectLst/>
                <a:latin typeface="Segoe UI Light" pitchFamily="34" charset="0"/>
                <a:ea typeface="+mn-ea"/>
                <a:cs typeface="+mn-cs"/>
              </a:rPr>
              <a:t>, see : https://azure.microsoft.com/en-us/services/security-center/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7221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benefits to</a:t>
            </a:r>
            <a:r>
              <a:rPr lang="en-IE" sz="900" b="0" i="0" u="none" strike="noStrike" kern="1200" baseline="0" dirty="0">
                <a:solidFill>
                  <a:schemeClr val="tx1"/>
                </a:solidFill>
                <a:effectLst/>
                <a:latin typeface="Segoe UI Light" pitchFamily="34" charset="0"/>
                <a:ea typeface="+mn-ea"/>
                <a:cs typeface="+mn-cs"/>
              </a:rPr>
              <a:t> using</a:t>
            </a:r>
            <a:r>
              <a:rPr lang="en-IE" sz="900" b="0" i="0" u="none" strike="noStrike" kern="1200" dirty="0">
                <a:solidFill>
                  <a:schemeClr val="tx1"/>
                </a:solidFill>
                <a:effectLst/>
                <a:latin typeface="Segoe UI Light" pitchFamily="34" charset="0"/>
                <a:ea typeface="+mn-ea"/>
                <a:cs typeface="+mn-cs"/>
              </a:rPr>
              <a:t> Azure Key Vault include: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Centralized application secrets</a:t>
            </a:r>
            <a:r>
              <a:rPr lang="en-IE" sz="900" b="0" i="0" u="none" strike="noStrike" kern="1200" dirty="0">
                <a:solidFill>
                  <a:schemeClr val="tx1"/>
                </a:solidFill>
                <a:effectLst/>
                <a:latin typeface="Segoe UI Light" pitchFamily="34" charset="0"/>
                <a:ea typeface="+mn-ea"/>
                <a:cs typeface="+mn-cs"/>
              </a:rPr>
              <a:t> - Centralizing storage for application secrets allows you to control their distribution, and reduces the chances that secrets may be leaked accidentally.</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Securely stored secrets and keys</a:t>
            </a:r>
            <a:r>
              <a:rPr lang="en-IE" sz="900" b="0" i="0" u="none" strike="noStrike" kern="1200" dirty="0">
                <a:solidFill>
                  <a:schemeClr val="tx1"/>
                </a:solidFill>
                <a:effectLst/>
                <a:latin typeface="Segoe UI Light" pitchFamily="34" charset="0"/>
                <a:ea typeface="+mn-ea"/>
                <a:cs typeface="+mn-cs"/>
              </a:rPr>
              <a:t> - Azure uses industry-standard encryption algorithms, key lengths, and HSMs. Proper authentication and authorization is required to access secrets and key.</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access and use</a:t>
            </a:r>
            <a:r>
              <a:rPr lang="en-IE" sz="900" b="0" i="0" u="none" strike="noStrike" kern="1200" dirty="0">
                <a:solidFill>
                  <a:schemeClr val="tx1"/>
                </a:solidFill>
                <a:effectLst/>
                <a:latin typeface="Segoe UI Light" pitchFamily="34" charset="0"/>
                <a:ea typeface="+mn-ea"/>
                <a:cs typeface="+mn-cs"/>
              </a:rPr>
              <a:t> – With Azure Key Vault, you can monitor and control access to company secrets.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Simplified administration of application secrets</a:t>
            </a:r>
            <a:r>
              <a:rPr lang="en-IE" sz="900" b="0" i="0" u="none" strike="noStrike" kern="1200" dirty="0">
                <a:solidFill>
                  <a:schemeClr val="tx1"/>
                </a:solidFill>
                <a:effectLst/>
                <a:latin typeface="Segoe UI Light" pitchFamily="34" charset="0"/>
                <a:ea typeface="+mn-ea"/>
                <a:cs typeface="+mn-cs"/>
              </a:rPr>
              <a:t> - </a:t>
            </a:r>
            <a:r>
              <a:rPr lang="en-IE" sz="900" b="0" i="0" u="none" strike="noStrike" kern="1200" dirty="0" err="1">
                <a:solidFill>
                  <a:schemeClr val="tx1"/>
                </a:solidFill>
                <a:effectLst/>
                <a:latin typeface="Segoe UI Light" pitchFamily="34" charset="0"/>
                <a:ea typeface="+mn-ea"/>
                <a:cs typeface="+mn-cs"/>
              </a:rPr>
              <a:t>Enroll</a:t>
            </a:r>
            <a:r>
              <a:rPr lang="en-IE" sz="900" b="0" i="0" u="none" strike="noStrike" kern="1200" dirty="0">
                <a:solidFill>
                  <a:schemeClr val="tx1"/>
                </a:solidFill>
                <a:effectLst/>
                <a:latin typeface="Segoe UI Light" pitchFamily="34" charset="0"/>
                <a:ea typeface="+mn-ea"/>
                <a:cs typeface="+mn-cs"/>
              </a:rPr>
              <a:t> and renew certificates from public certificate authorities (CAs). Scale up and replicate content within regions. Manage application secrets</a:t>
            </a:r>
            <a:r>
              <a:rPr lang="en-IE" sz="900" b="0" i="0" u="none" strike="noStrike" kern="1200" baseline="0" dirty="0">
                <a:solidFill>
                  <a:schemeClr val="tx1"/>
                </a:solidFill>
                <a:effectLst/>
                <a:latin typeface="Segoe UI Light" pitchFamily="34" charset="0"/>
                <a:ea typeface="+mn-ea"/>
                <a:cs typeface="+mn-cs"/>
              </a:rPr>
              <a:t> with </a:t>
            </a:r>
            <a:r>
              <a:rPr lang="en-IE" sz="900" b="0" i="0" u="none" strike="noStrike" kern="1200" dirty="0">
                <a:solidFill>
                  <a:schemeClr val="tx1"/>
                </a:solidFill>
                <a:effectLst/>
                <a:latin typeface="Segoe UI Light" pitchFamily="34" charset="0"/>
                <a:ea typeface="+mn-ea"/>
                <a:cs typeface="+mn-cs"/>
              </a:rPr>
              <a:t>standard management tools.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Integrate with other Azure services</a:t>
            </a:r>
            <a:r>
              <a:rPr lang="en-IE" sz="900" b="0" i="0" u="none" strike="noStrike" kern="1200" dirty="0">
                <a:solidFill>
                  <a:schemeClr val="tx1"/>
                </a:solidFill>
                <a:effectLst/>
                <a:latin typeface="Segoe UI Light" pitchFamily="34" charset="0"/>
                <a:ea typeface="+mn-ea"/>
                <a:cs typeface="+mn-cs"/>
              </a:rPr>
              <a:t> - Integrate Azure Key Vault with storage accounts, container registries, event hubs, and many other Azure services.</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a:t>
            </a:r>
            <a:r>
              <a:rPr lang="en-IE" sz="900" kern="1200" baseline="0" dirty="0">
                <a:solidFill>
                  <a:schemeClr val="tx1"/>
                </a:solidFill>
                <a:effectLst/>
                <a:latin typeface="Segoe UI Light" pitchFamily="34" charset="0"/>
                <a:ea typeface="+mn-ea"/>
                <a:cs typeface="+mn-cs"/>
              </a:rPr>
              <a:t> details about Azure</a:t>
            </a:r>
            <a:r>
              <a:rPr lang="en-IE" sz="900" kern="1200" dirty="0">
                <a:solidFill>
                  <a:schemeClr val="tx1"/>
                </a:solidFill>
                <a:effectLst/>
                <a:latin typeface="Segoe UI Light" pitchFamily="34" charset="0"/>
                <a:ea typeface="+mn-ea"/>
                <a:cs typeface="+mn-cs"/>
              </a:rPr>
              <a:t> Key Vault, see : </a:t>
            </a:r>
            <a:r>
              <a:rPr lang="en-IE" sz="900" b="0" i="0" u="none" strike="noStrike" kern="1200" dirty="0">
                <a:solidFill>
                  <a:schemeClr val="tx1"/>
                </a:solidFill>
                <a:effectLst/>
                <a:latin typeface="Segoe UI Light" pitchFamily="34" charset="0"/>
                <a:ea typeface="+mn-ea"/>
                <a:cs typeface="+mn-cs"/>
              </a:rPr>
              <a:t>https://azure.microsoft.com/en-us/services/key-vault/ </a:t>
            </a:r>
            <a:r>
              <a:rPr lang="en-IE" sz="900" kern="1200" dirty="0">
                <a:solidFill>
                  <a:schemeClr val="tx1"/>
                </a:solidFill>
                <a:effectLst/>
                <a:latin typeface="Segoe UI Light" pitchFamily="34" charset="0"/>
                <a:ea typeface="+mn-ea"/>
                <a:cs typeface="+mn-cs"/>
              </a:rPr>
              <a:t>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4275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noProof="0" dirty="0"/>
              <a:t>Azure Information Protection (AIP) </a:t>
            </a:r>
            <a:r>
              <a:rPr lang="en-US" sz="900" b="1" kern="1200" dirty="0">
                <a:solidFill>
                  <a:schemeClr val="tx1"/>
                </a:solidFill>
                <a:effectLst/>
                <a:latin typeface="Segoe UI Light" pitchFamily="34" charset="0"/>
                <a:ea typeface="+mn-ea"/>
                <a:cs typeface="+mn-cs"/>
              </a:rPr>
              <a:t>usage scenario :</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A user saves a Microsoft Word document that contains a credit card number.</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A custom tooltip notification is</a:t>
            </a:r>
            <a:r>
              <a:rPr lang="en-US" sz="900" b="0" kern="1200" baseline="0" dirty="0">
                <a:solidFill>
                  <a:schemeClr val="tx1"/>
                </a:solidFill>
                <a:effectLst/>
                <a:latin typeface="Segoe UI Light" pitchFamily="34" charset="0"/>
                <a:ea typeface="+mn-ea"/>
                <a:cs typeface="+mn-cs"/>
              </a:rPr>
              <a:t> displayed to the user that </a:t>
            </a:r>
            <a:r>
              <a:rPr lang="en-US" sz="900" b="0" kern="1200" dirty="0">
                <a:solidFill>
                  <a:schemeClr val="tx1"/>
                </a:solidFill>
                <a:effectLst/>
                <a:latin typeface="Segoe UI Light" pitchFamily="34" charset="0"/>
                <a:ea typeface="+mn-ea"/>
                <a:cs typeface="+mn-cs"/>
              </a:rPr>
              <a:t>recommends labelling</a:t>
            </a:r>
            <a:r>
              <a:rPr lang="en-US" sz="900" b="0" kern="1200" baseline="0" dirty="0">
                <a:solidFill>
                  <a:schemeClr val="tx1"/>
                </a:solidFill>
                <a:effectLst/>
                <a:latin typeface="Segoe UI Light" pitchFamily="34" charset="0"/>
                <a:ea typeface="+mn-ea"/>
                <a:cs typeface="+mn-cs"/>
              </a:rPr>
              <a:t> the document </a:t>
            </a:r>
            <a:r>
              <a:rPr lang="en-US" sz="900" b="0" kern="1200" dirty="0">
                <a:solidFill>
                  <a:schemeClr val="tx1"/>
                </a:solidFill>
                <a:effectLst/>
                <a:latin typeface="Segoe UI Light" pitchFamily="34" charset="0"/>
                <a:ea typeface="+mn-ea"/>
                <a:cs typeface="+mn-cs"/>
              </a:rPr>
              <a:t>as “Confidential\ All Employees”.</a:t>
            </a:r>
          </a:p>
          <a:p>
            <a:pPr marL="171450" marR="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kern="1200" dirty="0">
                <a:solidFill>
                  <a:schemeClr val="tx1"/>
                </a:solidFill>
                <a:effectLst/>
                <a:latin typeface="Segoe UI Light" pitchFamily="34" charset="0"/>
                <a:ea typeface="+mn-ea"/>
                <a:cs typeface="+mn-cs"/>
              </a:rPr>
              <a:t>This label classifies the document file and protects it.</a:t>
            </a:r>
            <a:r>
              <a:rPr lang="en-US" sz="900" b="0" kern="1200" baseline="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US" sz="900" b="0" kern="1200" baseline="0" dirty="0">
                <a:solidFill>
                  <a:schemeClr val="tx1"/>
                </a:solidFill>
                <a:effectLst/>
                <a:latin typeface="Segoe UI Light" pitchFamily="34" charset="0"/>
                <a:ea typeface="+mn-ea"/>
                <a:cs typeface="+mn-cs"/>
              </a:rPr>
              <a:t>The </a:t>
            </a:r>
            <a:r>
              <a:rPr lang="en-US" sz="900" b="0" kern="1200" dirty="0">
                <a:solidFill>
                  <a:schemeClr val="tx1"/>
                </a:solidFill>
                <a:effectLst/>
                <a:latin typeface="Segoe UI Light" pitchFamily="34" charset="0"/>
                <a:ea typeface="+mn-ea"/>
                <a:cs typeface="+mn-cs"/>
              </a:rPr>
              <a:t>recommended</a:t>
            </a:r>
            <a:r>
              <a:rPr lang="en-US" sz="900" b="0" kern="1200" baseline="0" dirty="0">
                <a:solidFill>
                  <a:schemeClr val="tx1"/>
                </a:solidFill>
                <a:effectLst/>
                <a:latin typeface="Segoe UI Light" pitchFamily="34" charset="0"/>
                <a:ea typeface="+mn-ea"/>
                <a:cs typeface="+mn-cs"/>
              </a:rPr>
              <a:t> label</a:t>
            </a:r>
            <a:r>
              <a:rPr lang="en-US" sz="900" b="0" kern="1200" dirty="0">
                <a:solidFill>
                  <a:schemeClr val="tx1"/>
                </a:solidFill>
                <a:effectLst/>
                <a:latin typeface="Segoe UI Light" pitchFamily="34" charset="0"/>
                <a:ea typeface="+mn-ea"/>
                <a:cs typeface="+mn-cs"/>
              </a:rPr>
              <a:t>,</a:t>
            </a:r>
            <a:r>
              <a:rPr lang="en-US" sz="900" b="0" kern="1200" baseline="0" dirty="0">
                <a:solidFill>
                  <a:schemeClr val="tx1"/>
                </a:solidFill>
                <a:effectLst/>
                <a:latin typeface="Segoe UI Light" pitchFamily="34" charset="0"/>
                <a:ea typeface="+mn-ea"/>
                <a:cs typeface="+mn-cs"/>
              </a:rPr>
              <a:t> and the rules for screening and protecting documents, are pre-</a:t>
            </a:r>
            <a:r>
              <a:rPr lang="en-US" sz="900" b="0" kern="1200" dirty="0">
                <a:solidFill>
                  <a:schemeClr val="tx1"/>
                </a:solidFill>
                <a:effectLst/>
                <a:latin typeface="Segoe UI Light" pitchFamily="34" charset="0"/>
                <a:ea typeface="+mn-ea"/>
                <a:cs typeface="+mn-cs"/>
              </a:rPr>
              <a:t>configured by an administrator</a:t>
            </a:r>
            <a:r>
              <a:rPr lang="en-US" sz="900" b="0" kern="1200" baseline="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endParaRPr lang="en-IE" sz="900" b="1" kern="1200" dirty="0">
              <a:solidFill>
                <a:schemeClr val="tx1"/>
              </a:solidFill>
              <a:effectLst/>
              <a:latin typeface="Segoe UI Light" pitchFamily="34" charset="0"/>
              <a:ea typeface="+mn-ea"/>
              <a:cs typeface="+mn-cs"/>
            </a:endParaRPr>
          </a:p>
          <a:p>
            <a:endParaRPr lang="en-US" sz="900" noProof="0" dirty="0"/>
          </a:p>
          <a:p>
            <a:r>
              <a:rPr lang="en-US" sz="900" noProof="0" dirty="0"/>
              <a:t>AIP can be purchased </a:t>
            </a:r>
            <a:r>
              <a:rPr lang="en-IE" sz="900" kern="1200" dirty="0">
                <a:solidFill>
                  <a:schemeClr val="tx1"/>
                </a:solidFill>
                <a:effectLst/>
                <a:latin typeface="Segoe UI Light" pitchFamily="34" charset="0"/>
                <a:ea typeface="+mn-ea"/>
                <a:cs typeface="+mn-cs"/>
              </a:rPr>
              <a:t>either as standalone, or through Microsoft licensing suites (Enterprise Mobility + Security, or Microsoft 365 Enterprise).</a:t>
            </a:r>
            <a:r>
              <a:rPr lang="en-IE" sz="900" kern="1200" baseline="0" dirty="0">
                <a:solidFill>
                  <a:schemeClr val="tx1"/>
                </a:solidFill>
                <a:effectLst/>
                <a:latin typeface="Segoe UI Light" pitchFamily="34" charset="0"/>
                <a:ea typeface="+mn-ea"/>
                <a:cs typeface="+mn-cs"/>
              </a:rPr>
              <a:t> For p</a:t>
            </a:r>
            <a:r>
              <a:rPr lang="en-IE" sz="900" kern="1200" dirty="0">
                <a:solidFill>
                  <a:schemeClr val="tx1"/>
                </a:solidFill>
                <a:effectLst/>
                <a:latin typeface="Segoe UI Light" pitchFamily="34" charset="0"/>
                <a:ea typeface="+mn-ea"/>
                <a:cs typeface="+mn-cs"/>
              </a:rPr>
              <a:t>urchasing details, see : </a:t>
            </a:r>
            <a:r>
              <a:rPr lang="en-IE" sz="900" b="0" i="0" u="none" strike="noStrike" kern="1200" dirty="0">
                <a:solidFill>
                  <a:schemeClr val="tx1"/>
                </a:solidFill>
                <a:effectLst/>
                <a:latin typeface="Segoe UI Light" pitchFamily="34" charset="0"/>
                <a:ea typeface="+mn-ea"/>
                <a:cs typeface="+mn-cs"/>
              </a:rPr>
              <a:t>https://azure.microsoft.com/en-us/pricing/details/information-protection/</a:t>
            </a:r>
            <a:endParaRPr lang="en-IE" sz="900"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general information about Microsoft AIP, see : </a:t>
            </a:r>
            <a:r>
              <a:rPr lang="en-IE" sz="900" b="0" i="0" u="none" strike="noStrike" kern="1200" dirty="0">
                <a:solidFill>
                  <a:schemeClr val="tx1"/>
                </a:solidFill>
                <a:effectLst/>
                <a:latin typeface="Segoe UI Light" pitchFamily="34" charset="0"/>
                <a:ea typeface="+mn-ea"/>
                <a:cs typeface="+mn-cs"/>
              </a:rPr>
              <a:t>https://docs.microsoft.com/en-us/azure/information-protection/what-is-information-protection</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772852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Purchasing Azure</a:t>
            </a:r>
            <a:r>
              <a:rPr lang="en-IE" sz="900" b="1" i="0" u="none" strike="noStrike" kern="1200" baseline="0" dirty="0">
                <a:solidFill>
                  <a:schemeClr val="tx1"/>
                </a:solidFill>
                <a:effectLst/>
                <a:latin typeface="Segoe UI Light" pitchFamily="34" charset="0"/>
                <a:ea typeface="+mn-ea"/>
                <a:cs typeface="+mn-cs"/>
              </a:rPr>
              <a:t> ATP - </a:t>
            </a:r>
            <a:r>
              <a:rPr lang="en-IE" sz="900" b="0" i="0" u="none" strike="noStrike" kern="1200" dirty="0">
                <a:solidFill>
                  <a:schemeClr val="tx1"/>
                </a:solidFill>
                <a:effectLst/>
                <a:latin typeface="Segoe UI Light" pitchFamily="34" charset="0"/>
                <a:ea typeface="+mn-ea"/>
                <a:cs typeface="+mn-cs"/>
              </a:rPr>
              <a:t>Azure ATP is </a:t>
            </a:r>
            <a:r>
              <a:rPr lang="en-IE" sz="900" b="0" i="0" u="sng" strike="noStrike" kern="1200" dirty="0">
                <a:solidFill>
                  <a:schemeClr val="tx1"/>
                </a:solidFill>
                <a:effectLst/>
                <a:latin typeface="Segoe UI Light" pitchFamily="34" charset="0"/>
                <a:ea typeface="+mn-ea"/>
                <a:cs typeface="+mn-cs"/>
              </a:rPr>
              <a:t>not</a:t>
            </a:r>
            <a:r>
              <a:rPr lang="en-IE" sz="900" b="0" i="0" u="none" strike="noStrike" kern="1200" dirty="0">
                <a:solidFill>
                  <a:schemeClr val="tx1"/>
                </a:solidFill>
                <a:effectLst/>
                <a:latin typeface="Segoe UI Light" pitchFamily="34" charset="0"/>
                <a:ea typeface="+mn-ea"/>
                <a:cs typeface="+mn-cs"/>
              </a:rPr>
              <a:t> available to purchase via Azure Portal, but it </a:t>
            </a:r>
            <a:r>
              <a:rPr lang="en-IE" sz="900" b="0" i="0" u="sng" strike="noStrike" kern="1200" dirty="0">
                <a:solidFill>
                  <a:schemeClr val="tx1"/>
                </a:solidFill>
                <a:effectLst/>
                <a:latin typeface="Segoe UI Light" pitchFamily="34" charset="0"/>
                <a:ea typeface="+mn-ea"/>
                <a:cs typeface="+mn-cs"/>
              </a:rPr>
              <a:t>is</a:t>
            </a:r>
            <a:r>
              <a:rPr lang="en-IE" sz="900" b="0" i="0" u="none" strike="noStrike" kern="1200" dirty="0">
                <a:solidFill>
                  <a:schemeClr val="tx1"/>
                </a:solidFill>
                <a:effectLst/>
                <a:latin typeface="Segoe UI Light" pitchFamily="34" charset="0"/>
                <a:ea typeface="+mn-ea"/>
                <a:cs typeface="+mn-cs"/>
              </a:rPr>
              <a:t> available: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as a standalone license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as part of an Enterprise Mobility + Security 5 suite (EMS E5) license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through the Cloud Solution Provider (CSP) licensing model</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Via direct licensing at : https://www.microsoft.com/en-ie/cloud-platform/enterprise-mobility-security-pricing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Access Azure ATP Portal at </a:t>
            </a:r>
            <a:r>
              <a:rPr lang="en-IE" sz="900" b="0" i="0" u="sng" kern="1200" dirty="0">
                <a:solidFill>
                  <a:schemeClr val="tx1"/>
                </a:solidFill>
                <a:effectLst/>
                <a:latin typeface="Segoe UI Light" pitchFamily="34" charset="0"/>
                <a:ea typeface="+mn-ea"/>
                <a:cs typeface="+mn-cs"/>
                <a:hlinkClick r:id="rId3"/>
              </a:rPr>
              <a:t>https://portal.atp.azure.com</a:t>
            </a:r>
            <a:r>
              <a:rPr lang="en-IE" sz="900" b="0" i="0" u="none" strike="noStrike" kern="1200" dirty="0">
                <a:solidFill>
                  <a:schemeClr val="tx1"/>
                </a:solidFill>
                <a:effectLst/>
                <a:latin typeface="Segoe UI Light" pitchFamily="34" charset="0"/>
                <a:ea typeface="+mn-ea"/>
                <a:cs typeface="+mn-cs"/>
              </a:rPr>
              <a:t> and select your instance, OR browse to your instance URL: </a:t>
            </a:r>
            <a:r>
              <a:rPr lang="en-IE" sz="900" b="0" i="0" u="sng" kern="1200" dirty="0">
                <a:solidFill>
                  <a:schemeClr val="tx1"/>
                </a:solidFill>
                <a:effectLst/>
                <a:latin typeface="Segoe UI Light" pitchFamily="34" charset="0"/>
                <a:ea typeface="+mn-ea"/>
                <a:cs typeface="+mn-cs"/>
                <a:hlinkClick r:id="rId4"/>
              </a:rPr>
              <a:t>https://</a:t>
            </a:r>
            <a:r>
              <a:rPr lang="en-IE" sz="900" b="0" i="1" u="sng" kern="1200" dirty="0">
                <a:solidFill>
                  <a:schemeClr val="tx1"/>
                </a:solidFill>
                <a:effectLst/>
                <a:latin typeface="Segoe UI Light" pitchFamily="34" charset="0"/>
                <a:ea typeface="+mn-ea"/>
                <a:cs typeface="+mn-cs"/>
                <a:hlinkClick r:id="rId4"/>
              </a:rPr>
              <a:t>instancename</a:t>
            </a:r>
            <a:r>
              <a:rPr lang="en-IE" sz="900" b="0" i="0" u="sng" kern="1200" dirty="0">
                <a:solidFill>
                  <a:schemeClr val="tx1"/>
                </a:solidFill>
                <a:effectLst/>
                <a:latin typeface="Segoe UI Light" pitchFamily="34" charset="0"/>
                <a:ea typeface="+mn-ea"/>
                <a:cs typeface="+mn-cs"/>
                <a:hlinkClick r:id="rId4"/>
              </a:rPr>
              <a:t>.atp.azure.com</a:t>
            </a:r>
            <a:r>
              <a:rPr lang="en-IE" sz="900" b="0" i="0" u="none" strike="noStrike" kern="1200" dirty="0">
                <a:solidFill>
                  <a:schemeClr val="tx1"/>
                </a:solidFill>
                <a:effectLst/>
                <a:latin typeface="Segoe UI Light" pitchFamily="34" charset="0"/>
                <a:ea typeface="+mn-ea"/>
                <a:cs typeface="+mn-cs"/>
              </a:rPr>
              <a:t>.</a:t>
            </a:r>
          </a:p>
          <a:p>
            <a:r>
              <a:rPr lang="en-IE" sz="900" b="0" i="0" u="none" strike="noStrike" kern="1200" dirty="0">
                <a:solidFill>
                  <a:schemeClr val="tx1"/>
                </a:solidFill>
                <a:effectLst/>
                <a:latin typeface="Segoe UI Light" pitchFamily="34" charset="0"/>
                <a:ea typeface="+mn-ea"/>
                <a:cs typeface="+mn-cs"/>
              </a:rPr>
              <a:t>Only</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users assigned to an Azure Active Directory Security Group can log into</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Azure ATP Portal.</a:t>
            </a:r>
          </a:p>
          <a:p>
            <a:endParaRPr lang="en-IE" sz="900" b="0"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ATP, see : </a:t>
            </a:r>
            <a:r>
              <a:rPr lang="en-IE" sz="900" b="0" i="0" u="none" strike="noStrike" kern="1200" dirty="0">
                <a:solidFill>
                  <a:schemeClr val="tx1"/>
                </a:solidFill>
                <a:effectLst/>
                <a:latin typeface="Segoe UI Light" pitchFamily="34" charset="0"/>
                <a:ea typeface="+mn-ea"/>
                <a:cs typeface="+mn-cs"/>
              </a:rPr>
              <a:t>https://azure.microsoft.com/en-us/features/azure-advanced-threat-protection/</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91692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26038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Policy can integrate with Azure </a:t>
            </a:r>
            <a:r>
              <a:rPr lang="en-IE" sz="900" b="0" i="0" u="none" strike="noStrike" kern="1200" dirty="0" err="1">
                <a:solidFill>
                  <a:schemeClr val="tx1"/>
                </a:solidFill>
                <a:effectLst/>
                <a:latin typeface="Segoe UI Light" pitchFamily="34" charset="0"/>
                <a:ea typeface="+mn-ea"/>
                <a:cs typeface="+mn-cs"/>
              </a:rPr>
              <a:t>DevOps</a:t>
            </a:r>
            <a:r>
              <a:rPr lang="en-IE" sz="900" b="0" i="0" u="none" strike="noStrike" kern="1200" dirty="0">
                <a:solidFill>
                  <a:schemeClr val="tx1"/>
                </a:solidFill>
                <a:effectLst/>
                <a:latin typeface="Segoe UI Light" pitchFamily="34" charset="0"/>
                <a:ea typeface="+mn-ea"/>
                <a:cs typeface="+mn-cs"/>
              </a:rPr>
              <a:t> to apply policies for your Continuous Integration and Delivery Pipelines (for the pre- and post-deployment of your apps).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Policy can remediate non-compliant resources and configurations automatically, to help maintain</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 state of your resources.</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Policy, see : </a:t>
            </a:r>
            <a:r>
              <a:rPr lang="en-IE" sz="900" b="0" i="0" u="none" strike="noStrike" kern="1200" dirty="0">
                <a:solidFill>
                  <a:schemeClr val="tx1"/>
                </a:solidFill>
                <a:effectLst/>
                <a:latin typeface="Segoe UI Light" pitchFamily="34" charset="0"/>
                <a:ea typeface="+mn-ea"/>
                <a:cs typeface="+mn-cs"/>
              </a:rPr>
              <a:t>https://azure.microsoft.com/en-us/services/azure-policy</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71494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Apply</a:t>
            </a:r>
            <a:r>
              <a:rPr lang="en-US" sz="900" b="1" i="0" u="none" strike="noStrike" kern="1200" baseline="0" dirty="0">
                <a:solidFill>
                  <a:schemeClr val="tx1"/>
                </a:solidFill>
                <a:effectLst/>
                <a:latin typeface="Segoe UI Light" pitchFamily="34" charset="0"/>
                <a:ea typeface="+mn-ea"/>
                <a:cs typeface="+mn-cs"/>
              </a:rPr>
              <a:t> </a:t>
            </a:r>
            <a:r>
              <a:rPr lang="en-US" sz="900" b="1" i="0" u="none" strike="noStrike" kern="1200" dirty="0">
                <a:solidFill>
                  <a:schemeClr val="tx1"/>
                </a:solidFill>
                <a:effectLst/>
                <a:latin typeface="Segoe UI Light" pitchFamily="34" charset="0"/>
                <a:ea typeface="+mn-ea"/>
                <a:cs typeface="+mn-cs"/>
              </a:rPr>
              <a:t>a policy</a:t>
            </a:r>
            <a:r>
              <a:rPr lang="en-US" sz="900" b="0" i="0" u="none" strike="noStrike" kern="1200" dirty="0">
                <a:solidFill>
                  <a:schemeClr val="tx1"/>
                </a:solidFill>
                <a:effectLst/>
                <a:latin typeface="Segoe UI Light" pitchFamily="34" charset="0"/>
                <a:ea typeface="+mn-ea"/>
                <a:cs typeface="+mn-cs"/>
              </a:rPr>
              <a:t> to your resources in three steps:</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Create the policy definition.</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Assign the</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definition to a scope of resources.</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View the policy evaluation results.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Additional policy definition example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Allowed Virtual Machine (VM) SKUs</a:t>
            </a:r>
            <a:r>
              <a:rPr lang="en-IE" sz="900" b="0" i="0" u="none" strike="noStrike" kern="1200" dirty="0">
                <a:solidFill>
                  <a:schemeClr val="tx1"/>
                </a:solidFill>
                <a:effectLst/>
                <a:latin typeface="Segoe UI Light" pitchFamily="34" charset="0"/>
                <a:ea typeface="+mn-ea"/>
                <a:cs typeface="+mn-cs"/>
              </a:rPr>
              <a:t> - This policy specifies a set of VM SKUs that your organization can deploy.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Consider </a:t>
            </a:r>
            <a:r>
              <a:rPr lang="en-IE" sz="900" b="1" i="0" u="none" strike="noStrike" kern="1200" dirty="0">
                <a:solidFill>
                  <a:schemeClr val="tx1"/>
                </a:solidFill>
                <a:effectLst/>
                <a:latin typeface="Segoe UI Light" pitchFamily="34" charset="0"/>
                <a:ea typeface="+mn-ea"/>
                <a:cs typeface="+mn-cs"/>
              </a:rPr>
              <a:t>browsing</a:t>
            </a:r>
            <a:r>
              <a:rPr lang="en-IE" sz="900" b="1" i="0" u="none" strike="noStrike" kern="1200" baseline="0" dirty="0">
                <a:solidFill>
                  <a:schemeClr val="tx1"/>
                </a:solidFill>
                <a:effectLst/>
                <a:latin typeface="Segoe UI Light" pitchFamily="34" charset="0"/>
                <a:ea typeface="+mn-ea"/>
                <a:cs typeface="+mn-cs"/>
              </a:rPr>
              <a:t> to the </a:t>
            </a:r>
            <a:r>
              <a:rPr lang="en-IE" sz="900" b="1" i="0" u="none" strike="noStrike" kern="1200" dirty="0">
                <a:solidFill>
                  <a:schemeClr val="tx1"/>
                </a:solidFill>
                <a:effectLst/>
                <a:latin typeface="Segoe UI Light" pitchFamily="34" charset="0"/>
                <a:ea typeface="+mn-ea"/>
                <a:cs typeface="+mn-cs"/>
              </a:rPr>
              <a:t>Azure Policy examples page</a:t>
            </a:r>
            <a:r>
              <a:rPr lang="en-IE" sz="900" b="0" i="0" u="none" strike="noStrike" kern="1200" dirty="0">
                <a:solidFill>
                  <a:schemeClr val="tx1"/>
                </a:solidFill>
                <a:effectLst/>
                <a:latin typeface="Segoe UI Light" pitchFamily="34" charset="0"/>
                <a:ea typeface="+mn-ea"/>
                <a:cs typeface="+mn-cs"/>
              </a:rPr>
              <a:t>, and scrolling through some of the sample policies.</a:t>
            </a:r>
          </a:p>
          <a:p>
            <a:pPr marL="0" indent="0">
              <a:buFont typeface="Arial" panose="020B0604020202020204" pitchFamily="34" charset="0"/>
              <a:buNone/>
            </a:pPr>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Policy assignment : </a:t>
            </a:r>
            <a:r>
              <a:rPr lang="en-IE" sz="900" b="0" i="0" u="none" strike="noStrike" kern="1200" dirty="0">
                <a:solidFill>
                  <a:schemeClr val="tx1"/>
                </a:solidFill>
                <a:effectLst/>
                <a:latin typeface="Segoe UI Light" pitchFamily="34" charset="0"/>
                <a:ea typeface="+mn-ea"/>
                <a:cs typeface="+mn-cs"/>
              </a:rPr>
              <a:t>To implement a policy definition, you must assign them first. A </a:t>
            </a:r>
            <a:r>
              <a:rPr lang="en-IE" sz="900" b="0" i="1" u="none" strike="noStrike" kern="1200" dirty="0">
                <a:solidFill>
                  <a:schemeClr val="tx1"/>
                </a:solidFill>
                <a:effectLst/>
                <a:latin typeface="Segoe UI Light" pitchFamily="34" charset="0"/>
                <a:ea typeface="+mn-ea"/>
                <a:cs typeface="+mn-cs"/>
              </a:rPr>
              <a:t>policy assignment</a:t>
            </a:r>
            <a:r>
              <a:rPr lang="en-IE" sz="900" b="0" i="0" u="none" strike="noStrike" kern="1200" dirty="0">
                <a:solidFill>
                  <a:schemeClr val="tx1"/>
                </a:solidFill>
                <a:effectLst/>
                <a:latin typeface="Segoe UI Light" pitchFamily="34" charset="0"/>
                <a:ea typeface="+mn-ea"/>
                <a:cs typeface="+mn-cs"/>
              </a:rPr>
              <a:t> is a policy definition that has been assigned to a specific scope. This scope could range over a management group or a resource group. Policy assignments are inherited by all child resources. </a:t>
            </a:r>
          </a:p>
          <a:p>
            <a:endParaRPr lang="en-IE" sz="900" b="1"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Policy, see : </a:t>
            </a:r>
            <a:r>
              <a:rPr lang="en-IE" sz="900" b="0" i="0" u="none" strike="noStrike" kern="1200" dirty="0">
                <a:solidFill>
                  <a:schemeClr val="tx1"/>
                </a:solidFill>
                <a:effectLst/>
                <a:latin typeface="Segoe UI Light" pitchFamily="34" charset="0"/>
                <a:ea typeface="+mn-ea"/>
                <a:cs typeface="+mn-cs"/>
              </a:rPr>
              <a:t>https://azure.microsoft.com/en-us/services/azure-policy/</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72298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Even if you have a single policy, we recommend using initiatives if you anticipate adding more policies over time.</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definitions - </a:t>
            </a:r>
            <a:r>
              <a:rPr lang="en-IE" sz="900" b="0" i="0" u="none" strike="noStrike" kern="1200" dirty="0">
                <a:solidFill>
                  <a:schemeClr val="tx1"/>
                </a:solidFill>
                <a:effectLst/>
                <a:latin typeface="Segoe UI Light" pitchFamily="34" charset="0"/>
                <a:ea typeface="+mn-ea"/>
                <a:cs typeface="+mn-cs"/>
              </a:rPr>
              <a:t>Simplify the process of managing and assigning policy definitions, by grouping a set of policies into one single item. For example, you could create an initiative named </a:t>
            </a:r>
            <a:r>
              <a:rPr lang="en-IE" sz="900" b="0" i="1" u="none" strike="noStrike" kern="1200" dirty="0">
                <a:solidFill>
                  <a:schemeClr val="tx1"/>
                </a:solidFill>
                <a:effectLst/>
                <a:latin typeface="Segoe UI Light" pitchFamily="34" charset="0"/>
                <a:ea typeface="+mn-ea"/>
                <a:cs typeface="+mn-cs"/>
              </a:rPr>
              <a:t>Enable Monitoring in Azure Security </a:t>
            </a:r>
            <a:r>
              <a:rPr lang="en-IE" sz="900" b="0" i="1"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for the purpose</a:t>
            </a:r>
            <a:r>
              <a:rPr lang="en-IE" sz="900" b="0" i="0" u="none" strike="noStrike" kern="1200" baseline="0" dirty="0">
                <a:solidFill>
                  <a:schemeClr val="tx1"/>
                </a:solidFill>
                <a:effectLst/>
                <a:latin typeface="Segoe UI Light" pitchFamily="34" charset="0"/>
                <a:ea typeface="+mn-ea"/>
                <a:cs typeface="+mn-cs"/>
              </a:rPr>
              <a:t> of </a:t>
            </a:r>
            <a:r>
              <a:rPr lang="en-IE" sz="900" b="0" i="0" u="none" strike="noStrike" kern="1200" dirty="0">
                <a:solidFill>
                  <a:schemeClr val="tx1"/>
                </a:solidFill>
                <a:effectLst/>
                <a:latin typeface="Segoe UI Light" pitchFamily="34" charset="0"/>
                <a:ea typeface="+mn-ea"/>
                <a:cs typeface="+mn-cs"/>
              </a:rPr>
              <a:t>monitoring all the available security recommendations in your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Under this initiative, you would have the following policy definitions: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unencrypted SQL Database in Security </a:t>
            </a:r>
            <a:r>
              <a:rPr lang="en-IE" sz="900" b="1" i="0" u="none" strike="noStrike" kern="1200" dirty="0" err="1">
                <a:solidFill>
                  <a:schemeClr val="tx1"/>
                </a:solidFill>
                <a:effectLst/>
                <a:latin typeface="Segoe UI Light" pitchFamily="34" charset="0"/>
                <a:ea typeface="+mn-ea"/>
                <a:cs typeface="+mn-cs"/>
              </a:rPr>
              <a:t>Center</a:t>
            </a:r>
            <a:r>
              <a:rPr lang="en-IE" sz="900" b="1"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For monitoring unencrypted SQL databases and servers.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OS vulnerabilities in Security </a:t>
            </a:r>
            <a:r>
              <a:rPr lang="en-IE" sz="900" b="1"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 For monitoring servers that do not satisfy the configured baseline.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missing Endpoint Protection in Security </a:t>
            </a:r>
            <a:r>
              <a:rPr lang="en-IE" sz="900" b="1"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 For monitoring servers without an installed endpoint protection agent.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assignments - </a:t>
            </a:r>
            <a:r>
              <a:rPr lang="en-IE" sz="900" b="0" i="0" u="none" strike="noStrike" kern="1200" dirty="0">
                <a:solidFill>
                  <a:schemeClr val="tx1"/>
                </a:solidFill>
                <a:effectLst/>
                <a:latin typeface="Segoe UI Light" pitchFamily="34" charset="0"/>
                <a:ea typeface="+mn-ea"/>
                <a:cs typeface="+mn-cs"/>
              </a:rPr>
              <a:t>Like a policy assignment, an initiative assignment is an initiative definition assigned to a specific scope. Initiative assignments reduce the need to make several initiative definitions for each scope. Scope could also range from a Management Group to a Resource Group.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074334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Another example</a:t>
            </a:r>
            <a:r>
              <a:rPr lang="en-IE" sz="900" b="0" i="0" u="none" strike="noStrike" kern="1200" dirty="0">
                <a:solidFill>
                  <a:schemeClr val="tx1"/>
                </a:solidFill>
                <a:effectLst/>
                <a:latin typeface="Segoe UI Light" pitchFamily="34" charset="0"/>
                <a:ea typeface="+mn-ea"/>
                <a:cs typeface="+mn-cs"/>
              </a:rPr>
              <a:t> use</a:t>
            </a:r>
            <a:r>
              <a:rPr lang="en-IE" sz="900" b="0" i="0" u="none" strike="noStrike" kern="1200" baseline="0" dirty="0">
                <a:solidFill>
                  <a:schemeClr val="tx1"/>
                </a:solidFill>
                <a:effectLst/>
                <a:latin typeface="Segoe UI Light" pitchFamily="34" charset="0"/>
                <a:ea typeface="+mn-ea"/>
                <a:cs typeface="+mn-cs"/>
              </a:rPr>
              <a:t> of RBAC is </a:t>
            </a:r>
            <a:r>
              <a:rPr lang="en-US" sz="2800" dirty="0">
                <a:latin typeface="Segoe UI Semilight" panose="020B0402040204020203" pitchFamily="34" charset="0"/>
                <a:cs typeface="Segoe UI Semilight" panose="020B0402040204020203" pitchFamily="34" charset="0"/>
              </a:rPr>
              <a:t>allocating management control over all </a:t>
            </a:r>
            <a:r>
              <a:rPr lang="en-US" sz="2800" noProof="0" dirty="0">
                <a:latin typeface="Segoe UI Semilight" panose="020B0402040204020203" pitchFamily="34" charset="0"/>
                <a:cs typeface="Segoe UI Semilight" panose="020B0402040204020203" pitchFamily="34" charset="0"/>
              </a:rPr>
              <a:t>resources in a resource group</a:t>
            </a:r>
            <a:r>
              <a:rPr lang="en-US" sz="2800" baseline="0" noProof="0" dirty="0">
                <a:latin typeface="Segoe UI Semilight" panose="020B0402040204020203" pitchFamily="34" charset="0"/>
                <a:cs typeface="Segoe UI Semilight" panose="020B0402040204020203" pitchFamily="34" charset="0"/>
              </a:rPr>
              <a:t> to a specific user.</a:t>
            </a:r>
            <a:endParaRPr lang="en-US" sz="2800" noProof="0" dirty="0">
              <a:latin typeface="Segoe UI Semilight" panose="020B0402040204020203" pitchFamily="34" charset="0"/>
              <a:cs typeface="Segoe UI Semilight" panose="020B0402040204020203" pitchFamily="34" charset="0"/>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Consider demonstrating Azure RBAC in Azure Portal to students.</a:t>
            </a:r>
            <a:r>
              <a:rPr lang="en-IE" sz="900" b="0" i="0" u="none" strike="noStrike" kern="1200" baseline="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To view access permissions</a:t>
            </a:r>
            <a:r>
              <a:rPr lang="en-IE" sz="900" b="0" i="0" u="none" strike="noStrike" kern="1200" dirty="0">
                <a:solidFill>
                  <a:schemeClr val="tx1"/>
                </a:solidFill>
                <a:effectLst/>
                <a:latin typeface="Segoe UI Light" pitchFamily="34" charset="0"/>
                <a:ea typeface="+mn-ea"/>
                <a:cs typeface="+mn-cs"/>
              </a:rPr>
              <a:t> :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Open</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 Access Control (IAM) blade in Azure portal.</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View</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access permissions assigned</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to</a:t>
            </a:r>
            <a:r>
              <a:rPr lang="en-IE" sz="900" b="0" i="0" u="none" strike="noStrike" kern="1200" baseline="0" dirty="0">
                <a:solidFill>
                  <a:schemeClr val="tx1"/>
                </a:solidFill>
                <a:effectLst/>
                <a:latin typeface="Segoe UI Light" pitchFamily="34" charset="0"/>
                <a:ea typeface="+mn-ea"/>
                <a:cs typeface="+mn-cs"/>
              </a:rPr>
              <a:t> a resource, by user</a:t>
            </a:r>
            <a:r>
              <a:rPr lang="en-IE" sz="900" b="0" i="0" u="none" strike="noStrike" kern="1200" dirty="0">
                <a:solidFill>
                  <a:schemeClr val="tx1"/>
                </a:solidFill>
                <a:effectLst/>
                <a:latin typeface="Segoe UI Light" pitchFamily="34" charset="0"/>
                <a:ea typeface="+mn-ea"/>
                <a:cs typeface="+mn-cs"/>
              </a:rPr>
              <a:t> and by role.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Grant or remove access</a:t>
            </a:r>
            <a:r>
              <a:rPr lang="en-IE" sz="900" b="0" i="0" u="none" strike="noStrike" kern="1200" baseline="0" dirty="0">
                <a:solidFill>
                  <a:schemeClr val="tx1"/>
                </a:solidFill>
                <a:effectLst/>
                <a:latin typeface="Segoe UI Light" pitchFamily="34" charset="0"/>
                <a:ea typeface="+mn-ea"/>
                <a:cs typeface="+mn-cs"/>
              </a:rPr>
              <a:t> to specific users/ groups.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RBAC best practices :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Segregate duties by team.</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Grant users the least privileges necessary </a:t>
            </a:r>
            <a:r>
              <a:rPr lang="en-IE" sz="900" b="0" i="0" u="none" strike="noStrike" kern="1200" baseline="0" dirty="0">
                <a:solidFill>
                  <a:schemeClr val="tx1"/>
                </a:solidFill>
                <a:effectLst/>
                <a:latin typeface="Segoe UI Light" pitchFamily="34" charset="0"/>
                <a:ea typeface="+mn-ea"/>
                <a:cs typeface="+mn-cs"/>
              </a:rPr>
              <a:t>to </a:t>
            </a:r>
            <a:r>
              <a:rPr lang="en-IE" sz="900" b="0" i="0" u="none" strike="noStrike" kern="1200" dirty="0">
                <a:solidFill>
                  <a:schemeClr val="tx1"/>
                </a:solidFill>
                <a:effectLst/>
                <a:latin typeface="Segoe UI Light" pitchFamily="34" charset="0"/>
                <a:ea typeface="+mn-ea"/>
                <a:cs typeface="+mn-cs"/>
              </a:rPr>
              <a:t>perform their jobs.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Restrict permissions to</a:t>
            </a:r>
            <a:r>
              <a:rPr lang="en-IE" sz="900" b="0" i="0" u="none" strike="noStrike" kern="1200" baseline="0" dirty="0">
                <a:solidFill>
                  <a:schemeClr val="tx1"/>
                </a:solidFill>
                <a:effectLst/>
                <a:latin typeface="Segoe UI Light" pitchFamily="34" charset="0"/>
                <a:ea typeface="+mn-ea"/>
                <a:cs typeface="+mn-cs"/>
              </a:rPr>
              <a:t> only allow certain actions </a:t>
            </a:r>
            <a:r>
              <a:rPr lang="en-IE" sz="900" b="0" i="0" u="none" strike="noStrike" kern="1200" dirty="0">
                <a:solidFill>
                  <a:schemeClr val="tx1"/>
                </a:solidFill>
                <a:effectLst/>
                <a:latin typeface="Segoe UI Light" pitchFamily="34" charset="0"/>
                <a:ea typeface="+mn-ea"/>
                <a:cs typeface="+mn-cs"/>
              </a:rPr>
              <a:t>at a particular scope.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Plan your access control strategies carefully.</a:t>
            </a:r>
          </a:p>
          <a:p>
            <a:endParaRPr lang="en-IE" sz="900" b="0" i="0" u="none" strike="noStrike"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For details about Azure RBAC, see :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endParaRPr lang="en-IE"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Consider showing students “Locks” in Azure Portal.</a:t>
            </a:r>
          </a:p>
          <a:p>
            <a:r>
              <a:rPr lang="en-IE" sz="900" b="0" i="0" u="none" strike="noStrike" kern="1200" dirty="0">
                <a:solidFill>
                  <a:schemeClr val="tx1"/>
                </a:solidFill>
                <a:effectLst/>
                <a:latin typeface="Segoe UI Light" pitchFamily="34" charset="0"/>
                <a:ea typeface="+mn-ea"/>
                <a:cs typeface="+mn-cs"/>
              </a:rPr>
              <a:t>In Azure portal, the lock types are called </a:t>
            </a:r>
            <a:r>
              <a:rPr lang="en-IE" sz="900" b="0" i="1" u="none" strike="noStrike" kern="1200" dirty="0">
                <a:solidFill>
                  <a:schemeClr val="tx1"/>
                </a:solidFill>
                <a:effectLst/>
                <a:latin typeface="Segoe UI Light" pitchFamily="34" charset="0"/>
                <a:ea typeface="+mn-ea"/>
                <a:cs typeface="+mn-cs"/>
              </a:rPr>
              <a:t>Delete</a:t>
            </a:r>
            <a:r>
              <a:rPr lang="en-IE" sz="900" b="0" i="0" u="none" strike="noStrike" kern="1200" dirty="0">
                <a:solidFill>
                  <a:schemeClr val="tx1"/>
                </a:solidFill>
                <a:effectLst/>
                <a:latin typeface="Segoe UI Light" pitchFamily="34" charset="0"/>
                <a:ea typeface="+mn-ea"/>
                <a:cs typeface="+mn-cs"/>
              </a:rPr>
              <a:t> and </a:t>
            </a:r>
            <a:r>
              <a:rPr lang="en-IE" sz="900" b="0" i="1" u="none" strike="noStrike" kern="1200" dirty="0">
                <a:solidFill>
                  <a:schemeClr val="tx1"/>
                </a:solidFill>
                <a:effectLst/>
                <a:latin typeface="Segoe UI Light" pitchFamily="34" charset="0"/>
                <a:ea typeface="+mn-ea"/>
                <a:cs typeface="+mn-cs"/>
              </a:rPr>
              <a:t>Read-only</a:t>
            </a:r>
            <a:r>
              <a:rPr lang="en-IE" sz="900" b="0" i="0" u="none" strike="noStrike" kern="1200" dirty="0">
                <a:solidFill>
                  <a:schemeClr val="tx1"/>
                </a:solidFill>
                <a:effectLst/>
                <a:latin typeface="Segoe UI Light" pitchFamily="34" charset="0"/>
                <a:ea typeface="+mn-ea"/>
                <a:cs typeface="+mn-cs"/>
              </a:rPr>
              <a:t>.</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Locks,</a:t>
            </a:r>
            <a:r>
              <a:rPr lang="en-IE" sz="900" kern="1200" baseline="0" dirty="0">
                <a:solidFill>
                  <a:schemeClr val="tx1"/>
                </a:solidFill>
                <a:effectLst/>
                <a:latin typeface="Segoe UI Light" pitchFamily="34" charset="0"/>
                <a:ea typeface="+mn-ea"/>
                <a:cs typeface="+mn-cs"/>
              </a:rPr>
              <a:t> see :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Azure Advisor provides security recommendations by integrating with Azure Security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Personalized security recommendations are visible on the </a:t>
            </a:r>
            <a:r>
              <a:rPr lang="en-IE" sz="900" b="1" i="0" u="none" strike="noStrike" kern="1200" dirty="0">
                <a:solidFill>
                  <a:schemeClr val="tx1"/>
                </a:solidFill>
                <a:effectLst/>
                <a:latin typeface="Segoe UI Light" pitchFamily="34" charset="0"/>
                <a:ea typeface="+mn-ea"/>
                <a:cs typeface="+mn-cs"/>
              </a:rPr>
              <a:t>Security</a:t>
            </a:r>
            <a:r>
              <a:rPr lang="en-IE" sz="900" b="0" i="0" u="none" strike="noStrike" kern="1200" dirty="0">
                <a:solidFill>
                  <a:schemeClr val="tx1"/>
                </a:solidFill>
                <a:effectLst/>
                <a:latin typeface="Segoe UI Light" pitchFamily="34" charset="0"/>
                <a:ea typeface="+mn-ea"/>
                <a:cs typeface="+mn-cs"/>
              </a:rPr>
              <a:t> tab of the Azure Advisor dashboard. You can “click into” each recommendation for greater detail.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For details about Azure Advisor, see : https://docs.microsoft.com/en-us/azure/advisor/advisor-overview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implement an Azure Blueprint : (a) create the blueprint; (b) assign the blueprint; (c) track the blueprint’s assignments.</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Adhering to (government and industry) security and compliance requirements is challenging and time-consuming. Azure Blueprints provides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tools that </a:t>
            </a:r>
            <a:r>
              <a:rPr lang="en-IE" sz="900" b="0" i="0" u="none" strike="noStrike" kern="1200" baseline="0" dirty="0">
                <a:solidFill>
                  <a:schemeClr val="tx1"/>
                </a:solidFill>
                <a:effectLst/>
                <a:latin typeface="Segoe UI Light" pitchFamily="34" charset="0"/>
                <a:ea typeface="+mn-ea"/>
                <a:cs typeface="+mn-cs"/>
              </a:rPr>
              <a:t>improve your </a:t>
            </a:r>
            <a:r>
              <a:rPr lang="en-IE" sz="900" b="0" i="0" u="none" strike="noStrike" kern="1200" dirty="0">
                <a:solidFill>
                  <a:schemeClr val="tx1"/>
                </a:solidFill>
                <a:effectLst/>
                <a:latin typeface="Segoe UI Light" pitchFamily="34" charset="0"/>
                <a:ea typeface="+mn-ea"/>
                <a:cs typeface="+mn-cs"/>
              </a:rPr>
              <a:t>auditing</a:t>
            </a:r>
            <a:r>
              <a:rPr lang="en-IE" sz="900" b="0" i="0" u="none" strike="noStrike" kern="1200" baseline="0" dirty="0">
                <a:solidFill>
                  <a:schemeClr val="tx1"/>
                </a:solidFill>
                <a:effectLst/>
                <a:latin typeface="Segoe UI Light" pitchFamily="34" charset="0"/>
                <a:ea typeface="+mn-ea"/>
                <a:cs typeface="+mn-cs"/>
              </a:rPr>
              <a:t> and </a:t>
            </a:r>
            <a:r>
              <a:rPr lang="en-US" sz="900" b="0" i="0" u="none" strike="noStrike" kern="1200" noProof="0" dirty="0">
                <a:solidFill>
                  <a:schemeClr val="tx1"/>
                </a:solidFill>
                <a:effectLst/>
                <a:latin typeface="Segoe UI Light" pitchFamily="34" charset="0"/>
                <a:ea typeface="+mn-ea"/>
                <a:cs typeface="+mn-cs"/>
              </a:rPr>
              <a:t>traceability</a:t>
            </a:r>
            <a:r>
              <a:rPr lang="en-IE" sz="900" b="0" i="0" u="none" strike="noStrike" kern="1200" dirty="0">
                <a:solidFill>
                  <a:schemeClr val="tx1"/>
                </a:solidFill>
                <a:effectLst/>
                <a:latin typeface="Segoe UI Light" pitchFamily="34" charset="0"/>
                <a:ea typeface="+mn-ea"/>
                <a:cs typeface="+mn-cs"/>
              </a:rPr>
              <a:t> capabilities, to</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maintain compliance across your deployments. Azure Blueprints’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tools can reduce the amount</a:t>
            </a:r>
            <a:r>
              <a:rPr lang="en-IE" sz="900" b="0" i="0" u="none" strike="noStrike" kern="1200" baseline="0" dirty="0">
                <a:solidFill>
                  <a:schemeClr val="tx1"/>
                </a:solidFill>
                <a:effectLst/>
                <a:latin typeface="Segoe UI Light" pitchFamily="34" charset="0"/>
                <a:ea typeface="+mn-ea"/>
                <a:cs typeface="+mn-cs"/>
              </a:rPr>
              <a:t> of </a:t>
            </a:r>
            <a:r>
              <a:rPr lang="en-IE" sz="900" b="0" i="0" u="none" strike="noStrike" kern="1200" dirty="0">
                <a:solidFill>
                  <a:schemeClr val="tx1"/>
                </a:solidFill>
                <a:effectLst/>
                <a:latin typeface="Segoe UI Light" pitchFamily="34" charset="0"/>
                <a:ea typeface="+mn-ea"/>
                <a:cs typeface="+mn-cs"/>
              </a:rPr>
              <a:t>time</a:t>
            </a:r>
            <a:r>
              <a:rPr lang="en-IE" sz="900" b="0" i="0" u="none" strike="noStrike" kern="1200" baseline="0" dirty="0">
                <a:solidFill>
                  <a:schemeClr val="tx1"/>
                </a:solidFill>
                <a:effectLst/>
                <a:latin typeface="Segoe UI Light" pitchFamily="34" charset="0"/>
                <a:ea typeface="+mn-ea"/>
                <a:cs typeface="+mn-cs"/>
              </a:rPr>
              <a:t> you spend completing</a:t>
            </a:r>
            <a:r>
              <a:rPr lang="en-IE" sz="900" b="0" i="0" u="none" strike="noStrike" kern="1200" dirty="0">
                <a:solidFill>
                  <a:schemeClr val="tx1"/>
                </a:solidFill>
                <a:effectLst/>
                <a:latin typeface="Segoe UI Light" pitchFamily="34" charset="0"/>
                <a:ea typeface="+mn-ea"/>
                <a:cs typeface="+mn-cs"/>
              </a:rPr>
              <a:t> paperwork, and expedite</a:t>
            </a:r>
            <a:r>
              <a:rPr lang="en-IE" sz="900" b="0" i="0" u="none" strike="noStrike" kern="1200" baseline="0" dirty="0">
                <a:solidFill>
                  <a:schemeClr val="tx1"/>
                </a:solidFill>
                <a:effectLst/>
                <a:latin typeface="Segoe UI Light" pitchFamily="34" charset="0"/>
                <a:ea typeface="+mn-ea"/>
                <a:cs typeface="+mn-cs"/>
              </a:rPr>
              <a:t> the certification process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Blueprints can also be used in Azure </a:t>
            </a:r>
            <a:r>
              <a:rPr lang="en-IE" sz="900" b="0" i="0" u="none" strike="noStrike" kern="1200" dirty="0" err="1">
                <a:solidFill>
                  <a:schemeClr val="tx1"/>
                </a:solidFill>
                <a:effectLst/>
                <a:latin typeface="Segoe UI Light" pitchFamily="34" charset="0"/>
                <a:ea typeface="+mn-ea"/>
                <a:cs typeface="+mn-cs"/>
              </a:rPr>
              <a:t>DevOps</a:t>
            </a:r>
            <a:r>
              <a:rPr lang="en-IE" sz="900" b="0" i="0" u="none" strike="noStrike" kern="1200" dirty="0">
                <a:solidFill>
                  <a:schemeClr val="tx1"/>
                </a:solidFill>
                <a:effectLst/>
                <a:latin typeface="Segoe UI Light" pitchFamily="34" charset="0"/>
                <a:ea typeface="+mn-ea"/>
                <a:cs typeface="+mn-cs"/>
              </a:rPr>
              <a:t> scenarios. Associating</a:t>
            </a:r>
            <a:r>
              <a:rPr lang="en-IE" sz="900" b="0" i="0" u="none" strike="noStrike" kern="1200" baseline="0" dirty="0">
                <a:solidFill>
                  <a:schemeClr val="tx1"/>
                </a:solidFill>
                <a:effectLst/>
                <a:latin typeface="Segoe UI Light" pitchFamily="34" charset="0"/>
                <a:ea typeface="+mn-ea"/>
                <a:cs typeface="+mn-cs"/>
              </a:rPr>
              <a:t> blueprints </a:t>
            </a:r>
            <a:r>
              <a:rPr lang="en-IE" sz="900" b="0" i="0" u="none" strike="noStrike" kern="1200" dirty="0">
                <a:solidFill>
                  <a:schemeClr val="tx1"/>
                </a:solidFill>
                <a:effectLst/>
                <a:latin typeface="Segoe UI Light" pitchFamily="34" charset="0"/>
                <a:ea typeface="+mn-ea"/>
                <a:cs typeface="+mn-cs"/>
              </a:rPr>
              <a:t>with specific build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release pipelines, means they can be tracked more rigorously.</a:t>
            </a:r>
          </a:p>
          <a:p>
            <a:endParaRPr lang="en-IE" sz="900" b="1"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At the time of writing, Azure Blueprints is in preview and</a:t>
            </a:r>
            <a:r>
              <a:rPr lang="en-IE" sz="900" kern="1200" baseline="0" dirty="0">
                <a:solidFill>
                  <a:schemeClr val="tx1"/>
                </a:solidFill>
                <a:effectLst/>
                <a:latin typeface="Segoe UI Light" pitchFamily="34" charset="0"/>
                <a:ea typeface="+mn-ea"/>
                <a:cs typeface="+mn-cs"/>
              </a:rPr>
              <a:t> is not in general </a:t>
            </a:r>
            <a:r>
              <a:rPr lang="en-IE" sz="900" kern="1200" dirty="0">
                <a:solidFill>
                  <a:schemeClr val="tx1"/>
                </a:solidFill>
                <a:effectLst/>
                <a:latin typeface="Segoe UI Light" pitchFamily="34" charset="0"/>
                <a:ea typeface="+mn-ea"/>
                <a:cs typeface="+mn-cs"/>
              </a:rPr>
              <a:t>availability.</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a:t>
            </a:r>
            <a:r>
              <a:rPr lang="en-IE" sz="900" kern="1200" baseline="0" dirty="0">
                <a:solidFill>
                  <a:schemeClr val="tx1"/>
                </a:solidFill>
                <a:effectLst/>
                <a:latin typeface="Segoe UI Light" pitchFamily="34" charset="0"/>
                <a:ea typeface="+mn-ea"/>
                <a:cs typeface="+mn-cs"/>
              </a:rPr>
              <a:t> about</a:t>
            </a:r>
            <a:r>
              <a:rPr lang="en-IE" sz="900" kern="1200" dirty="0">
                <a:solidFill>
                  <a:schemeClr val="tx1"/>
                </a:solidFill>
                <a:effectLst/>
                <a:latin typeface="Segoe UI Light" pitchFamily="34" charset="0"/>
                <a:ea typeface="+mn-ea"/>
                <a:cs typeface="+mn-cs"/>
              </a:rPr>
              <a:t> Azure Blueprints, see : </a:t>
            </a:r>
            <a:r>
              <a:rPr lang="en-IE" sz="900" b="0" i="0" u="none" strike="noStrike" kern="1200" dirty="0">
                <a:solidFill>
                  <a:schemeClr val="tx1"/>
                </a:solidFill>
                <a:effectLst/>
                <a:latin typeface="Segoe UI Light" pitchFamily="34" charset="0"/>
                <a:ea typeface="+mn-ea"/>
                <a:cs typeface="+mn-cs"/>
              </a:rPr>
              <a:t>https://azure.microsoft.com/en-us/services/blueprints/ </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872077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What data does Azure Monitor collect? - </a:t>
            </a:r>
            <a:r>
              <a:rPr lang="en-IE" sz="900" b="0" i="0" u="none" strike="noStrike" kern="1200" dirty="0">
                <a:solidFill>
                  <a:schemeClr val="tx1"/>
                </a:solidFill>
                <a:effectLst/>
                <a:latin typeface="Segoe UI Light" pitchFamily="34" charset="0"/>
                <a:ea typeface="+mn-ea"/>
                <a:cs typeface="+mn-cs"/>
              </a:rPr>
              <a:t>Azure Monitor collects data from many sources. The types</a:t>
            </a:r>
            <a:r>
              <a:rPr lang="en-IE" sz="900" b="0" i="0" u="none" strike="noStrike" kern="1200" baseline="0" dirty="0">
                <a:solidFill>
                  <a:schemeClr val="tx1"/>
                </a:solidFill>
                <a:effectLst/>
                <a:latin typeface="Segoe UI Light" pitchFamily="34" charset="0"/>
                <a:ea typeface="+mn-ea"/>
                <a:cs typeface="+mn-cs"/>
              </a:rPr>
              <a:t> of data collected by </a:t>
            </a:r>
            <a:r>
              <a:rPr lang="en-IE" sz="900" b="0" i="0" u="none" strike="noStrike" kern="1200" dirty="0">
                <a:solidFill>
                  <a:schemeClr val="tx1"/>
                </a:solidFill>
                <a:effectLst/>
                <a:latin typeface="Segoe UI Light" pitchFamily="34" charset="0"/>
                <a:ea typeface="+mn-ea"/>
                <a:cs typeface="+mn-cs"/>
              </a:rPr>
              <a:t>Azure Monitor include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(not a full list) :</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Application monitoring data</a:t>
            </a:r>
            <a:r>
              <a:rPr lang="en-IE" sz="900" b="0" i="0" u="none" strike="noStrike" kern="1200" dirty="0">
                <a:solidFill>
                  <a:schemeClr val="tx1"/>
                </a:solidFill>
                <a:effectLst/>
                <a:latin typeface="Segoe UI Light" pitchFamily="34" charset="0"/>
                <a:ea typeface="+mn-ea"/>
                <a:cs typeface="+mn-cs"/>
              </a:rPr>
              <a:t> : Data about the performance and functionality of the code you have written, regardless of its platform.</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resource monitoring data</a:t>
            </a:r>
            <a:r>
              <a:rPr lang="en-IE" sz="900" b="0" i="0" u="none" strike="noStrike" kern="1200" dirty="0">
                <a:solidFill>
                  <a:schemeClr val="tx1"/>
                </a:solidFill>
                <a:effectLst/>
                <a:latin typeface="Segoe UI Light" pitchFamily="34" charset="0"/>
                <a:ea typeface="+mn-ea"/>
                <a:cs typeface="+mn-cs"/>
              </a:rPr>
              <a:t> : Data about the operation of an Azure resource.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subscription monitoring data</a:t>
            </a:r>
            <a:r>
              <a:rPr lang="en-IE" sz="900" b="0" i="0" u="none" strike="noStrike" kern="1200" dirty="0">
                <a:solidFill>
                  <a:schemeClr val="tx1"/>
                </a:solidFill>
                <a:effectLst/>
                <a:latin typeface="Segoe UI Light" pitchFamily="34" charset="0"/>
                <a:ea typeface="+mn-ea"/>
                <a:cs typeface="+mn-cs"/>
              </a:rPr>
              <a:t> : Data about the operation and management of an Azure subscription, as well as data about the overall health and operation of Azure itself.</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Diagnostic settings - </a:t>
            </a:r>
            <a:r>
              <a:rPr lang="en-IE" sz="900" b="0" i="0" u="none" strike="noStrike" kern="1200" dirty="0">
                <a:solidFill>
                  <a:schemeClr val="tx1"/>
                </a:solidFill>
                <a:effectLst/>
                <a:latin typeface="Segoe UI Light" pitchFamily="34" charset="0"/>
                <a:ea typeface="+mn-ea"/>
                <a:cs typeface="+mn-cs"/>
              </a:rPr>
              <a:t>As soon as you create an Azure subscription and start adding resources, such as virtual machines and web apps, Azure Monitor starts collecting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Activity Logs record when resources are created or modified.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Metrics tell you how a resource is performing, and how much the resource is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consuming (for example, network</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bandwidth consumption, etc.).</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extend the data you're collecting into the </a:t>
            </a:r>
            <a:r>
              <a:rPr lang="en-IE" sz="900" b="0" i="1" u="none" strike="noStrike" kern="1200" dirty="0">
                <a:solidFill>
                  <a:schemeClr val="tx1"/>
                </a:solidFill>
                <a:effectLst/>
                <a:latin typeface="Segoe UI Light" pitchFamily="34" charset="0"/>
                <a:ea typeface="+mn-ea"/>
                <a:cs typeface="+mn-cs"/>
              </a:rPr>
              <a:t>actual</a:t>
            </a:r>
            <a:r>
              <a:rPr lang="en-IE" sz="900" b="0" i="0" u="none" strike="noStrike" kern="1200" dirty="0">
                <a:solidFill>
                  <a:schemeClr val="tx1"/>
                </a:solidFill>
                <a:effectLst/>
                <a:latin typeface="Segoe UI Light" pitchFamily="34" charset="0"/>
                <a:ea typeface="+mn-ea"/>
                <a:cs typeface="+mn-cs"/>
              </a:rPr>
              <a:t> operation of a resource.</a:t>
            </a:r>
            <a:r>
              <a:rPr lang="en-IE" sz="900" b="0" i="0" u="none" strike="noStrike" kern="1200" baseline="0" dirty="0">
                <a:solidFill>
                  <a:schemeClr val="tx1"/>
                </a:solidFill>
                <a:effectLst/>
                <a:latin typeface="Segoe UI Light" pitchFamily="34" charset="0"/>
                <a:ea typeface="+mn-ea"/>
                <a:cs typeface="+mn-cs"/>
              </a:rPr>
              <a:t> Do this</a:t>
            </a:r>
            <a:r>
              <a:rPr lang="en-IE" sz="900" b="0" i="0" u="none" strike="noStrike" kern="1200" dirty="0">
                <a:solidFill>
                  <a:schemeClr val="tx1"/>
                </a:solidFill>
                <a:effectLst/>
                <a:latin typeface="Segoe UI Light" pitchFamily="34" charset="0"/>
                <a:ea typeface="+mn-ea"/>
                <a:cs typeface="+mn-cs"/>
              </a:rPr>
              <a:t> by enabling </a:t>
            </a:r>
            <a:r>
              <a:rPr lang="en-IE" sz="900" b="1" i="0" u="none" strike="noStrike" kern="1200" dirty="0">
                <a:solidFill>
                  <a:schemeClr val="tx1"/>
                </a:solidFill>
                <a:effectLst/>
                <a:latin typeface="Segoe UI Light" pitchFamily="34" charset="0"/>
                <a:ea typeface="+mn-ea"/>
                <a:cs typeface="+mn-cs"/>
              </a:rPr>
              <a:t>diagnostics</a:t>
            </a:r>
            <a:r>
              <a:rPr lang="en-IE" sz="900" b="0" i="0" u="none" strike="noStrike" kern="1200" dirty="0">
                <a:solidFill>
                  <a:schemeClr val="tx1"/>
                </a:solidFill>
                <a:effectLst/>
                <a:latin typeface="Segoe UI Light" pitchFamily="34" charset="0"/>
                <a:ea typeface="+mn-ea"/>
                <a:cs typeface="+mn-cs"/>
              </a:rPr>
              <a:t>, and adding a</a:t>
            </a:r>
            <a:r>
              <a:rPr lang="en-IE" sz="900" b="0" i="0" u="none" strike="noStrike" kern="1200" baseline="0" dirty="0">
                <a:solidFill>
                  <a:schemeClr val="tx1"/>
                </a:solidFill>
                <a:effectLst/>
                <a:latin typeface="Segoe UI Light" pitchFamily="34" charset="0"/>
                <a:ea typeface="+mn-ea"/>
                <a:cs typeface="+mn-cs"/>
              </a:rPr>
              <a:t> monitoring</a:t>
            </a:r>
            <a:r>
              <a:rPr lang="en-IE" sz="900" b="0" i="0" u="none" strike="noStrike" kern="1200" dirty="0">
                <a:solidFill>
                  <a:schemeClr val="tx1"/>
                </a:solidFill>
                <a:effectLst/>
                <a:latin typeface="Segoe UI Light" pitchFamily="34" charset="0"/>
                <a:ea typeface="+mn-ea"/>
                <a:cs typeface="+mn-cs"/>
              </a:rPr>
              <a:t> agent to the resource. </a:t>
            </a:r>
          </a:p>
          <a:p>
            <a:endParaRPr lang="en-IE" sz="900" b="1"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Monitor, see :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err="1">
                <a:solidFill>
                  <a:schemeClr val="tx1"/>
                </a:solidFill>
                <a:effectLst/>
                <a:latin typeface="Segoe UI Light" pitchFamily="34" charset="0"/>
                <a:ea typeface="+mn-ea"/>
                <a:cs typeface="+mn-cs"/>
              </a:rPr>
              <a:t>Analyze</a:t>
            </a:r>
            <a:endParaRPr lang="en-IE"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Application Insights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A service that monitors the availability, performance, and usage of your web applications (hosted, cloud-based, or on-premises).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Monitor for Containers : </a:t>
            </a:r>
            <a:r>
              <a:rPr lang="en-IE" sz="900" b="0" i="0" u="none" strike="noStrike" kern="1200" dirty="0">
                <a:solidFill>
                  <a:schemeClr val="tx1"/>
                </a:solidFill>
                <a:effectLst/>
                <a:latin typeface="Segoe UI Light" pitchFamily="34" charset="0"/>
                <a:ea typeface="+mn-ea"/>
                <a:cs typeface="+mn-cs"/>
              </a:rPr>
              <a:t>Monitors the performance of container workloads that are deployed to managed </a:t>
            </a:r>
            <a:r>
              <a:rPr lang="en-IE" sz="900" b="0" i="0" u="none" strike="noStrike" kern="1200" dirty="0" err="1">
                <a:solidFill>
                  <a:schemeClr val="tx1"/>
                </a:solidFill>
                <a:effectLst/>
                <a:latin typeface="Segoe UI Light" pitchFamily="34" charset="0"/>
                <a:ea typeface="+mn-ea"/>
                <a:cs typeface="+mn-cs"/>
              </a:rPr>
              <a:t>Kubernetes</a:t>
            </a:r>
            <a:r>
              <a:rPr lang="en-IE" sz="900" b="0" i="0" u="none" strike="noStrike" kern="1200" dirty="0">
                <a:solidFill>
                  <a:schemeClr val="tx1"/>
                </a:solidFill>
                <a:effectLst/>
                <a:latin typeface="Segoe UI Light" pitchFamily="34" charset="0"/>
                <a:ea typeface="+mn-ea"/>
                <a:cs typeface="+mn-cs"/>
              </a:rPr>
              <a:t> clusters, and not hosted on Azure Kubernetes Service (AKS). </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Monitor for VM</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Monitors your Azure VMs, at scale, by </a:t>
            </a:r>
            <a:r>
              <a:rPr lang="en-IE" sz="900" b="0" i="0" u="none" strike="noStrike" kern="1200" dirty="0" err="1">
                <a:solidFill>
                  <a:schemeClr val="tx1"/>
                </a:solidFill>
                <a:effectLst/>
                <a:latin typeface="Segoe UI Light" pitchFamily="34" charset="0"/>
                <a:ea typeface="+mn-ea"/>
                <a:cs typeface="+mn-cs"/>
              </a:rPr>
              <a:t>analyzing</a:t>
            </a:r>
            <a:r>
              <a:rPr lang="en-IE" sz="900" b="0" i="0" u="none" strike="noStrike" kern="1200" dirty="0">
                <a:solidFill>
                  <a:schemeClr val="tx1"/>
                </a:solidFill>
                <a:effectLst/>
                <a:latin typeface="Segoe UI Light" pitchFamily="34" charset="0"/>
                <a:ea typeface="+mn-ea"/>
                <a:cs typeface="+mn-cs"/>
              </a:rPr>
              <a:t> their performance and health, processes, dependencies on other resources, and external processes. </a:t>
            </a:r>
          </a:p>
          <a:p>
            <a:r>
              <a:rPr lang="en-IE" sz="900" b="1" i="0" u="none" strike="noStrike" kern="1200" dirty="0">
                <a:solidFill>
                  <a:schemeClr val="tx1"/>
                </a:solidFill>
                <a:effectLst/>
                <a:latin typeface="Segoe UI Light" pitchFamily="34" charset="0"/>
                <a:ea typeface="+mn-ea"/>
                <a:cs typeface="+mn-cs"/>
              </a:rPr>
              <a:t>Respond - </a:t>
            </a:r>
            <a:r>
              <a:rPr lang="en-IE" sz="900" b="0" i="0" u="none" strike="noStrike" kern="1200" dirty="0">
                <a:solidFill>
                  <a:schemeClr val="tx1"/>
                </a:solidFill>
                <a:effectLst/>
                <a:latin typeface="Segoe UI Light" pitchFamily="34" charset="0"/>
                <a:ea typeface="+mn-ea"/>
                <a:cs typeface="+mn-cs"/>
              </a:rPr>
              <a:t>In addition to allowing</a:t>
            </a:r>
            <a:r>
              <a:rPr lang="en-IE" sz="900" b="0" i="0" u="none" strike="noStrike" kern="1200" baseline="0" dirty="0">
                <a:solidFill>
                  <a:schemeClr val="tx1"/>
                </a:solidFill>
                <a:effectLst/>
                <a:latin typeface="Segoe UI Light" pitchFamily="34" charset="0"/>
                <a:ea typeface="+mn-ea"/>
                <a:cs typeface="+mn-cs"/>
              </a:rPr>
              <a:t> you to </a:t>
            </a:r>
            <a:r>
              <a:rPr lang="en-IE" sz="900" b="0" i="0" u="none" strike="noStrike" kern="1200" dirty="0" err="1">
                <a:solidFill>
                  <a:schemeClr val="tx1"/>
                </a:solidFill>
                <a:effectLst/>
                <a:latin typeface="Segoe UI Light" pitchFamily="34" charset="0"/>
                <a:ea typeface="+mn-ea"/>
                <a:cs typeface="+mn-cs"/>
              </a:rPr>
              <a:t>analyze</a:t>
            </a:r>
            <a:r>
              <a:rPr lang="en-IE" sz="900" b="0" i="0" u="none" strike="noStrike" kern="1200" dirty="0">
                <a:solidFill>
                  <a:schemeClr val="tx1"/>
                </a:solidFill>
                <a:effectLst/>
                <a:latin typeface="Segoe UI Light" pitchFamily="34" charset="0"/>
                <a:ea typeface="+mn-ea"/>
                <a:cs typeface="+mn-cs"/>
              </a:rPr>
              <a:t> monitoring data interactively, an</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effective monitoring solution should</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respond proactively to critical conditions identified in the data that it collects. This might involve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sending a text or email alert</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to the administrator responsible for investigating an issue, or launching an automated process to</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correct an error condition.</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Alerts</a:t>
            </a:r>
            <a:r>
              <a:rPr lang="en-IE" sz="900" b="0" i="0" u="none" strike="noStrike" kern="1200" dirty="0">
                <a:solidFill>
                  <a:schemeClr val="tx1"/>
                </a:solidFill>
                <a:effectLst/>
                <a:latin typeface="Segoe UI Light" pitchFamily="34" charset="0"/>
                <a:ea typeface="+mn-ea"/>
                <a:cs typeface="+mn-cs"/>
              </a:rPr>
              <a:t> : Alerts in Azure Monitor notify you of critical conditions proactively, and can be used to implement corrective actions.</a:t>
            </a:r>
          </a:p>
          <a:p>
            <a:pPr marL="171450" indent="-171450">
              <a:buFont typeface="Arial" panose="020B0604020202020204" pitchFamily="34" charset="0"/>
              <a:buChar char="•"/>
            </a:pPr>
            <a:r>
              <a:rPr lang="en-IE" sz="900" b="1" i="0" u="none" strike="noStrike" kern="1200" dirty="0" err="1">
                <a:solidFill>
                  <a:schemeClr val="tx1"/>
                </a:solidFill>
                <a:effectLst/>
                <a:latin typeface="Segoe UI Light" pitchFamily="34" charset="0"/>
                <a:ea typeface="+mn-ea"/>
                <a:cs typeface="+mn-cs"/>
              </a:rPr>
              <a:t>Autoscale</a:t>
            </a:r>
            <a:r>
              <a:rPr lang="en-IE" sz="900" b="0" i="0" u="none" strike="noStrike" kern="1200" dirty="0">
                <a:solidFill>
                  <a:schemeClr val="tx1"/>
                </a:solidFill>
                <a:effectLst/>
                <a:latin typeface="Segoe UI Light" pitchFamily="34" charset="0"/>
                <a:ea typeface="+mn-ea"/>
                <a:cs typeface="+mn-cs"/>
              </a:rPr>
              <a:t> : Ensures you have the right amount of resources running to manage the workload on your application. </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Visualize - </a:t>
            </a:r>
            <a:r>
              <a:rPr lang="en-IE" sz="900" b="0" i="0" u="none" strike="noStrike" kern="1200" dirty="0">
                <a:solidFill>
                  <a:schemeClr val="tx1"/>
                </a:solidFill>
                <a:effectLst/>
                <a:latin typeface="Segoe UI Light" pitchFamily="34" charset="0"/>
                <a:ea typeface="+mn-ea"/>
                <a:cs typeface="+mn-cs"/>
              </a:rPr>
              <a:t>Visualizations, such as charts and tables, are effective tools for summarizing monitor data and for presenting it to different audiences. Other tools you can use to visualize data are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Dashboards, Views, and Power BI.</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Integrate – </a:t>
            </a:r>
            <a:r>
              <a:rPr lang="en-IE" sz="900" b="0" i="0" u="none" strike="noStrike" kern="1200" dirty="0">
                <a:solidFill>
                  <a:schemeClr val="tx1"/>
                </a:solidFill>
                <a:effectLst/>
                <a:latin typeface="Segoe UI Light" pitchFamily="34" charset="0"/>
                <a:ea typeface="+mn-ea"/>
                <a:cs typeface="+mn-cs"/>
              </a:rPr>
              <a:t>You may often need to integrate Azure Monitor with other systems, and build custom solutions to use your monitoring data. Other Azure services work well with Azure Monitor to provide these</a:t>
            </a:r>
            <a:r>
              <a:rPr lang="en-IE" sz="900" b="0" i="0" u="none" strike="noStrike" kern="1200" baseline="0" dirty="0">
                <a:solidFill>
                  <a:schemeClr val="tx1"/>
                </a:solidFill>
                <a:effectLst/>
                <a:latin typeface="Segoe UI Light" pitchFamily="34" charset="0"/>
                <a:ea typeface="+mn-ea"/>
                <a:cs typeface="+mn-cs"/>
              </a:rPr>
              <a:t> kinds of</a:t>
            </a:r>
            <a:r>
              <a:rPr lang="en-IE" sz="900" b="0" i="0" u="none" strike="noStrike" kern="1200" dirty="0">
                <a:solidFill>
                  <a:schemeClr val="tx1"/>
                </a:solidFill>
                <a:effectLst/>
                <a:latin typeface="Segoe UI Light" pitchFamily="34" charset="0"/>
                <a:ea typeface="+mn-ea"/>
                <a:cs typeface="+mn-cs"/>
              </a:rPr>
              <a:t> integrations. For example,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integrating </a:t>
            </a:r>
            <a:r>
              <a:rPr lang="en-US" sz="900" b="0" i="0" u="none" strike="noStrike" kern="1200" baseline="0" dirty="0">
                <a:solidFill>
                  <a:schemeClr val="tx1"/>
                </a:solidFill>
                <a:effectLst/>
                <a:latin typeface="Segoe UI Light" pitchFamily="34" charset="0"/>
                <a:ea typeface="+mn-ea"/>
                <a:cs typeface="+mn-cs"/>
              </a:rPr>
              <a:t>monitoring services with Azure Service Health (on the next slide) can add really value.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847920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Together, these components provide comprehensive insights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into Azure’s state of health. You can choose the level of granularity that</a:t>
            </a:r>
            <a:r>
              <a:rPr lang="en-IE" sz="900" b="0" i="0" u="none" strike="noStrike" kern="1200" baseline="0" dirty="0">
                <a:solidFill>
                  <a:schemeClr val="tx1"/>
                </a:solidFill>
                <a:effectLst/>
                <a:latin typeface="Segoe UI Light" pitchFamily="34" charset="0"/>
                <a:ea typeface="+mn-ea"/>
                <a:cs typeface="+mn-cs"/>
              </a:rPr>
              <a:t> is</a:t>
            </a:r>
            <a:r>
              <a:rPr lang="en-IE" sz="900" b="0" i="0" u="none" strike="noStrike" kern="1200" dirty="0">
                <a:solidFill>
                  <a:schemeClr val="tx1"/>
                </a:solidFill>
                <a:effectLst/>
                <a:latin typeface="Segoe UI Light" pitchFamily="34" charset="0"/>
                <a:ea typeface="+mn-ea"/>
                <a:cs typeface="+mn-cs"/>
              </a:rPr>
              <a:t> most relevant to your</a:t>
            </a:r>
            <a:r>
              <a:rPr lang="en-IE" sz="900" b="0" i="0" u="none" strike="noStrike" kern="1200" baseline="0" dirty="0">
                <a:solidFill>
                  <a:schemeClr val="tx1"/>
                </a:solidFill>
                <a:effectLst/>
                <a:latin typeface="Segoe UI Light" pitchFamily="34" charset="0"/>
                <a:ea typeface="+mn-ea"/>
                <a:cs typeface="+mn-cs"/>
              </a:rPr>
              <a:t> requirements.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Service Health, see :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57259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076343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Consider discussing</a:t>
            </a:r>
            <a:r>
              <a:rPr lang="en-IE" sz="900" b="0" i="0" u="none" strike="noStrike" kern="1200" baseline="0" dirty="0">
                <a:solidFill>
                  <a:schemeClr val="tx1"/>
                </a:solidFill>
                <a:effectLst/>
                <a:latin typeface="Segoe UI Light" pitchFamily="34" charset="0"/>
                <a:ea typeface="+mn-ea"/>
                <a:cs typeface="+mn-cs"/>
              </a:rPr>
              <a:t> the following topic and</a:t>
            </a:r>
            <a:r>
              <a:rPr lang="en-IE" sz="900" b="0" i="0" u="none" strike="noStrike" kern="1200" dirty="0">
                <a:solidFill>
                  <a:schemeClr val="tx1"/>
                </a:solidFill>
                <a:effectLst/>
                <a:latin typeface="Segoe UI Light" pitchFamily="34" charset="0"/>
                <a:ea typeface="+mn-ea"/>
                <a:cs typeface="+mn-cs"/>
              </a:rPr>
              <a:t> questions with students. </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When choosing a cloud provider to host your applications, you need to understand how the provider can help you comply with regulations and standards. Questions to</a:t>
            </a:r>
            <a:r>
              <a:rPr lang="en-IE" sz="900" b="0" i="0" u="none" strike="noStrike" kern="1200" baseline="0" dirty="0">
                <a:solidFill>
                  <a:schemeClr val="tx1"/>
                </a:solidFill>
                <a:effectLst/>
                <a:latin typeface="Segoe UI Light" pitchFamily="34" charset="0"/>
                <a:ea typeface="+mn-ea"/>
                <a:cs typeface="+mn-cs"/>
              </a:rPr>
              <a:t> consider when selecting a cloud </a:t>
            </a:r>
            <a:r>
              <a:rPr lang="en-IE" sz="900" b="0" i="0" u="none" strike="noStrike" kern="1200" dirty="0">
                <a:solidFill>
                  <a:schemeClr val="tx1"/>
                </a:solidFill>
                <a:effectLst/>
                <a:latin typeface="Segoe UI Light" pitchFamily="34" charset="0"/>
                <a:ea typeface="+mn-ea"/>
                <a:cs typeface="+mn-cs"/>
              </a:rPr>
              <a:t>provider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is the cloud provider with requirements for handling sensitive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are the services offered by the cloud provider?</a:t>
            </a:r>
          </a:p>
          <a:p>
            <a:pPr marL="171450" indent="-171450">
              <a:buFont typeface="Arial" panose="020B0604020202020204" pitchFamily="34" charset="0"/>
              <a:buChar char="•"/>
            </a:pPr>
            <a:r>
              <a:rPr lang="en-IE" sz="900" b="0" i="0" u="none" strike="noStrike" kern="1200" baseline="0" dirty="0">
                <a:solidFill>
                  <a:schemeClr val="tx1"/>
                </a:solidFill>
                <a:effectLst/>
                <a:latin typeface="Segoe UI Light" pitchFamily="34" charset="0"/>
                <a:ea typeface="+mn-ea"/>
                <a:cs typeface="+mn-cs"/>
              </a:rPr>
              <a:t>Can</a:t>
            </a:r>
            <a:r>
              <a:rPr lang="en-IE" sz="900" b="0" i="0" u="none" strike="noStrike" kern="1200" dirty="0">
                <a:solidFill>
                  <a:schemeClr val="tx1"/>
                </a:solidFill>
                <a:effectLst/>
                <a:latin typeface="Segoe UI Light" pitchFamily="34" charset="0"/>
                <a:ea typeface="+mn-ea"/>
                <a:cs typeface="+mn-cs"/>
              </a:rPr>
              <a:t> the</a:t>
            </a:r>
            <a:r>
              <a:rPr lang="en-IE" sz="900" b="0" i="0" u="none" strike="noStrike" kern="1200" baseline="0" dirty="0">
                <a:solidFill>
                  <a:schemeClr val="tx1"/>
                </a:solidFill>
                <a:effectLst/>
                <a:latin typeface="Segoe UI Light" pitchFamily="34" charset="0"/>
                <a:ea typeface="+mn-ea"/>
                <a:cs typeface="+mn-cs"/>
              </a:rPr>
              <a:t> cloud provider offer </a:t>
            </a:r>
            <a:r>
              <a:rPr lang="en-IE" sz="900" b="0" i="0" u="none" strike="noStrike" kern="1200" dirty="0">
                <a:solidFill>
                  <a:schemeClr val="tx1"/>
                </a:solidFill>
                <a:effectLst/>
                <a:latin typeface="Segoe UI Light" pitchFamily="34" charset="0"/>
                <a:ea typeface="+mn-ea"/>
                <a:cs typeface="+mn-cs"/>
              </a:rPr>
              <a:t>accreditation to ensure you meet compliance requirements for the cloud-based solutions you</a:t>
            </a:r>
            <a:r>
              <a:rPr lang="en-IE" sz="900" b="0" i="0" u="none" strike="noStrike" kern="1200" baseline="0" dirty="0">
                <a:solidFill>
                  <a:schemeClr val="tx1"/>
                </a:solidFill>
                <a:effectLst/>
                <a:latin typeface="Segoe UI Light" pitchFamily="34" charset="0"/>
                <a:ea typeface="+mn-ea"/>
                <a:cs typeface="+mn-cs"/>
              </a:rPr>
              <a:t> deploy?</a:t>
            </a:r>
            <a:r>
              <a:rPr lang="en-IE" sz="900" b="0" i="0" u="none" strike="noStrike" kern="1200" dirty="0">
                <a:solidFill>
                  <a:schemeClr val="tx1"/>
                </a:solidFill>
                <a:effectLst/>
                <a:latin typeface="Segoe UI Light" pitchFamily="34" charset="0"/>
                <a:ea typeface="+mn-ea"/>
                <a:cs typeface="+mn-cs"/>
              </a:rPr>
              <a:t> </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Microsoft invests heavily in the development of robust and innovative compliance processes.</a:t>
            </a:r>
          </a:p>
          <a:p>
            <a:r>
              <a:rPr lang="en-IE" sz="900" b="0" i="0" u="none" strike="noStrike" kern="1200" dirty="0">
                <a:solidFill>
                  <a:schemeClr val="tx1"/>
                </a:solidFill>
                <a:effectLst/>
                <a:latin typeface="Segoe UI Light" pitchFamily="34" charset="0"/>
                <a:ea typeface="+mn-ea"/>
                <a:cs typeface="+mn-cs"/>
              </a:rPr>
              <a:t>Consider</a:t>
            </a:r>
            <a:r>
              <a:rPr lang="en-IE" sz="900" b="0" i="0" u="none" strike="noStrike" kern="1200" baseline="0" dirty="0">
                <a:solidFill>
                  <a:schemeClr val="tx1"/>
                </a:solidFill>
                <a:effectLst/>
                <a:latin typeface="Segoe UI Light" pitchFamily="34" charset="0"/>
                <a:ea typeface="+mn-ea"/>
                <a:cs typeface="+mn-cs"/>
              </a:rPr>
              <a:t> browsing to the </a:t>
            </a:r>
            <a:r>
              <a:rPr lang="en-IE" sz="900" b="0" i="0" u="none" strike="noStrike" kern="1200" dirty="0">
                <a:solidFill>
                  <a:schemeClr val="tx1"/>
                </a:solidFill>
                <a:effectLst/>
                <a:latin typeface="Segoe UI Light" pitchFamily="34" charset="0"/>
                <a:ea typeface="+mn-ea"/>
                <a:cs typeface="+mn-cs"/>
              </a:rPr>
              <a:t>URL on this slide, and briefly scrolling through Microsoft’s compliance offerings.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Acronym</a:t>
            </a:r>
            <a:r>
              <a:rPr lang="en-IE" sz="900" b="1" i="0" u="none" strike="noStrike" kern="1200" baseline="0" dirty="0">
                <a:solidFill>
                  <a:schemeClr val="tx1"/>
                </a:solidFill>
                <a:effectLst/>
                <a:latin typeface="Segoe UI Light" pitchFamily="34" charset="0"/>
                <a:ea typeface="+mn-ea"/>
                <a:cs typeface="+mn-cs"/>
              </a:rPr>
              <a:t> explanations </a:t>
            </a:r>
            <a:r>
              <a:rPr lang="en-IE" sz="900" b="0" i="0" u="none" strike="noStrike" kern="1200" baseline="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IE" sz="900" b="1" i="0" u="none" strike="noStrike" kern="1200" baseline="0" dirty="0">
                <a:solidFill>
                  <a:schemeClr val="tx1"/>
                </a:solidFill>
                <a:effectLst/>
                <a:latin typeface="Segoe UI Light" pitchFamily="34" charset="0"/>
                <a:ea typeface="+mn-ea"/>
                <a:cs typeface="+mn-cs"/>
              </a:rPr>
              <a:t>CSA CSTAR Certification </a:t>
            </a:r>
            <a:r>
              <a:rPr lang="en-IE"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The Cloud Security Alliance (CSA) maintains the Security, Trust &amp; Assurance Registry (STAR).</a:t>
            </a:r>
            <a:r>
              <a:rPr lang="en-US" sz="900" b="0" i="0" u="none" strike="noStrike" kern="1200" baseline="0" dirty="0">
                <a:solidFill>
                  <a:schemeClr val="tx1"/>
                </a:solidFill>
                <a:effectLst/>
                <a:latin typeface="Segoe UI Light" pitchFamily="34" charset="0"/>
                <a:ea typeface="+mn-ea"/>
                <a:cs typeface="+mn-cs"/>
              </a:rPr>
              <a:t> The </a:t>
            </a:r>
            <a:r>
              <a:rPr lang="en-US" sz="900" b="0" i="0" u="none" strike="noStrike" kern="1200" dirty="0">
                <a:solidFill>
                  <a:schemeClr val="tx1"/>
                </a:solidFill>
                <a:effectLst/>
                <a:latin typeface="Segoe UI Light" pitchFamily="34" charset="0"/>
                <a:ea typeface="+mn-ea"/>
                <a:cs typeface="+mn-cs"/>
              </a:rPr>
              <a:t>STAR </a:t>
            </a:r>
            <a:r>
              <a:rPr lang="en-US" sz="900" b="0" i="0" u="none" strike="noStrike" kern="1200" baseline="0" dirty="0">
                <a:solidFill>
                  <a:schemeClr val="tx1"/>
                </a:solidFill>
                <a:effectLst/>
                <a:latin typeface="Segoe UI Light" pitchFamily="34" charset="0"/>
                <a:ea typeface="+mn-ea"/>
                <a:cs typeface="+mn-cs"/>
              </a:rPr>
              <a:t>registry is </a:t>
            </a:r>
            <a:r>
              <a:rPr lang="en-US" sz="900" b="0" i="0" u="none" strike="noStrike" kern="1200" dirty="0">
                <a:solidFill>
                  <a:schemeClr val="tx1"/>
                </a:solidFill>
                <a:effectLst/>
                <a:latin typeface="Segoe UI Light" pitchFamily="34" charset="0"/>
                <a:ea typeface="+mn-ea"/>
                <a:cs typeface="+mn-cs"/>
              </a:rPr>
              <a:t>a free, publicly accessible registry where cloud service providers publish their CSA assessment</a:t>
            </a:r>
            <a:r>
              <a:rPr lang="en-US" sz="900" b="0" i="0" u="none" strike="noStrike" kern="1200" baseline="0" dirty="0">
                <a:solidFill>
                  <a:schemeClr val="tx1"/>
                </a:solidFill>
                <a:effectLst/>
                <a:latin typeface="Segoe UI Light" pitchFamily="34" charset="0"/>
                <a:ea typeface="+mn-ea"/>
                <a:cs typeface="+mn-cs"/>
              </a:rPr>
              <a:t> results</a:t>
            </a:r>
            <a:r>
              <a:rPr lang="en-US" sz="900" b="0" i="0" u="none" strike="noStrike" kern="1200" dirty="0">
                <a:solidFill>
                  <a:schemeClr val="tx1"/>
                </a:solidFill>
                <a:effectLst/>
                <a:latin typeface="Segoe UI Light" pitchFamily="34" charset="0"/>
                <a:ea typeface="+mn-ea"/>
                <a:cs typeface="+mn-cs"/>
              </a:rPr>
              <a:t>. Cloud service providers are assessed on their adherence to fundamental security principles, in order to help cloud customers assess the security risk of a cloud service.</a:t>
            </a:r>
          </a:p>
          <a:p>
            <a:pPr marL="171450" marR="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u="none" strike="noStrike" kern="1200" dirty="0">
                <a:effectLst/>
                <a:latin typeface="Segoe UI Semilight" panose="020B0402040204020203" pitchFamily="34" charset="0"/>
                <a:cs typeface="Segoe UI Semilight" panose="020B0402040204020203" pitchFamily="34" charset="0"/>
              </a:rPr>
              <a:t>ISO/ IEC 27018</a:t>
            </a:r>
            <a:r>
              <a:rPr lang="en-IE" sz="900" b="1" i="0" u="none" strike="noStrike" kern="1200" baseline="0" dirty="0">
                <a:solidFill>
                  <a:schemeClr val="tx1"/>
                </a:solidFill>
                <a:effectLst/>
                <a:latin typeface="Segoe UI Light" pitchFamily="34" charset="0"/>
                <a:ea typeface="+mn-ea"/>
                <a:cs typeface="+mn-cs"/>
              </a:rPr>
              <a:t> </a:t>
            </a:r>
            <a:r>
              <a:rPr lang="en-IE" sz="900" b="0" i="0" u="none" strike="noStrike" kern="1200" baseline="0" dirty="0">
                <a:solidFill>
                  <a:schemeClr val="tx1"/>
                </a:solidFill>
                <a:effectLst/>
                <a:latin typeface="Segoe UI Light" pitchFamily="34" charset="0"/>
                <a:ea typeface="+mn-ea"/>
                <a:cs typeface="+mn-cs"/>
              </a:rPr>
              <a:t>- </a:t>
            </a:r>
            <a:r>
              <a:rPr lang="en-US" sz="900" b="0" i="0" u="none" strike="noStrike" kern="1200" baseline="0" dirty="0">
                <a:solidFill>
                  <a:schemeClr val="tx1"/>
                </a:solidFill>
                <a:effectLst/>
                <a:latin typeface="Segoe UI Light" pitchFamily="34" charset="0"/>
                <a:ea typeface="+mn-ea"/>
                <a:cs typeface="+mn-cs"/>
              </a:rPr>
              <a:t>International Organization for Standardization (ISO) and the International </a:t>
            </a:r>
            <a:r>
              <a:rPr lang="en-US" sz="900" b="0" i="0" u="none" strike="noStrike" kern="1200" baseline="0" dirty="0" err="1">
                <a:solidFill>
                  <a:schemeClr val="tx1"/>
                </a:solidFill>
                <a:effectLst/>
                <a:latin typeface="Segoe UI Light" pitchFamily="34" charset="0"/>
                <a:ea typeface="+mn-ea"/>
                <a:cs typeface="+mn-cs"/>
              </a:rPr>
              <a:t>Electrotechnical</a:t>
            </a:r>
            <a:r>
              <a:rPr lang="en-US" sz="900" b="0" i="0" u="none" strike="noStrike" kern="1200" baseline="0" dirty="0">
                <a:solidFill>
                  <a:schemeClr val="tx1"/>
                </a:solidFill>
                <a:effectLst/>
                <a:latin typeface="Segoe UI Light" pitchFamily="34" charset="0"/>
                <a:ea typeface="+mn-ea"/>
                <a:cs typeface="+mn-cs"/>
              </a:rPr>
              <a:t> Commission (IEC) directive 27018, provides a code of practice for protecting personally identifiable information in public clouds. </a:t>
            </a:r>
            <a:endParaRPr lang="en-US" sz="900" b="1" dirty="0">
              <a:solidFill>
                <a:schemeClr val="tx1"/>
              </a:solidFill>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9193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browsing</a:t>
            </a:r>
            <a:r>
              <a:rPr lang="en-US" baseline="0" dirty="0"/>
              <a:t> to the URL in this slide, and looking through </a:t>
            </a:r>
            <a:r>
              <a:rPr lang="en-US" dirty="0"/>
              <a:t>Microsoft's Privacy Statement with students (</a:t>
            </a:r>
            <a:r>
              <a:rPr lang="en-US" baseline="0" dirty="0"/>
              <a:t>briefly)</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686964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Consider browsing to the Trust </a:t>
            </a:r>
            <a:r>
              <a:rPr lang="en-IE" sz="900" b="0" i="0" u="none" strike="noStrike" kern="1200" dirty="0" err="1">
                <a:solidFill>
                  <a:schemeClr val="tx1"/>
                </a:solidFill>
                <a:effectLst/>
                <a:latin typeface="Segoe UI Light" pitchFamily="34" charset="0"/>
                <a:ea typeface="+mn-ea"/>
                <a:cs typeface="+mn-cs"/>
              </a:rPr>
              <a:t>Center</a:t>
            </a:r>
            <a:r>
              <a:rPr lang="en-IE" sz="900" b="0" i="0" u="none" strike="noStrike" kern="1200" dirty="0">
                <a:solidFill>
                  <a:schemeClr val="tx1"/>
                </a:solidFill>
                <a:effectLst/>
                <a:latin typeface="Segoe UI Light" pitchFamily="34" charset="0"/>
                <a:ea typeface="+mn-ea"/>
                <a:cs typeface="+mn-cs"/>
              </a:rPr>
              <a:t> website</a:t>
            </a:r>
            <a:r>
              <a:rPr lang="en-IE" sz="900" b="0" i="0" u="none" strike="noStrike" kern="1200" baseline="0" dirty="0">
                <a:solidFill>
                  <a:schemeClr val="tx1"/>
                </a:solidFill>
                <a:effectLst/>
                <a:latin typeface="Segoe UI Light" pitchFamily="34" charset="0"/>
                <a:ea typeface="+mn-ea"/>
                <a:cs typeface="+mn-cs"/>
              </a:rPr>
              <a:t> with students.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details</a:t>
            </a:r>
            <a:r>
              <a:rPr lang="en-IE" sz="900" b="0" i="0" u="none" strike="noStrike" kern="1200" baseline="0" dirty="0">
                <a:solidFill>
                  <a:schemeClr val="tx1"/>
                </a:solidFill>
                <a:effectLst/>
                <a:latin typeface="Segoe UI Light" pitchFamily="34" charset="0"/>
                <a:ea typeface="+mn-ea"/>
                <a:cs typeface="+mn-cs"/>
              </a:rPr>
              <a:t> about Trust </a:t>
            </a:r>
            <a:r>
              <a:rPr lang="en-IE" sz="900" b="0" i="0" u="none" strike="noStrike" kern="1200" baseline="0" dirty="0" err="1">
                <a:solidFill>
                  <a:schemeClr val="tx1"/>
                </a:solidFill>
                <a:effectLst/>
                <a:latin typeface="Segoe UI Light" pitchFamily="34" charset="0"/>
                <a:ea typeface="+mn-ea"/>
                <a:cs typeface="+mn-cs"/>
              </a:rPr>
              <a:t>Center</a:t>
            </a:r>
            <a:r>
              <a:rPr lang="en-IE" sz="900" b="0" i="0" u="none" strike="noStrike" kern="1200" baseline="0" dirty="0">
                <a:solidFill>
                  <a:schemeClr val="tx1"/>
                </a:solidFill>
                <a:effectLst/>
                <a:latin typeface="Segoe UI Light" pitchFamily="34" charset="0"/>
                <a:ea typeface="+mn-ea"/>
                <a:cs typeface="+mn-cs"/>
              </a:rPr>
              <a:t>, see :</a:t>
            </a:r>
            <a:r>
              <a:rPr lang="en-IE" sz="900" b="0" i="0" u="none" strike="noStrike" kern="1200" dirty="0">
                <a:solidFill>
                  <a:schemeClr val="tx1"/>
                </a:solidFill>
                <a:effectLst/>
                <a:latin typeface="Segoe UI Light" pitchFamily="34" charset="0"/>
                <a:ea typeface="+mn-ea"/>
                <a:cs typeface="+mn-cs"/>
              </a:rPr>
              <a:t> https://www.microsoft.com/trustcenter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91150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Accessing the STP - </a:t>
            </a:r>
            <a:r>
              <a:rPr lang="en-IE" sz="900" b="0" i="0" u="none" strike="noStrike" kern="1200" dirty="0">
                <a:solidFill>
                  <a:schemeClr val="tx1"/>
                </a:solidFill>
                <a:effectLst/>
                <a:latin typeface="Segoe UI Light" pitchFamily="34" charset="0"/>
                <a:ea typeface="+mn-ea"/>
                <a:cs typeface="+mn-cs"/>
              </a:rPr>
              <a:t>To access some STP materials, you must sign-in as an authenticated user with your Microsoft cloud services account (an Azure AD organization account or a Microsoft account).</a:t>
            </a:r>
            <a:r>
              <a:rPr lang="en-IE" sz="900" b="0" i="0" u="none" strike="noStrike" kern="1200" baseline="0" dirty="0">
                <a:solidFill>
                  <a:schemeClr val="tx1"/>
                </a:solidFill>
                <a:effectLst/>
                <a:latin typeface="Segoe UI Light" pitchFamily="34" charset="0"/>
                <a:ea typeface="+mn-ea"/>
                <a:cs typeface="+mn-cs"/>
              </a:rPr>
              <a:t> T</a:t>
            </a:r>
            <a:r>
              <a:rPr lang="en-IE" sz="900" b="0" i="0" u="none" strike="noStrike" kern="1200" dirty="0">
                <a:solidFill>
                  <a:schemeClr val="tx1"/>
                </a:solidFill>
                <a:effectLst/>
                <a:latin typeface="Segoe UI Light" pitchFamily="34" charset="0"/>
                <a:ea typeface="+mn-ea"/>
                <a:cs typeface="+mn-cs"/>
              </a:rPr>
              <a:t>hen, review and accept the Microsoft Non-Disclosure Agreement for Compliance Materials.</a:t>
            </a:r>
          </a:p>
          <a:p>
            <a:r>
              <a:rPr lang="en-IE" sz="900" b="0" i="0" u="none" strike="noStrike" kern="1200" dirty="0">
                <a:solidFill>
                  <a:schemeClr val="tx1"/>
                </a:solidFill>
                <a:effectLst/>
                <a:latin typeface="Segoe UI Light" pitchFamily="34" charset="0"/>
                <a:ea typeface="+mn-ea"/>
                <a:cs typeface="+mn-cs"/>
              </a:rPr>
              <a:t>Existing customers can access STP at : https://servicetrust.microsoft.com/</a:t>
            </a:r>
          </a:p>
          <a:p>
            <a:r>
              <a:rPr lang="en-IE" sz="900" b="0" i="0" u="none" strike="noStrike" kern="1200" dirty="0">
                <a:solidFill>
                  <a:schemeClr val="tx1"/>
                </a:solidFill>
                <a:effectLst/>
                <a:latin typeface="Segoe UI Light" pitchFamily="34" charset="0"/>
                <a:ea typeface="+mn-ea"/>
                <a:cs typeface="+mn-cs"/>
              </a:rPr>
              <a:t>with an</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Office 365, Dynamics 365 or Azure subscription</a:t>
            </a:r>
            <a:r>
              <a:rPr lang="en-IE" sz="900" b="0" i="0" u="none" strike="noStrike" kern="1200" baseline="0" dirty="0">
                <a:solidFill>
                  <a:schemeClr val="tx1"/>
                </a:solidFill>
                <a:effectLst/>
                <a:latin typeface="Segoe UI Light" pitchFamily="34" charset="0"/>
                <a:ea typeface="+mn-ea"/>
                <a:cs typeface="+mn-cs"/>
              </a:rPr>
              <a:t> (trial or paid).</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773241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Compliance Manager provides ongoing risk assessments for regulations and standards,</a:t>
            </a:r>
            <a:r>
              <a:rPr lang="en-IE" sz="900" b="0" i="0" u="none" strike="noStrike" kern="1200" baseline="0" dirty="0">
                <a:solidFill>
                  <a:schemeClr val="tx1"/>
                </a:solidFill>
                <a:effectLst/>
                <a:latin typeface="Segoe UI Light" pitchFamily="34" charset="0"/>
                <a:ea typeface="+mn-ea"/>
                <a:cs typeface="+mn-cs"/>
              </a:rPr>
              <a:t> and provides </a:t>
            </a:r>
            <a:r>
              <a:rPr lang="en-IE" sz="900" b="0" i="0" u="none" strike="noStrike" kern="1200" dirty="0">
                <a:solidFill>
                  <a:schemeClr val="tx1"/>
                </a:solidFill>
                <a:effectLst/>
                <a:latin typeface="Segoe UI Light" pitchFamily="34" charset="0"/>
                <a:ea typeface="+mn-ea"/>
                <a:cs typeface="+mn-cs"/>
              </a:rPr>
              <a:t>risk-based scores</a:t>
            </a:r>
            <a:r>
              <a:rPr lang="en-IE" sz="900" b="0" i="0" u="none" strike="noStrike" kern="1200" baseline="0" dirty="0">
                <a:solidFill>
                  <a:schemeClr val="tx1"/>
                </a:solidFill>
                <a:effectLst/>
                <a:latin typeface="Segoe UI Light" pitchFamily="34" charset="0"/>
                <a:ea typeface="+mn-ea"/>
                <a:cs typeface="+mn-cs"/>
              </a:rPr>
              <a:t> in a</a:t>
            </a:r>
            <a:r>
              <a:rPr lang="en-IE" sz="900" b="0" i="0" u="none" strike="noStrike" kern="1200" dirty="0">
                <a:solidFill>
                  <a:schemeClr val="tx1"/>
                </a:solidFill>
                <a:effectLst/>
                <a:latin typeface="Segoe UI Light" pitchFamily="34" charset="0"/>
                <a:ea typeface="+mn-ea"/>
                <a:cs typeface="+mn-cs"/>
              </a:rPr>
              <a:t> dashboard. </a:t>
            </a:r>
          </a:p>
          <a:p>
            <a:r>
              <a:rPr lang="en-IE" sz="900" b="0" i="0" u="none" strike="noStrike" kern="1200" dirty="0">
                <a:solidFill>
                  <a:schemeClr val="tx1"/>
                </a:solidFill>
                <a:effectLst/>
                <a:latin typeface="Segoe UI Light" pitchFamily="34" charset="0"/>
                <a:ea typeface="+mn-ea"/>
                <a:cs typeface="+mn-cs"/>
              </a:rPr>
              <a:t>As part of its risk assessments, Compliance Manager provides recommended actions that you can take to improve your regulatory compliance</a:t>
            </a:r>
            <a:r>
              <a:rPr lang="en-IE" sz="900" b="0" i="0" u="none" strike="noStrike" kern="1200" baseline="0" dirty="0">
                <a:solidFill>
                  <a:schemeClr val="tx1"/>
                </a:solidFill>
                <a:effectLst/>
                <a:latin typeface="Segoe UI Light" pitchFamily="34" charset="0"/>
                <a:ea typeface="+mn-ea"/>
                <a:cs typeface="+mn-cs"/>
              </a:rPr>
              <a:t> status (</a:t>
            </a:r>
            <a:r>
              <a:rPr lang="en-IE" sz="900" b="0" i="0" u="sng" strike="noStrike" kern="1200" baseline="0" dirty="0">
                <a:solidFill>
                  <a:schemeClr val="tx1"/>
                </a:solidFill>
                <a:effectLst/>
                <a:latin typeface="Segoe UI Light" pitchFamily="34" charset="0"/>
                <a:ea typeface="+mn-ea"/>
                <a:cs typeface="+mn-cs"/>
              </a:rPr>
              <a:t>please see important note below</a:t>
            </a:r>
            <a:r>
              <a:rPr lang="en-IE" sz="900" b="0" i="0" u="none" strike="noStrike" kern="1200" baseline="0" dirty="0">
                <a:solidFill>
                  <a:schemeClr val="tx1"/>
                </a:solidFill>
                <a:effectLst/>
                <a:latin typeface="Segoe UI Light" pitchFamily="34" charset="0"/>
                <a:ea typeface="+mn-ea"/>
                <a:cs typeface="+mn-cs"/>
              </a:rPr>
              <a:t>).</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Compliance Manager</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features (additional</a:t>
            </a:r>
            <a:r>
              <a:rPr lang="en-IE" sz="900" b="0" i="0" u="none" strike="noStrike" kern="1200" baseline="0" dirty="0">
                <a:solidFill>
                  <a:schemeClr val="tx1"/>
                </a:solidFill>
                <a:effectLst/>
                <a:latin typeface="Segoe UI Light" pitchFamily="34" charset="0"/>
                <a:ea typeface="+mn-ea"/>
                <a:cs typeface="+mn-cs"/>
              </a:rPr>
              <a:t> features not shown on this slide, are listed last</a:t>
            </a:r>
            <a:r>
              <a:rPr lang="en-IE" sz="900" b="0" i="0" u="none" strike="noStrike" kern="120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Lets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you assign, track, and record your compliance and assessment-related activities. This helps your organization</a:t>
            </a:r>
            <a:r>
              <a:rPr lang="en-IE" sz="900" b="0" i="0" u="none" strike="noStrike" kern="1200" baseline="0" dirty="0">
                <a:solidFill>
                  <a:schemeClr val="tx1"/>
                </a:solidFill>
                <a:effectLst/>
                <a:latin typeface="Segoe UI Light" pitchFamily="34" charset="0"/>
                <a:ea typeface="+mn-ea"/>
                <a:cs typeface="+mn-cs"/>
              </a:rPr>
              <a:t> meet its </a:t>
            </a:r>
            <a:r>
              <a:rPr lang="en-IE" sz="900" b="0" i="0" u="none" strike="noStrike" kern="1200" dirty="0">
                <a:solidFill>
                  <a:schemeClr val="tx1"/>
                </a:solidFill>
                <a:effectLst/>
                <a:latin typeface="Segoe UI Light" pitchFamily="34" charset="0"/>
                <a:ea typeface="+mn-ea"/>
                <a:cs typeface="+mn-cs"/>
              </a:rPr>
              <a:t>compliance goals.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Provides a Compliance Score to help track your auditing processes and prioritize compliance targets.</a:t>
            </a:r>
            <a:r>
              <a:rPr lang="en-IE" sz="900" b="0" i="0" u="none" strike="noStrike" kern="1200" baseline="0" dirty="0">
                <a:solidFill>
                  <a:schemeClr val="tx1"/>
                </a:solidFill>
                <a:effectLst/>
                <a:latin typeface="Segoe UI Light" pitchFamily="34" charset="0"/>
                <a:ea typeface="+mn-ea"/>
                <a:cs typeface="+mn-cs"/>
              </a:rPr>
              <a:t> These additional </a:t>
            </a:r>
            <a:r>
              <a:rPr lang="en-IE" sz="900" b="0" i="0" u="none" strike="noStrike" kern="1200" dirty="0">
                <a:solidFill>
                  <a:schemeClr val="tx1"/>
                </a:solidFill>
                <a:effectLst/>
                <a:latin typeface="Segoe UI Light" pitchFamily="34" charset="0"/>
                <a:ea typeface="+mn-ea"/>
                <a:cs typeface="+mn-cs"/>
              </a:rPr>
              <a:t>controls can reduce your organization's exposure to risk.</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Provides a secure repository where</a:t>
            </a:r>
            <a:r>
              <a:rPr lang="en-IE" sz="900" b="0" i="0" u="none" strike="noStrike" kern="1200" baseline="0" dirty="0">
                <a:solidFill>
                  <a:schemeClr val="tx1"/>
                </a:solidFill>
                <a:effectLst/>
                <a:latin typeface="Segoe UI Light" pitchFamily="34" charset="0"/>
                <a:ea typeface="+mn-ea"/>
                <a:cs typeface="+mn-cs"/>
              </a:rPr>
              <a:t> you can </a:t>
            </a:r>
            <a:r>
              <a:rPr lang="en-IE" sz="900" b="0" i="0" u="none" strike="noStrike" kern="1200" dirty="0">
                <a:solidFill>
                  <a:schemeClr val="tx1"/>
                </a:solidFill>
                <a:effectLst/>
                <a:latin typeface="Segoe UI Light" pitchFamily="34" charset="0"/>
                <a:ea typeface="+mn-ea"/>
                <a:cs typeface="+mn-cs"/>
              </a:rPr>
              <a:t>upload, and manage, evidence and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related to your compliance activities.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Produces richly detailed reports for Microsoft Excel that document your compliance activities.</a:t>
            </a:r>
            <a:r>
              <a:rPr lang="en-IE" sz="900" b="0" i="0" u="none" strike="noStrike" kern="1200" baseline="0" dirty="0">
                <a:solidFill>
                  <a:schemeClr val="tx1"/>
                </a:solidFill>
                <a:effectLst/>
                <a:latin typeface="Segoe UI Light" pitchFamily="34" charset="0"/>
                <a:ea typeface="+mn-ea"/>
                <a:cs typeface="+mn-cs"/>
              </a:rPr>
              <a:t> Y</a:t>
            </a:r>
            <a:r>
              <a:rPr lang="en-IE" sz="900" b="0" i="0" u="none" strike="noStrike" kern="1200" dirty="0">
                <a:solidFill>
                  <a:schemeClr val="tx1"/>
                </a:solidFill>
                <a:effectLst/>
                <a:latin typeface="Segoe UI Light" pitchFamily="34" charset="0"/>
                <a:ea typeface="+mn-ea"/>
                <a:cs typeface="+mn-cs"/>
              </a:rPr>
              <a:t>ou can send the reports to auditors, regulators, and other compliance stakeholders.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Provides</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access to assessment and compliance-related information about Azure, Office 365, Dynamics 365, and other Microsoft products and services.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IMPORTANT NOTE</a:t>
            </a:r>
            <a:r>
              <a:rPr lang="en-IE" sz="900" kern="1200" dirty="0">
                <a:solidFill>
                  <a:schemeClr val="tx1"/>
                </a:solidFill>
                <a:effectLst/>
                <a:latin typeface="Segoe UI Light" pitchFamily="34" charset="0"/>
                <a:ea typeface="+mn-ea"/>
                <a:cs typeface="+mn-cs"/>
              </a:rPr>
              <a:t>: Compliance Manager is a dashboard that provides a summary of your data protection and compliance status, as well as recommendations to improve your data protection and compliance status. The Customer Actions provided in Compliance Manager are recommendations only.</a:t>
            </a:r>
            <a:r>
              <a:rPr lang="en-IE" sz="900" kern="1200" baseline="0" dirty="0">
                <a:solidFill>
                  <a:schemeClr val="tx1"/>
                </a:solidFill>
                <a:effectLst/>
                <a:latin typeface="Segoe UI Light" pitchFamily="34" charset="0"/>
                <a:ea typeface="+mn-ea"/>
                <a:cs typeface="+mn-cs"/>
              </a:rPr>
              <a:t> E</a:t>
            </a:r>
            <a:r>
              <a:rPr lang="en-IE" sz="900" kern="1200" dirty="0">
                <a:solidFill>
                  <a:schemeClr val="tx1"/>
                </a:solidFill>
                <a:effectLst/>
                <a:latin typeface="Segoe UI Light" pitchFamily="34" charset="0"/>
                <a:ea typeface="+mn-ea"/>
                <a:cs typeface="+mn-cs"/>
              </a:rPr>
              <a:t>ach organization </a:t>
            </a:r>
            <a:r>
              <a:rPr lang="en-IE" sz="900" u="sng" kern="1200" dirty="0">
                <a:solidFill>
                  <a:schemeClr val="tx1"/>
                </a:solidFill>
                <a:effectLst/>
                <a:latin typeface="Segoe UI Light" pitchFamily="34" charset="0"/>
                <a:ea typeface="+mn-ea"/>
                <a:cs typeface="+mn-cs"/>
              </a:rPr>
              <a:t>must</a:t>
            </a:r>
            <a:r>
              <a:rPr lang="en-IE" sz="900" kern="1200" dirty="0">
                <a:solidFill>
                  <a:schemeClr val="tx1"/>
                </a:solidFill>
                <a:effectLst/>
                <a:latin typeface="Segoe UI Light" pitchFamily="34" charset="0"/>
                <a:ea typeface="+mn-ea"/>
                <a:cs typeface="+mn-cs"/>
              </a:rPr>
              <a:t> evaluate the effectiveness of these recommendations, in their respective regulatory environment, prior to implementation. </a:t>
            </a:r>
            <a:r>
              <a:rPr lang="en-IE" sz="900" u="sng" kern="1200" dirty="0">
                <a:solidFill>
                  <a:schemeClr val="tx1"/>
                </a:solidFill>
                <a:effectLst/>
                <a:latin typeface="Segoe UI Light" pitchFamily="34" charset="0"/>
                <a:ea typeface="+mn-ea"/>
                <a:cs typeface="+mn-cs"/>
              </a:rPr>
              <a:t>Compliance Manager recommendations should not be interpreted as a guarantee of compliance</a:t>
            </a:r>
            <a:r>
              <a:rPr lang="en-IE" sz="90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24774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18380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For details about Azure Government, see : https://azure.microsoft.com/en-us/global-infrastructure/government/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1"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Acronym explanations</a:t>
            </a:r>
            <a:endParaRPr lang="en-IE" sz="900" b="0" i="0" u="none" strike="noStrike" kern="1200" dirty="0">
              <a:solidFill>
                <a:schemeClr val="tx1"/>
              </a:solidFill>
              <a:effectLst/>
              <a:latin typeface="Segoe UI Light" pitchFamily="34" charset="0"/>
              <a:ea typeface="+mn-ea"/>
              <a:cs typeface="+mn-cs"/>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FedRAMP</a:t>
            </a:r>
            <a:r>
              <a:rPr lang="en-US" sz="900" baseline="0" dirty="0"/>
              <a:t> : US Federal Risk and Authorization Management Program (</a:t>
            </a:r>
            <a:r>
              <a:rPr lang="en-US" sz="900" dirty="0" err="1"/>
              <a:t>FedRAMP</a:t>
            </a:r>
            <a:r>
              <a:rPr lang="en-US" sz="900" baseline="0" dirty="0"/>
              <a:t>) is a standardized approach for assessing, monitoring, and authorizing cloud computing products and services under the US Federal Information Security Management Act (FISMA).</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NIST 800.171 (DIB)</a:t>
            </a:r>
            <a:r>
              <a:rPr lang="en-US" sz="900" dirty="0"/>
              <a:t> : National Institute of Standards and Technology (NIST) 800.171 standardizes</a:t>
            </a:r>
            <a:r>
              <a:rPr lang="en-US" sz="900" baseline="0" dirty="0"/>
              <a:t> </a:t>
            </a:r>
            <a:r>
              <a:rPr lang="en-US" sz="900" dirty="0"/>
              <a:t>security requirements for handling US Federal controlled unclassified information.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ITAR</a:t>
            </a:r>
            <a:r>
              <a:rPr lang="en-US" sz="900" dirty="0"/>
              <a:t> : International Traffic in Arms Regulations (ITAR) relate</a:t>
            </a:r>
            <a:r>
              <a:rPr lang="en-US" sz="900" baseline="0" dirty="0"/>
              <a:t> to </a:t>
            </a:r>
            <a:r>
              <a:rPr lang="en-US" sz="900" dirty="0"/>
              <a:t>managing the export and import of defense articles</a:t>
            </a:r>
            <a:r>
              <a:rPr lang="en-US" sz="900" baseline="0" dirty="0"/>
              <a:t>.</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IRS 1075</a:t>
            </a:r>
            <a:r>
              <a:rPr lang="en-US" sz="900" dirty="0"/>
              <a:t> : US Internal Revenue Service Publication 1075 contains guidelines for US government agencies to protect Federal tax information.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DoD</a:t>
            </a:r>
            <a:r>
              <a:rPr lang="en-US" sz="900" b="1" dirty="0"/>
              <a:t> L2, L4 &amp; L5</a:t>
            </a:r>
            <a:r>
              <a:rPr lang="en-US" sz="900" dirty="0"/>
              <a:t> : US Department of Defense (</a:t>
            </a:r>
            <a:r>
              <a:rPr lang="en-US" sz="900" dirty="0" err="1"/>
              <a:t>DoD</a:t>
            </a:r>
            <a:r>
              <a:rPr lang="en-US" sz="900" dirty="0"/>
              <a:t>) Levels 2, 4, and 5 are</a:t>
            </a:r>
            <a:r>
              <a:rPr lang="en-US" sz="900" baseline="0" dirty="0"/>
              <a:t> </a:t>
            </a:r>
            <a:r>
              <a:rPr lang="en-US" sz="900" dirty="0"/>
              <a:t>security authorization</a:t>
            </a:r>
            <a:r>
              <a:rPr lang="en-US" sz="900" baseline="0" dirty="0"/>
              <a:t> requirements </a:t>
            </a:r>
            <a:r>
              <a:rPr lang="en-US" sz="900" dirty="0"/>
              <a:t>for cloud service providers that host </a:t>
            </a:r>
            <a:r>
              <a:rPr lang="en-US" sz="900" dirty="0" err="1"/>
              <a:t>DoD</a:t>
            </a:r>
            <a:r>
              <a:rPr lang="en-US" sz="900" dirty="0"/>
              <a:t> information, systems, and applications.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CJIS</a:t>
            </a:r>
            <a:r>
              <a:rPr lang="en-US" sz="900" baseline="0" dirty="0"/>
              <a:t> : US </a:t>
            </a:r>
            <a:r>
              <a:rPr lang="en-US" sz="900" b="0" dirty="0"/>
              <a:t>Criminal Justice Information Services’ (CJIS) policies establish security requirements and controls to safeguard criminal justice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105982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Microsoft Azure Germany builds upon the Microsoft cloud principles of trust, security, privacy, compliance, and transparency.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It provides data residency in Germany,</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as well as data replication across German datacenters for business continuity.</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Customer data, and supporting systems, reside in two German datacenters.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Data centers are managed by an</a:t>
            </a:r>
            <a:r>
              <a:rPr lang="en-US" sz="900" b="0" i="0" u="none" strike="noStrike" kern="1200" baseline="0" dirty="0">
                <a:solidFill>
                  <a:schemeClr val="tx1"/>
                </a:solidFill>
                <a:effectLst/>
                <a:latin typeface="Segoe UI Light" pitchFamily="34" charset="0"/>
                <a:ea typeface="+mn-ea"/>
                <a:cs typeface="+mn-cs"/>
              </a:rPr>
              <a:t> independent,</a:t>
            </a:r>
            <a:r>
              <a:rPr lang="en-US" sz="900" b="0" i="0" u="none" strike="noStrike" kern="1200" dirty="0">
                <a:solidFill>
                  <a:schemeClr val="tx1"/>
                </a:solidFill>
                <a:effectLst/>
                <a:latin typeface="Segoe UI Light" pitchFamily="34" charset="0"/>
                <a:ea typeface="+mn-ea"/>
                <a:cs typeface="+mn-cs"/>
              </a:rPr>
              <a:t> German, data trustee (T-Systems International, a subsidiary of Deutsche Telekom).</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Anyone who requires data to reside in Germany can use this service.</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Consider showing</a:t>
            </a:r>
            <a:r>
              <a:rPr lang="en-IE" sz="900" b="0" i="0" u="none" strike="noStrike" kern="1200" baseline="0" dirty="0">
                <a:solidFill>
                  <a:schemeClr val="tx1"/>
                </a:solidFill>
                <a:effectLst/>
                <a:latin typeface="Segoe UI Light" pitchFamily="34" charset="0"/>
                <a:ea typeface="+mn-ea"/>
                <a:cs typeface="+mn-cs"/>
              </a:rPr>
              <a:t> s</a:t>
            </a:r>
            <a:r>
              <a:rPr lang="en-IE" sz="900" b="0" i="0" u="none" strike="noStrike" kern="1200" dirty="0">
                <a:solidFill>
                  <a:schemeClr val="tx1"/>
                </a:solidFill>
                <a:effectLst/>
                <a:latin typeface="Segoe UI Light" pitchFamily="34" charset="0"/>
                <a:ea typeface="+mn-ea"/>
                <a:cs typeface="+mn-cs"/>
              </a:rPr>
              <a:t>tudents the Microsoft Azure Germany homepage, at : https://azure.microsoft.com/en-us/global-infrastructure/germany/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114568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According to telecommunication regulations in China, cloud service providers must have value-added telecom permits. Only locally-registered companies, with less than 50</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per cent foreign investment, can qualify for permits. To comply with these regulations, Azure services in China are operated by 21Vianet</a:t>
            </a:r>
            <a:r>
              <a:rPr lang="en-IE" sz="900" b="0" i="0" u="none" strike="noStrike" kern="1200" baseline="0" dirty="0">
                <a:solidFill>
                  <a:schemeClr val="tx1"/>
                </a:solidFill>
                <a:effectLst/>
                <a:latin typeface="Segoe UI Light" pitchFamily="34" charset="0"/>
                <a:ea typeface="+mn-ea"/>
                <a:cs typeface="+mn-cs"/>
              </a:rPr>
              <a:t> with </a:t>
            </a:r>
            <a:r>
              <a:rPr lang="en-IE" sz="900" b="0" i="0" u="none" strike="noStrike" kern="1200" dirty="0">
                <a:solidFill>
                  <a:schemeClr val="tx1"/>
                </a:solidFill>
                <a:effectLst/>
                <a:latin typeface="Segoe UI Light" pitchFamily="34" charset="0"/>
                <a:ea typeface="+mn-ea"/>
                <a:cs typeface="+mn-cs"/>
              </a:rPr>
              <a:t>technologies licensed by</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Microsoft.</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indent="0" algn="l" defTabSz="914367" rtl="0" eaLnBrk="1" fontAlgn="auto" latinLnBrk="0" hangingPunct="1">
              <a:lnSpc>
                <a:spcPct val="90000"/>
              </a:lnSpc>
              <a:spcBef>
                <a:spcPts val="0"/>
              </a:spcBef>
              <a:spcAft>
                <a:spcPts val="333"/>
              </a:spcAft>
              <a:buClrTx/>
              <a:buSzTx/>
              <a:buFontTx/>
              <a:buNone/>
              <a:tabLst/>
              <a:defRPr/>
            </a:pPr>
            <a:r>
              <a:rPr lang="en-US" sz="900" b="1" dirty="0"/>
              <a:t>Azure China 21Vianet features </a:t>
            </a:r>
            <a:r>
              <a:rPr lang="en-US" sz="900" dirty="0"/>
              <a:t>:</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Microsoft Azure China 21Vianet provides physically separated instances of Azure cloud services, located in China.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Azure is the first foreign, public cloud service licensed</a:t>
            </a:r>
            <a:r>
              <a:rPr lang="en-US" sz="900" b="0" i="0" u="none" strike="noStrike" kern="1200" baseline="0" dirty="0">
                <a:solidFill>
                  <a:schemeClr val="tx1"/>
                </a:solidFill>
                <a:effectLst/>
                <a:latin typeface="Segoe UI Light" pitchFamily="34" charset="0"/>
                <a:ea typeface="+mn-ea"/>
                <a:cs typeface="+mn-cs"/>
              </a:rPr>
              <a:t> to operate </a:t>
            </a:r>
            <a:r>
              <a:rPr lang="en-US" sz="900" b="0" i="0" u="none" strike="noStrike" kern="1200" dirty="0">
                <a:solidFill>
                  <a:schemeClr val="tx1"/>
                </a:solidFill>
                <a:effectLst/>
                <a:latin typeface="Segoe UI Light" pitchFamily="34" charset="0"/>
                <a:ea typeface="+mn-ea"/>
                <a:cs typeface="+mn-cs"/>
              </a:rPr>
              <a:t>in China to comply with government regulations.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Azure China 21Vianet provides world-class security, to meet</a:t>
            </a:r>
            <a:r>
              <a:rPr lang="en-US" sz="900" b="0" i="0" u="none" strike="noStrike" kern="1200" baseline="0" dirty="0">
                <a:solidFill>
                  <a:schemeClr val="tx1"/>
                </a:solidFill>
                <a:effectLst/>
                <a:latin typeface="Segoe UI Light" pitchFamily="34" charset="0"/>
                <a:ea typeface="+mn-ea"/>
                <a:cs typeface="+mn-cs"/>
              </a:rPr>
              <a:t> strict Chinese </a:t>
            </a:r>
            <a:r>
              <a:rPr lang="en-US" sz="900" b="0" i="0" u="none" strike="noStrike" kern="1200" dirty="0">
                <a:solidFill>
                  <a:schemeClr val="tx1"/>
                </a:solidFill>
                <a:effectLst/>
                <a:latin typeface="Segoe UI Light" pitchFamily="34" charset="0"/>
                <a:ea typeface="+mn-ea"/>
                <a:cs typeface="+mn-cs"/>
              </a:rPr>
              <a:t>requirements</a:t>
            </a:r>
            <a:r>
              <a:rPr lang="en-US" sz="900" b="0" i="0" u="none" strike="noStrike" kern="1200" baseline="0" dirty="0">
                <a:solidFill>
                  <a:schemeClr val="tx1"/>
                </a:solidFill>
                <a:effectLst/>
                <a:latin typeface="Segoe UI Light" pitchFamily="34" charset="0"/>
                <a:ea typeface="+mn-ea"/>
                <a:cs typeface="+mn-cs"/>
              </a:rPr>
              <a:t> for cloud</a:t>
            </a:r>
            <a:r>
              <a:rPr lang="en-US" sz="900" b="0" i="0" u="none" strike="noStrike" kern="1200" dirty="0">
                <a:solidFill>
                  <a:schemeClr val="tx1"/>
                </a:solidFill>
                <a:effectLst/>
                <a:latin typeface="Segoe UI Light" pitchFamily="34" charset="0"/>
                <a:ea typeface="+mn-ea"/>
                <a:cs typeface="+mn-cs"/>
              </a:rPr>
              <a:t> services,</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systems, and applications.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a:t>
            </a:r>
            <a:r>
              <a:rPr lang="en-IE" sz="900" b="0" i="0" u="none" strike="noStrike" kern="1200" baseline="0" dirty="0">
                <a:solidFill>
                  <a:schemeClr val="tx1"/>
                </a:solidFill>
                <a:effectLst/>
                <a:latin typeface="Segoe UI Light" pitchFamily="34" charset="0"/>
                <a:ea typeface="+mn-ea"/>
                <a:cs typeface="+mn-cs"/>
              </a:rPr>
              <a:t> details about </a:t>
            </a:r>
            <a:r>
              <a:rPr lang="en-IE" sz="900" b="0" i="0" u="none" strike="noStrike" kern="1200" dirty="0">
                <a:solidFill>
                  <a:schemeClr val="tx1"/>
                </a:solidFill>
                <a:effectLst/>
                <a:latin typeface="Segoe UI Light" pitchFamily="34" charset="0"/>
                <a:ea typeface="+mn-ea"/>
                <a:cs typeface="+mn-cs"/>
              </a:rPr>
              <a:t>Azure China 21Vianet, see : https://docs.microsoft.com/en-us/azure/china/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295291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1179805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Question 1 </a:t>
            </a:r>
            <a:r>
              <a:rPr lang="en-IE" sz="900" b="1" kern="1200" dirty="0">
                <a:solidFill>
                  <a:schemeClr val="tx1"/>
                </a:solidFill>
                <a:effectLst/>
                <a:latin typeface="Segoe UI Light" pitchFamily="34" charset="0"/>
                <a:ea typeface="+mn-ea"/>
                <a:cs typeface="+mn-cs"/>
              </a:rPr>
              <a:t>Answer – </a:t>
            </a:r>
            <a:r>
              <a:rPr lang="en-IE" sz="900" b="0" kern="1200" dirty="0">
                <a:solidFill>
                  <a:schemeClr val="tx1"/>
                </a:solidFill>
                <a:effectLst/>
                <a:latin typeface="Segoe UI Light" pitchFamily="34" charset="0"/>
                <a:ea typeface="+mn-ea"/>
                <a:cs typeface="+mn-cs"/>
              </a:rPr>
              <a:t>Azure </a:t>
            </a:r>
            <a:r>
              <a:rPr lang="en-US" sz="900" noProof="0" dirty="0"/>
              <a:t>Distributed Denial of Service </a:t>
            </a:r>
            <a:r>
              <a:rPr lang="en-IE" sz="900" b="0" kern="1200" noProof="0" dirty="0">
                <a:solidFill>
                  <a:schemeClr val="tx1"/>
                </a:solidFill>
                <a:effectLst/>
                <a:latin typeface="Segoe UI Light" pitchFamily="34" charset="0"/>
                <a:ea typeface="+mn-ea"/>
                <a:cs typeface="+mn-cs"/>
              </a:rPr>
              <a:t>(</a:t>
            </a:r>
            <a:r>
              <a:rPr lang="en-US" sz="900" noProof="0" dirty="0" err="1"/>
              <a:t>DDoS</a:t>
            </a:r>
            <a:r>
              <a:rPr lang="en-IE" sz="900" b="0" kern="1200" noProof="0" dirty="0">
                <a:solidFill>
                  <a:schemeClr val="tx1"/>
                </a:solidFill>
                <a:effectLst/>
                <a:latin typeface="Segoe UI Light" pitchFamily="34" charset="0"/>
                <a:ea typeface="+mn-ea"/>
                <a:cs typeface="+mn-cs"/>
              </a:rPr>
              <a:t>) Protection </a:t>
            </a:r>
            <a:r>
              <a:rPr lang="en-IE" sz="900" b="0" kern="1200" dirty="0">
                <a:solidFill>
                  <a:schemeClr val="tx1"/>
                </a:solidFill>
                <a:effectLst/>
                <a:latin typeface="Segoe UI Light" pitchFamily="34" charset="0"/>
                <a:ea typeface="+mn-ea"/>
                <a:cs typeface="+mn-cs"/>
              </a:rPr>
              <a:t>is the correct answer, because it helps prevent </a:t>
            </a:r>
            <a:r>
              <a:rPr lang="en-IE" sz="900" b="0" kern="1200" dirty="0" err="1">
                <a:solidFill>
                  <a:schemeClr val="tx1"/>
                </a:solidFill>
                <a:effectLst/>
                <a:latin typeface="Segoe UI Light" pitchFamily="34" charset="0"/>
                <a:ea typeface="+mn-ea"/>
                <a:cs typeface="+mn-cs"/>
              </a:rPr>
              <a:t>DDoS</a:t>
            </a:r>
            <a:r>
              <a:rPr lang="en-IE" sz="900" b="0" kern="1200" dirty="0">
                <a:solidFill>
                  <a:schemeClr val="tx1"/>
                </a:solidFill>
                <a:effectLst/>
                <a:latin typeface="Segoe UI Light" pitchFamily="34" charset="0"/>
                <a:ea typeface="+mn-ea"/>
                <a:cs typeface="+mn-cs"/>
              </a:rPr>
              <a:t> attacks.</a:t>
            </a:r>
          </a:p>
          <a:p>
            <a:pPr marL="212982" lvl="1"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Question 1 notes</a:t>
            </a:r>
            <a:r>
              <a:rPr lang="en-IE" sz="900" b="0" kern="1200" dirty="0">
                <a:solidFill>
                  <a:schemeClr val="tx1"/>
                </a:solidFill>
                <a:effectLst/>
                <a:latin typeface="Segoe UI Light" pitchFamily="34" charset="0"/>
                <a:ea typeface="+mn-ea"/>
                <a:cs typeface="+mn-cs"/>
              </a:rPr>
              <a:t> : Azure Firewall is incorrect. It filters traffic on your network, but may not prevent </a:t>
            </a:r>
            <a:r>
              <a:rPr lang="en-IE" sz="900" b="0" kern="1200" dirty="0" err="1">
                <a:solidFill>
                  <a:schemeClr val="tx1"/>
                </a:solidFill>
                <a:effectLst/>
                <a:latin typeface="Segoe UI Light" pitchFamily="34" charset="0"/>
                <a:ea typeface="+mn-ea"/>
                <a:cs typeface="+mn-cs"/>
              </a:rPr>
              <a:t>DDoS</a:t>
            </a:r>
            <a:r>
              <a:rPr lang="en-IE" sz="900" b="0" kern="1200" dirty="0">
                <a:solidFill>
                  <a:schemeClr val="tx1"/>
                </a:solidFill>
                <a:effectLst/>
                <a:latin typeface="Segoe UI Light" pitchFamily="34" charset="0"/>
                <a:ea typeface="+mn-ea"/>
                <a:cs typeface="+mn-cs"/>
              </a:rPr>
              <a:t> attacks. Network security group is incorrect.</a:t>
            </a:r>
            <a:r>
              <a:rPr lang="en-IE" sz="900" b="0" kern="1200" baseline="0" dirty="0">
                <a:solidFill>
                  <a:schemeClr val="tx1"/>
                </a:solidFill>
                <a:effectLst/>
                <a:latin typeface="Segoe UI Light" pitchFamily="34" charset="0"/>
                <a:ea typeface="+mn-ea"/>
                <a:cs typeface="+mn-cs"/>
              </a:rPr>
              <a:t> It </a:t>
            </a:r>
            <a:r>
              <a:rPr lang="en-IE" sz="900" b="0" kern="1200" dirty="0">
                <a:solidFill>
                  <a:schemeClr val="tx1"/>
                </a:solidFill>
                <a:effectLst/>
                <a:latin typeface="Segoe UI Light" pitchFamily="34" charset="0"/>
                <a:ea typeface="+mn-ea"/>
                <a:cs typeface="+mn-cs"/>
              </a:rPr>
              <a:t>protects access to your virtual network, but may not prevent a </a:t>
            </a:r>
            <a:r>
              <a:rPr lang="en-IE" sz="900" b="0" kern="1200" dirty="0" err="1">
                <a:solidFill>
                  <a:schemeClr val="tx1"/>
                </a:solidFill>
                <a:effectLst/>
                <a:latin typeface="Segoe UI Light" pitchFamily="34" charset="0"/>
                <a:ea typeface="+mn-ea"/>
                <a:cs typeface="+mn-cs"/>
              </a:rPr>
              <a:t>DDoS</a:t>
            </a:r>
            <a:r>
              <a:rPr lang="en-IE" sz="900" b="0" kern="1200" dirty="0">
                <a:solidFill>
                  <a:schemeClr val="tx1"/>
                </a:solidFill>
                <a:effectLst/>
                <a:latin typeface="Segoe UI Light" pitchFamily="34" charset="0"/>
                <a:ea typeface="+mn-ea"/>
                <a:cs typeface="+mn-cs"/>
              </a:rPr>
              <a:t> attack. Application Gateway is also incorrect. It makes an application available and protects it. It also has a built in Web Application Firewall (WAF), but it may not prevent </a:t>
            </a:r>
            <a:r>
              <a:rPr lang="en-IE" sz="900" b="0" kern="1200" dirty="0" err="1">
                <a:solidFill>
                  <a:schemeClr val="tx1"/>
                </a:solidFill>
                <a:effectLst/>
                <a:latin typeface="Segoe UI Light" pitchFamily="34" charset="0"/>
                <a:ea typeface="+mn-ea"/>
                <a:cs typeface="+mn-cs"/>
              </a:rPr>
              <a:t>DDoS</a:t>
            </a:r>
            <a:r>
              <a:rPr lang="en-IE" sz="900" b="0" kern="1200" baseline="0" dirty="0">
                <a:solidFill>
                  <a:schemeClr val="tx1"/>
                </a:solidFill>
                <a:effectLst/>
                <a:latin typeface="Segoe UI Light" pitchFamily="34" charset="0"/>
                <a:ea typeface="+mn-ea"/>
                <a:cs typeface="+mn-cs"/>
              </a:rPr>
              <a:t> type</a:t>
            </a:r>
            <a:r>
              <a:rPr lang="en-IE" sz="900" b="0" kern="1200" dirty="0">
                <a:solidFill>
                  <a:schemeClr val="tx1"/>
                </a:solidFill>
                <a:effectLst/>
                <a:latin typeface="Segoe UI Light" pitchFamily="34" charset="0"/>
                <a:ea typeface="+mn-ea"/>
                <a:cs typeface="+mn-cs"/>
              </a:rPr>
              <a:t> attacks.</a:t>
            </a:r>
          </a:p>
          <a:p>
            <a:pPr marL="171450" indent="-171450">
              <a:buFont typeface="Arial" panose="020B0604020202020204" pitchFamily="34" charset="0"/>
              <a:buChar char="•"/>
            </a:pPr>
            <a:r>
              <a:rPr lang="en-US" b="1" dirty="0"/>
              <a:t>Question 2 </a:t>
            </a:r>
            <a:r>
              <a:rPr lang="en-IE" sz="900" b="1" kern="1200" dirty="0">
                <a:solidFill>
                  <a:schemeClr val="tx1"/>
                </a:solidFill>
                <a:effectLst/>
                <a:latin typeface="Segoe UI Light" pitchFamily="34" charset="0"/>
                <a:ea typeface="+mn-ea"/>
                <a:cs typeface="+mn-cs"/>
              </a:rPr>
              <a:t>Answer</a:t>
            </a:r>
            <a:r>
              <a:rPr lang="en-IE" sz="900" b="1" kern="1200" baseline="0" dirty="0">
                <a:solidFill>
                  <a:schemeClr val="tx1"/>
                </a:solidFill>
                <a:effectLst/>
                <a:latin typeface="Segoe UI Light" pitchFamily="34" charset="0"/>
                <a:ea typeface="+mn-ea"/>
                <a:cs typeface="+mn-cs"/>
              </a:rPr>
              <a:t> – </a:t>
            </a:r>
            <a:r>
              <a:rPr lang="en-IE" sz="900" b="0" kern="1200" baseline="0" dirty="0">
                <a:solidFill>
                  <a:schemeClr val="tx1"/>
                </a:solidFill>
                <a:effectLst/>
                <a:latin typeface="Segoe UI Light" pitchFamily="34" charset="0"/>
                <a:ea typeface="+mn-ea"/>
                <a:cs typeface="+mn-cs"/>
              </a:rPr>
              <a:t>Correct answers are</a:t>
            </a:r>
            <a:r>
              <a:rPr lang="en-IE" sz="900" b="1" kern="1200" baseline="0" dirty="0">
                <a:solidFill>
                  <a:schemeClr val="tx1"/>
                </a:solidFill>
                <a:effectLst/>
                <a:latin typeface="Segoe UI Light" pitchFamily="34" charset="0"/>
                <a:ea typeface="+mn-ea"/>
                <a:cs typeface="+mn-cs"/>
              </a:rPr>
              <a:t> </a:t>
            </a:r>
            <a:r>
              <a:rPr lang="en-US" sz="900" b="0" kern="1200" dirty="0">
                <a:solidFill>
                  <a:schemeClr val="tx1"/>
                </a:solidFill>
                <a:effectLst/>
                <a:latin typeface="Segoe UI Light" pitchFamily="34" charset="0"/>
                <a:ea typeface="+mn-ea"/>
                <a:cs typeface="+mn-cs"/>
              </a:rPr>
              <a:t>Authentication; Single Sign-on</a:t>
            </a:r>
            <a:r>
              <a:rPr lang="en-US" sz="900" b="0" kern="1200" baseline="0" dirty="0">
                <a:solidFill>
                  <a:schemeClr val="tx1"/>
                </a:solidFill>
                <a:effectLst/>
                <a:latin typeface="Segoe UI Light" pitchFamily="34" charset="0"/>
                <a:ea typeface="+mn-ea"/>
                <a:cs typeface="+mn-cs"/>
              </a:rPr>
              <a:t> (S</a:t>
            </a:r>
            <a:r>
              <a:rPr lang="en-US" sz="900" b="0" kern="1200" dirty="0">
                <a:solidFill>
                  <a:schemeClr val="tx1"/>
                </a:solidFill>
                <a:effectLst/>
                <a:latin typeface="Segoe UI Light" pitchFamily="34" charset="0"/>
                <a:ea typeface="+mn-ea"/>
                <a:cs typeface="+mn-cs"/>
              </a:rPr>
              <a:t>SO); Application management; Business to Business (B2B) identity services; Business to Customer (B2C) identity services.</a:t>
            </a:r>
            <a:r>
              <a:rPr lang="en-US" sz="900" b="0" kern="1200" baseline="0" dirty="0">
                <a:solidFill>
                  <a:schemeClr val="tx1"/>
                </a:solidFill>
                <a:effectLst/>
                <a:latin typeface="Segoe UI Light" pitchFamily="34" charset="0"/>
                <a:ea typeface="+mn-ea"/>
                <a:cs typeface="+mn-cs"/>
              </a:rPr>
              <a:t> </a:t>
            </a:r>
            <a:r>
              <a:rPr lang="en-US" sz="900" b="0" kern="1200" dirty="0">
                <a:solidFill>
                  <a:schemeClr val="tx1"/>
                </a:solidFill>
                <a:effectLst/>
                <a:latin typeface="Segoe UI Light" pitchFamily="34" charset="0"/>
                <a:ea typeface="+mn-ea"/>
                <a:cs typeface="+mn-cs"/>
              </a:rPr>
              <a:t>Device Management is also correct,</a:t>
            </a:r>
            <a:r>
              <a:rPr lang="en-US" sz="900" b="0" kern="1200" baseline="0" dirty="0">
                <a:solidFill>
                  <a:schemeClr val="tx1"/>
                </a:solidFill>
                <a:effectLst/>
                <a:latin typeface="Segoe UI Light" pitchFamily="34" charset="0"/>
                <a:ea typeface="+mn-ea"/>
                <a:cs typeface="+mn-cs"/>
              </a:rPr>
              <a:t> but </a:t>
            </a:r>
            <a:r>
              <a:rPr lang="en-US" sz="900" b="0" kern="1200" dirty="0">
                <a:solidFill>
                  <a:schemeClr val="tx1"/>
                </a:solidFill>
                <a:effectLst/>
                <a:latin typeface="Segoe UI Light" pitchFamily="34" charset="0"/>
                <a:ea typeface="+mn-ea"/>
                <a:cs typeface="+mn-cs"/>
              </a:rPr>
              <a:t>not listed in these slides.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Question 3 </a:t>
            </a:r>
            <a:r>
              <a:rPr lang="en-IE" sz="900" b="1" kern="1200" dirty="0">
                <a:solidFill>
                  <a:schemeClr val="tx1"/>
                </a:solidFill>
                <a:effectLst/>
                <a:latin typeface="Segoe UI Light" pitchFamily="34" charset="0"/>
                <a:ea typeface="+mn-ea"/>
                <a:cs typeface="+mn-cs"/>
              </a:rPr>
              <a:t>Answer</a:t>
            </a:r>
            <a:r>
              <a:rPr lang="en-IE" sz="900" b="1" kern="1200" baseline="0" dirty="0">
                <a:solidFill>
                  <a:schemeClr val="tx1"/>
                </a:solidFill>
                <a:effectLst/>
                <a:latin typeface="Segoe UI Light" pitchFamily="34" charset="0"/>
                <a:ea typeface="+mn-ea"/>
                <a:cs typeface="+mn-cs"/>
              </a:rPr>
              <a:t> - </a:t>
            </a:r>
            <a:r>
              <a:rPr lang="en-IE" sz="900" b="1" kern="1200" dirty="0">
                <a:solidFill>
                  <a:schemeClr val="tx1"/>
                </a:solidFill>
                <a:effectLst/>
                <a:latin typeface="Segoe UI Light" pitchFamily="34" charset="0"/>
                <a:ea typeface="+mn-ea"/>
                <a:cs typeface="+mn-cs"/>
              </a:rPr>
              <a:t> </a:t>
            </a:r>
            <a:r>
              <a:rPr lang="en-IE" sz="900" b="0" kern="1200" dirty="0">
                <a:solidFill>
                  <a:schemeClr val="tx1"/>
                </a:solidFill>
                <a:effectLst/>
                <a:latin typeface="Segoe UI Light" pitchFamily="34" charset="0"/>
                <a:ea typeface="+mn-ea"/>
                <a:cs typeface="+mn-cs"/>
              </a:rPr>
              <a:t>Microsoft Privacy Statement is the correct answer. You</a:t>
            </a:r>
            <a:r>
              <a:rPr lang="en-IE" sz="900" b="0" kern="1200" baseline="0" dirty="0">
                <a:solidFill>
                  <a:schemeClr val="tx1"/>
                </a:solidFill>
                <a:effectLst/>
                <a:latin typeface="Segoe UI Light" pitchFamily="34" charset="0"/>
                <a:ea typeface="+mn-ea"/>
                <a:cs typeface="+mn-cs"/>
              </a:rPr>
              <a:t> can view </a:t>
            </a:r>
            <a:r>
              <a:rPr lang="en-IE" dirty="0"/>
              <a:t>Microsoft’s Privacy Statement at : </a:t>
            </a:r>
            <a:r>
              <a:rPr lang="en-IE" dirty="0">
                <a:hlinkClick r:id="rId3"/>
              </a:rPr>
              <a:t>https://privacy.microsoft.com/privacystatement</a:t>
            </a:r>
            <a:r>
              <a:rPr lang="en-IE" dirty="0"/>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7771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Common Usage Scenarios - </a:t>
            </a:r>
            <a:r>
              <a:rPr lang="en-IE" sz="900" b="0" i="0" u="none" strike="noStrike" kern="1200" dirty="0">
                <a:solidFill>
                  <a:schemeClr val="tx1"/>
                </a:solidFill>
                <a:effectLst/>
                <a:latin typeface="Segoe UI Light" pitchFamily="34" charset="0"/>
                <a:ea typeface="+mn-ea"/>
                <a:cs typeface="+mn-cs"/>
              </a:rPr>
              <a:t>You typically deploy Azure Firewall on a central virtual network, to control general network access.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With Azure Firewall you can configure: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 rules that define Fully Qualified Domain Names (FQDNs) which</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can be accessed from a subnet.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Network rules based</a:t>
            </a:r>
            <a:r>
              <a:rPr lang="en-IE" sz="900" b="0" i="0" u="none" strike="noStrike" kern="1200" baseline="0" dirty="0">
                <a:solidFill>
                  <a:schemeClr val="tx1"/>
                </a:solidFill>
                <a:effectLst/>
                <a:latin typeface="Segoe UI Light" pitchFamily="34" charset="0"/>
                <a:ea typeface="+mn-ea"/>
                <a:cs typeface="+mn-cs"/>
              </a:rPr>
              <a:t> on </a:t>
            </a:r>
            <a:r>
              <a:rPr lang="en-IE" sz="900" b="0" i="0" u="none" strike="noStrike" kern="1200" dirty="0">
                <a:solidFill>
                  <a:schemeClr val="tx1"/>
                </a:solidFill>
                <a:effectLst/>
                <a:latin typeface="Segoe UI Light" pitchFamily="34" charset="0"/>
                <a:ea typeface="+mn-ea"/>
                <a:cs typeface="+mn-cs"/>
              </a:rPr>
              <a:t>source address, protocol, destination port, and destination address.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Application Gateway also provides a firewall, called the Web Application Firewall (WAF). WAF is different to Azure Firewall. WAF protects your web applications from common exploits and vulnerabilities,</a:t>
            </a:r>
            <a:r>
              <a:rPr lang="en-IE" sz="900" b="0" i="0" u="none" strike="noStrike" kern="1200" baseline="0" dirty="0">
                <a:solidFill>
                  <a:schemeClr val="tx1"/>
                </a:solidFill>
                <a:effectLst/>
                <a:latin typeface="Segoe UI Light" pitchFamily="34" charset="0"/>
                <a:ea typeface="+mn-ea"/>
                <a:cs typeface="+mn-cs"/>
              </a:rPr>
              <a:t> w</a:t>
            </a:r>
            <a:r>
              <a:rPr lang="en-IE" sz="900" b="0" i="0" u="none" strike="noStrike" kern="1200" dirty="0">
                <a:solidFill>
                  <a:schemeClr val="tx1"/>
                </a:solidFill>
                <a:effectLst/>
                <a:latin typeface="Segoe UI Light" pitchFamily="34" charset="0"/>
                <a:ea typeface="+mn-ea"/>
                <a:cs typeface="+mn-cs"/>
              </a:rPr>
              <a:t>hereas Azure Firewall provides: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Inbound protection for non-HTTP/S protocols</a:t>
            </a:r>
            <a:r>
              <a:rPr lang="en-IE" sz="900" b="0" i="0" u="none" strike="noStrike" kern="1200" baseline="0" dirty="0">
                <a:solidFill>
                  <a:schemeClr val="tx1"/>
                </a:solidFill>
                <a:effectLst/>
                <a:latin typeface="Segoe UI Light" pitchFamily="34" charset="0"/>
                <a:ea typeface="+mn-ea"/>
                <a:cs typeface="+mn-cs"/>
              </a:rPr>
              <a:t>, such as </a:t>
            </a:r>
            <a:r>
              <a:rPr lang="en-IE" sz="900" b="0" i="0" u="none" strike="noStrike" kern="1200" dirty="0">
                <a:solidFill>
                  <a:schemeClr val="tx1"/>
                </a:solidFill>
                <a:effectLst/>
                <a:latin typeface="Segoe UI Light" pitchFamily="34" charset="0"/>
                <a:ea typeface="+mn-ea"/>
                <a:cs typeface="+mn-cs"/>
              </a:rPr>
              <a:t>File Transfer Protocol (FTP)</a:t>
            </a:r>
            <a:r>
              <a:rPr lang="en-IE" sz="900" b="0" i="0" u="none" strike="noStrike" kern="1200" baseline="0" dirty="0">
                <a:solidFill>
                  <a:schemeClr val="tx1"/>
                </a:solidFill>
                <a:effectLst/>
                <a:latin typeface="Segoe UI Light" pitchFamily="34" charset="0"/>
                <a:ea typeface="+mn-ea"/>
                <a:cs typeface="+mn-cs"/>
              </a:rPr>
              <a:t> and </a:t>
            </a:r>
            <a:r>
              <a:rPr lang="en-IE" sz="900" b="0" i="0" u="none" strike="noStrike" kern="1200" dirty="0">
                <a:solidFill>
                  <a:schemeClr val="tx1"/>
                </a:solidFill>
                <a:effectLst/>
                <a:latin typeface="Segoe UI Light" pitchFamily="34" charset="0"/>
                <a:ea typeface="+mn-ea"/>
                <a:cs typeface="+mn-cs"/>
              </a:rPr>
              <a:t>Secure Shell (SSH).</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Outbound network-level protection for all ports and protocols.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Application-level protection for outbound HTTP/S.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The</a:t>
            </a:r>
            <a:r>
              <a:rPr lang="en-IE" sz="900" b="0" i="0" u="none" strike="noStrike" kern="1200" baseline="0" dirty="0">
                <a:solidFill>
                  <a:schemeClr val="tx1"/>
                </a:solidFill>
                <a:effectLst/>
                <a:latin typeface="Segoe UI Light" pitchFamily="34" charset="0"/>
                <a:ea typeface="+mn-ea"/>
                <a:cs typeface="+mn-cs"/>
              </a:rPr>
              <a:t> distinct </a:t>
            </a:r>
            <a:r>
              <a:rPr lang="en-IE" sz="900" b="0" i="0" u="none" strike="noStrike" kern="1200" dirty="0">
                <a:solidFill>
                  <a:schemeClr val="tx1"/>
                </a:solidFill>
                <a:effectLst/>
                <a:latin typeface="Segoe UI Light" pitchFamily="34" charset="0"/>
                <a:ea typeface="+mn-ea"/>
                <a:cs typeface="+mn-cs"/>
              </a:rPr>
              <a:t>features and functions of Azure</a:t>
            </a:r>
            <a:r>
              <a:rPr lang="en-IE" sz="900" b="0" i="0" u="none" strike="noStrike" kern="1200" baseline="0" dirty="0">
                <a:solidFill>
                  <a:schemeClr val="tx1"/>
                </a:solidFill>
                <a:effectLst/>
                <a:latin typeface="Segoe UI Light" pitchFamily="34" charset="0"/>
                <a:ea typeface="+mn-ea"/>
                <a:cs typeface="+mn-cs"/>
              </a:rPr>
              <a:t> Firewall make it suited to </a:t>
            </a:r>
            <a:r>
              <a:rPr lang="en-IE" sz="900" b="0" i="0" u="none" strike="noStrike" kern="1200" dirty="0">
                <a:solidFill>
                  <a:schemeClr val="tx1"/>
                </a:solidFill>
                <a:effectLst/>
                <a:latin typeface="Segoe UI Light" pitchFamily="34" charset="0"/>
                <a:ea typeface="+mn-ea"/>
                <a:cs typeface="+mn-cs"/>
              </a:rPr>
              <a:t>different use cases</a:t>
            </a:r>
            <a:r>
              <a:rPr lang="en-IE" sz="900" b="0" i="0" u="none" strike="noStrike" kern="1200" baseline="0" dirty="0">
                <a:solidFill>
                  <a:schemeClr val="tx1"/>
                </a:solidFill>
                <a:effectLst/>
                <a:latin typeface="Segoe UI Light" pitchFamily="34" charset="0"/>
                <a:ea typeface="+mn-ea"/>
                <a:cs typeface="+mn-cs"/>
              </a:rPr>
              <a:t> than WAF.</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details, see : https://azure.microsoft.com/en-us/services/azure-firewall/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During or after class </a:t>
            </a:r>
            <a:r>
              <a:rPr lang="en-US" dirty="0"/>
              <a:t>: students can read through these walkthrough tasks or complete the actual walkthrough steps, like a lab task. Students may complete this walkthrough at the end of:</a:t>
            </a:r>
          </a:p>
          <a:p>
            <a:pPr marL="228600" indent="-228600">
              <a:buAutoNum type="alphaLcParenBoth"/>
            </a:pPr>
            <a:r>
              <a:rPr lang="en-US" dirty="0"/>
              <a:t>the module, together with all or some of the other walkthroughs from this module</a:t>
            </a:r>
            <a:r>
              <a:rPr lang="en-US" baseline="0" dirty="0"/>
              <a:t> - </a:t>
            </a:r>
            <a:r>
              <a:rPr lang="en-US" dirty="0"/>
              <a:t>like an end of module lab.</a:t>
            </a:r>
          </a:p>
          <a:p>
            <a:pPr marL="228600" indent="-228600">
              <a:buAutoNum type="alphaLcParenBoth"/>
            </a:pPr>
            <a:r>
              <a:rPr lang="en-US" dirty="0"/>
              <a:t>the course, together with all or some of the other walkthroughs from the overall course -</a:t>
            </a:r>
            <a:r>
              <a:rPr lang="en-US" baseline="0" dirty="0"/>
              <a:t> </a:t>
            </a:r>
            <a:r>
              <a:rPr lang="en-US" dirty="0"/>
              <a:t>like an end of course lab.</a:t>
            </a:r>
          </a:p>
          <a:p>
            <a:r>
              <a:rPr lang="en-US" dirty="0"/>
              <a:t>Alternatively, MCTs may step through the walkthrough as a demo for students.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a:t>
            </a:r>
            <a:r>
              <a:rPr lang="en-IE" sz="900" b="0" i="0" u="none" strike="noStrike" kern="1200" dirty="0" err="1">
                <a:solidFill>
                  <a:schemeClr val="tx1"/>
                </a:solidFill>
                <a:effectLst/>
                <a:latin typeface="Segoe UI Light" pitchFamily="34" charset="0"/>
                <a:ea typeface="+mn-ea"/>
                <a:cs typeface="+mn-cs"/>
              </a:rPr>
              <a:t>DDoS</a:t>
            </a:r>
            <a:r>
              <a:rPr lang="en-IE" sz="900" b="0" i="0" u="none" strike="noStrike" kern="1200" dirty="0">
                <a:solidFill>
                  <a:schemeClr val="tx1"/>
                </a:solidFill>
                <a:effectLst/>
                <a:latin typeface="Segoe UI Light" pitchFamily="34" charset="0"/>
                <a:ea typeface="+mn-ea"/>
                <a:cs typeface="+mn-cs"/>
              </a:rPr>
              <a:t> standard protection mitigates against the following attacks: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Volumetric attacks</a:t>
            </a:r>
            <a:r>
              <a:rPr lang="en-IE" sz="900" b="0" i="0" u="none" strike="noStrike" kern="1200" dirty="0">
                <a:solidFill>
                  <a:schemeClr val="tx1"/>
                </a:solidFill>
                <a:effectLst/>
                <a:latin typeface="Segoe UI Light" pitchFamily="34" charset="0"/>
                <a:ea typeface="+mn-ea"/>
                <a:cs typeface="+mn-cs"/>
              </a:rPr>
              <a:t> – Aims to flood the network layer with high volumes of</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seemingly legitimate traffic.</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Protocol attacks</a:t>
            </a:r>
            <a:r>
              <a:rPr lang="en-IE" sz="900" b="0" i="0" u="none" strike="noStrike" kern="1200" dirty="0">
                <a:solidFill>
                  <a:schemeClr val="tx1"/>
                </a:solidFill>
                <a:effectLst/>
                <a:latin typeface="Segoe UI Light" pitchFamily="34" charset="0"/>
                <a:ea typeface="+mn-ea"/>
                <a:cs typeface="+mn-cs"/>
              </a:rPr>
              <a:t> - Render network</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targets inaccessible by exploiting weaknesses in the layer 3 and layer 4 protocol stack.</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Resource (application) layer attacks</a:t>
            </a:r>
            <a:r>
              <a:rPr lang="en-IE" sz="900" b="0" i="0" u="none" strike="noStrike" kern="1200" dirty="0">
                <a:solidFill>
                  <a:schemeClr val="tx1"/>
                </a:solidFill>
                <a:effectLst/>
                <a:latin typeface="Segoe UI Light" pitchFamily="34" charset="0"/>
                <a:ea typeface="+mn-ea"/>
                <a:cs typeface="+mn-cs"/>
              </a:rPr>
              <a:t> - Target web application packets to disrupt the data transmission between hosts.</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a:t>
            </a:r>
            <a:r>
              <a:rPr lang="en-IE" sz="900" kern="1200" dirty="0" err="1">
                <a:solidFill>
                  <a:schemeClr val="tx1"/>
                </a:solidFill>
                <a:effectLst/>
                <a:latin typeface="Segoe UI Light" pitchFamily="34" charset="0"/>
                <a:ea typeface="+mn-ea"/>
                <a:cs typeface="+mn-cs"/>
              </a:rPr>
              <a:t>DDoS</a:t>
            </a:r>
            <a:r>
              <a:rPr lang="en-IE" sz="900" kern="1200" dirty="0">
                <a:solidFill>
                  <a:schemeClr val="tx1"/>
                </a:solidFill>
                <a:effectLst/>
                <a:latin typeface="Segoe UI Light" pitchFamily="34" charset="0"/>
                <a:ea typeface="+mn-ea"/>
                <a:cs typeface="+mn-cs"/>
              </a:rPr>
              <a:t> Protection, see : </a:t>
            </a:r>
            <a:r>
              <a:rPr lang="en-IE" sz="900" b="0" i="0" u="none" strike="noStrike" kern="1200" dirty="0">
                <a:solidFill>
                  <a:schemeClr val="tx1"/>
                </a:solidFill>
                <a:effectLst/>
                <a:latin typeface="Segoe UI Light" pitchFamily="34" charset="0"/>
                <a:ea typeface="+mn-ea"/>
                <a:cs typeface="+mn-cs"/>
              </a:rPr>
              <a:t>https://azure.microsoft.com/en-us/services/ddos-protection/</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22065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NSG rules have the following properties:</a:t>
            </a:r>
          </a:p>
          <a:p>
            <a:pPr marL="171450" indent="-171450">
              <a:buFont typeface="Arial" panose="020B0604020202020204" pitchFamily="34" charset="0"/>
              <a:buChar char="•"/>
            </a:pPr>
            <a:r>
              <a:rPr lang="en-IE" b="1" dirty="0">
                <a:effectLst/>
              </a:rPr>
              <a:t>Name</a:t>
            </a:r>
            <a:r>
              <a:rPr lang="en-IE" dirty="0"/>
              <a:t> : </a:t>
            </a:r>
            <a:r>
              <a:rPr lang="en-IE" dirty="0">
                <a:effectLst/>
              </a:rPr>
              <a:t>Unique NSG</a:t>
            </a:r>
            <a:r>
              <a:rPr lang="en-IE" baseline="0" dirty="0">
                <a:effectLst/>
              </a:rPr>
              <a:t> </a:t>
            </a:r>
            <a:r>
              <a:rPr lang="en-IE" dirty="0">
                <a:effectLst/>
              </a:rPr>
              <a:t>name.</a:t>
            </a:r>
            <a:r>
              <a:rPr lang="en-IE" dirty="0"/>
              <a:t> </a:t>
            </a:r>
          </a:p>
          <a:p>
            <a:pPr marL="171450" indent="-171450">
              <a:buFont typeface="Arial" panose="020B0604020202020204" pitchFamily="34" charset="0"/>
              <a:buChar char="•"/>
            </a:pPr>
            <a:r>
              <a:rPr lang="en-IE" b="1" dirty="0">
                <a:effectLst/>
              </a:rPr>
              <a:t>Priority</a:t>
            </a:r>
            <a:r>
              <a:rPr lang="en-IE" dirty="0">
                <a:effectLst/>
              </a:rPr>
              <a:t> :</a:t>
            </a:r>
            <a:r>
              <a:rPr lang="en-IE" dirty="0"/>
              <a:t> A n</a:t>
            </a:r>
            <a:r>
              <a:rPr lang="en-IE" dirty="0">
                <a:effectLst/>
              </a:rPr>
              <a:t>umber between 100 and 4096. Rules are processed in</a:t>
            </a:r>
            <a:r>
              <a:rPr lang="en-IE" baseline="0" dirty="0">
                <a:effectLst/>
              </a:rPr>
              <a:t> order of </a:t>
            </a:r>
            <a:r>
              <a:rPr lang="en-IE" dirty="0">
                <a:effectLst/>
              </a:rPr>
              <a:t>priority;</a:t>
            </a:r>
            <a:r>
              <a:rPr lang="en-IE" baseline="0" dirty="0">
                <a:effectLst/>
              </a:rPr>
              <a:t> </a:t>
            </a:r>
            <a:r>
              <a:rPr lang="en-IE" dirty="0">
                <a:effectLst/>
              </a:rPr>
              <a:t>lower numbers are processed before higher numbers.</a:t>
            </a:r>
          </a:p>
          <a:p>
            <a:pPr marL="171450" indent="-171450">
              <a:buFont typeface="Arial" panose="020B0604020202020204" pitchFamily="34" charset="0"/>
              <a:buChar char="•"/>
            </a:pPr>
            <a:r>
              <a:rPr lang="en-IE" b="1" dirty="0">
                <a:effectLst/>
              </a:rPr>
              <a:t>Source or Destination</a:t>
            </a:r>
            <a:r>
              <a:rPr lang="en-IE" dirty="0"/>
              <a:t> : Apply</a:t>
            </a:r>
            <a:r>
              <a:rPr lang="en-IE" baseline="0" dirty="0"/>
              <a:t> the rule to an i</a:t>
            </a:r>
            <a:r>
              <a:rPr lang="en-IE" dirty="0">
                <a:effectLst/>
              </a:rPr>
              <a:t>ndividual IP address or IP address range, service tag, or application security group.</a:t>
            </a:r>
            <a:r>
              <a:rPr lang="en-IE" dirty="0"/>
              <a:t> </a:t>
            </a:r>
          </a:p>
          <a:p>
            <a:pPr marL="171450" indent="-171450">
              <a:buFont typeface="Arial" panose="020B0604020202020204" pitchFamily="34" charset="0"/>
              <a:buChar char="•"/>
            </a:pPr>
            <a:r>
              <a:rPr lang="en-IE" b="1" dirty="0">
                <a:effectLst/>
              </a:rPr>
              <a:t>Protocol</a:t>
            </a:r>
            <a:r>
              <a:rPr lang="en-IE" dirty="0"/>
              <a:t> : Specifies</a:t>
            </a:r>
            <a:r>
              <a:rPr lang="en-IE" baseline="0" dirty="0"/>
              <a:t> a network protocol for the rule (can be </a:t>
            </a:r>
            <a:r>
              <a:rPr lang="en-IE" dirty="0">
                <a:effectLst/>
              </a:rPr>
              <a:t>TCP, UDP, or Any).</a:t>
            </a:r>
            <a:r>
              <a:rPr lang="en-IE" dirty="0"/>
              <a:t> </a:t>
            </a:r>
          </a:p>
          <a:p>
            <a:pPr marL="171450" indent="-171450">
              <a:buFont typeface="Arial" panose="020B0604020202020204" pitchFamily="34" charset="0"/>
              <a:buChar char="•"/>
            </a:pPr>
            <a:r>
              <a:rPr lang="en-IE" b="1" dirty="0">
                <a:effectLst/>
              </a:rPr>
              <a:t>Direction</a:t>
            </a:r>
            <a:r>
              <a:rPr lang="en-IE" dirty="0"/>
              <a:t> : A</a:t>
            </a:r>
            <a:r>
              <a:rPr lang="en-IE" dirty="0">
                <a:effectLst/>
              </a:rPr>
              <a:t>pplies the rule to either inbound or outbound traffic.</a:t>
            </a:r>
            <a:r>
              <a:rPr lang="en-IE" dirty="0"/>
              <a:t> </a:t>
            </a:r>
          </a:p>
          <a:p>
            <a:pPr marL="171450" indent="-171450">
              <a:buFont typeface="Arial" panose="020B0604020202020204" pitchFamily="34" charset="0"/>
              <a:buChar char="•"/>
            </a:pPr>
            <a:r>
              <a:rPr lang="en-IE" b="1" dirty="0">
                <a:effectLst/>
              </a:rPr>
              <a:t>Port Range</a:t>
            </a:r>
            <a:r>
              <a:rPr lang="en-IE" dirty="0"/>
              <a:t> : </a:t>
            </a:r>
            <a:r>
              <a:rPr lang="en-IE" dirty="0">
                <a:effectLst/>
              </a:rPr>
              <a:t>Enforces the rule on</a:t>
            </a:r>
            <a:r>
              <a:rPr lang="en-IE" baseline="0" dirty="0">
                <a:effectLst/>
              </a:rPr>
              <a:t> </a:t>
            </a:r>
            <a:r>
              <a:rPr lang="en-IE" dirty="0">
                <a:effectLst/>
              </a:rPr>
              <a:t>a specific port or range of ports.</a:t>
            </a:r>
            <a:r>
              <a:rPr lang="en-IE" dirty="0"/>
              <a:t> </a:t>
            </a:r>
          </a:p>
          <a:p>
            <a:pPr marL="171450" indent="-171450">
              <a:buFont typeface="Arial" panose="020B0604020202020204" pitchFamily="34" charset="0"/>
              <a:buChar char="•"/>
            </a:pPr>
            <a:r>
              <a:rPr lang="en-IE" b="1" dirty="0">
                <a:effectLst/>
              </a:rPr>
              <a:t>Action</a:t>
            </a:r>
            <a:r>
              <a:rPr lang="en-IE" dirty="0"/>
              <a:t> :</a:t>
            </a:r>
            <a:r>
              <a:rPr lang="en-IE" baseline="0" dirty="0"/>
              <a:t> Sets the rule to either a</a:t>
            </a:r>
            <a:r>
              <a:rPr lang="en-IE" dirty="0">
                <a:effectLst/>
              </a:rPr>
              <a:t>llow or deny traffic.</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details about</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NSG, see : https://docs.microsoft.com/en-us/azure/virtual-network/security-overview#network-security-groups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1698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dirty="0">
                <a:solidFill>
                  <a:schemeClr val="tx1"/>
                </a:solidFill>
                <a:effectLst/>
                <a:latin typeface="Segoe UI Light" pitchFamily="34" charset="0"/>
                <a:ea typeface="+mn-ea"/>
                <a:cs typeface="+mn-cs"/>
              </a:rPr>
              <a:t>This </a:t>
            </a:r>
            <a:r>
              <a:rPr lang="en-US" sz="900" b="0" i="0" u="none" strike="noStrike" kern="1200" baseline="0" dirty="0">
                <a:solidFill>
                  <a:schemeClr val="tx1"/>
                </a:solidFill>
                <a:effectLst/>
                <a:latin typeface="Segoe UI Light" pitchFamily="34" charset="0"/>
                <a:ea typeface="+mn-ea"/>
                <a:cs typeface="+mn-cs"/>
              </a:rPr>
              <a:t>high level, </a:t>
            </a:r>
            <a:r>
              <a:rPr lang="en-US" sz="900" b="0" i="0" u="none" strike="noStrike" kern="1200" dirty="0">
                <a:solidFill>
                  <a:schemeClr val="tx1"/>
                </a:solidFill>
                <a:effectLst/>
                <a:latin typeface="Segoe UI Light" pitchFamily="34" charset="0"/>
                <a:ea typeface="+mn-ea"/>
                <a:cs typeface="+mn-cs"/>
              </a:rPr>
              <a:t>conceptual overview explains how security options can be configured to provide protection at each layer. The next slide</a:t>
            </a:r>
            <a:r>
              <a:rPr lang="en-US" sz="900" b="0" i="0" u="none" strike="noStrike" kern="1200" baseline="0" dirty="0">
                <a:solidFill>
                  <a:schemeClr val="tx1"/>
                </a:solidFill>
                <a:effectLst/>
                <a:latin typeface="Segoe UI Light" pitchFamily="34" charset="0"/>
                <a:ea typeface="+mn-ea"/>
                <a:cs typeface="+mn-cs"/>
              </a:rPr>
              <a:t> describes </a:t>
            </a:r>
            <a:r>
              <a:rPr lang="en-US" sz="900" b="0" i="0" u="none" strike="noStrike" kern="1200" dirty="0">
                <a:solidFill>
                  <a:schemeClr val="tx1"/>
                </a:solidFill>
                <a:effectLst/>
                <a:latin typeface="Segoe UI Light" pitchFamily="34" charset="0"/>
                <a:ea typeface="+mn-ea"/>
                <a:cs typeface="+mn-cs"/>
              </a:rPr>
              <a:t>two of the layers in (some) detail.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5/2/2019 4:31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76915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azure/governance/policy/samples/"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hyperlink" Target="http://microsoft.com/trustcenter/compliance/complianceofferings"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microsoft.com/privacystatement"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hyperlink" Target="https://microsoft.com/trustcenter"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hyperlink" Target="https://servicetrust.microsoft.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9158" y="2317553"/>
            <a:ext cx="4167887" cy="2769989"/>
          </a:xfrm>
        </p:spPr>
        <p:txBody>
          <a:bodyPr/>
          <a:lstStyle/>
          <a:p>
            <a:r>
              <a:rPr lang="en-US" noProof="0" dirty="0">
                <a:solidFill>
                  <a:schemeClr val="tx1"/>
                </a:solidFill>
                <a:latin typeface="Segoe UI Semibold (Headings)"/>
              </a:rPr>
              <a:t>AZ-900T01</a:t>
            </a:r>
            <a:br>
              <a:rPr lang="en-US" noProof="0" dirty="0">
                <a:solidFill>
                  <a:schemeClr val="tx1"/>
                </a:solidFill>
                <a:latin typeface="Segoe UI Semibold (Headings)"/>
              </a:rPr>
            </a:br>
            <a:r>
              <a:rPr lang="en-US" noProof="0" dirty="0">
                <a:solidFill>
                  <a:schemeClr val="tx1"/>
                </a:solidFill>
                <a:latin typeface="Segoe UI Semibold (Headings)"/>
              </a:rPr>
              <a:t>Module 03: </a:t>
            </a:r>
            <a:br>
              <a:rPr lang="en-US" noProof="0" dirty="0">
                <a:solidFill>
                  <a:schemeClr val="tx1"/>
                </a:solidFill>
                <a:latin typeface="Segoe UI Semibold (Headings)"/>
              </a:rPr>
            </a:br>
            <a:r>
              <a:rPr lang="en-US" noProof="0" dirty="0">
                <a:solidFill>
                  <a:schemeClr val="tx1"/>
                </a:solidFill>
                <a:latin typeface="Segoe UI Semibold (Headings)"/>
              </a:rPr>
              <a:t>Security, privacy, compliance, and trust</a:t>
            </a:r>
            <a:endParaRPr lang="en-US" noProof="0"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69387"/>
          </a:xfrm>
        </p:spPr>
        <p:txBody>
          <a:bodyPr/>
          <a:lstStyle/>
          <a:p>
            <a:r>
              <a:rPr lang="en-US" noProof="0" dirty="0"/>
              <a:t>Choosing Azure network security solutions</a:t>
            </a:r>
          </a:p>
        </p:txBody>
      </p:sp>
      <p:sp>
        <p:nvSpPr>
          <p:cNvPr id="6" name="Text Placeholder 5"/>
          <p:cNvSpPr>
            <a:spLocks noGrp="1"/>
          </p:cNvSpPr>
          <p:nvPr>
            <p:ph type="body" sz="quarter" idx="10"/>
          </p:nvPr>
        </p:nvSpPr>
        <p:spPr>
          <a:xfrm>
            <a:off x="4704714" y="1417847"/>
            <a:ext cx="6744335" cy="3689728"/>
          </a:xfrm>
        </p:spPr>
        <p:txBody>
          <a:bodyPr/>
          <a:lstStyle/>
          <a:p>
            <a:pPr>
              <a:lnSpc>
                <a:spcPct val="114000"/>
              </a:lnSpc>
            </a:pPr>
            <a:r>
              <a:rPr lang="en-US" b="1" noProof="0" dirty="0"/>
              <a:t>Perimeter layer </a:t>
            </a:r>
            <a:r>
              <a:rPr lang="en-US" noProof="0" dirty="0"/>
              <a:t>:  protect your networks’ boundaries with Azure </a:t>
            </a:r>
            <a:r>
              <a:rPr lang="en-US" noProof="0" dirty="0" err="1"/>
              <a:t>DDoS</a:t>
            </a:r>
            <a:r>
              <a:rPr lang="en-US" noProof="0" dirty="0"/>
              <a:t> Protection and Azure Firewall.</a:t>
            </a:r>
          </a:p>
          <a:p>
            <a:pPr>
              <a:lnSpc>
                <a:spcPct val="114000"/>
              </a:lnSpc>
            </a:pPr>
            <a:endParaRPr lang="en-US" sz="800" noProof="0" dirty="0"/>
          </a:p>
          <a:p>
            <a:pPr>
              <a:lnSpc>
                <a:spcPct val="114000"/>
              </a:lnSpc>
            </a:pPr>
            <a:r>
              <a:rPr lang="en-US" b="1" noProof="0" dirty="0"/>
              <a:t>Networking layer </a:t>
            </a:r>
            <a:r>
              <a:rPr lang="en-US" noProof="0" dirty="0"/>
              <a:t>: only permitted traffic should pass between networked resources with Network Security Group (NSG) inbound and outbound rules.</a:t>
            </a:r>
          </a:p>
        </p:txBody>
      </p:sp>
      <p:sp>
        <p:nvSpPr>
          <p:cNvPr id="4" name="Text Placeholder 5"/>
          <p:cNvSpPr txBox="1">
            <a:spLocks/>
          </p:cNvSpPr>
          <p:nvPr/>
        </p:nvSpPr>
        <p:spPr>
          <a:xfrm>
            <a:off x="736600" y="5359797"/>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Azure supports combined network security solutions. For example, NSGs with Azure Firewall; Web Application Firewall (WAF) with Azure Firewall.</a:t>
            </a:r>
            <a:endParaRPr lang="en-US" sz="22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308" y="1181907"/>
            <a:ext cx="3144000" cy="39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1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noProof="0" dirty="0">
                <a:solidFill>
                  <a:schemeClr val="tx1"/>
                </a:solidFill>
              </a:rPr>
              <a:t>Shared responsibility</a:t>
            </a:r>
          </a:p>
        </p:txBody>
      </p:sp>
      <p:sp>
        <p:nvSpPr>
          <p:cNvPr id="6" name="Text Placeholder 5"/>
          <p:cNvSpPr>
            <a:spLocks noGrp="1"/>
          </p:cNvSpPr>
          <p:nvPr>
            <p:ph type="body" sz="quarter" idx="10"/>
          </p:nvPr>
        </p:nvSpPr>
        <p:spPr>
          <a:xfrm>
            <a:off x="588263" y="1555948"/>
            <a:ext cx="4404895" cy="3619452"/>
          </a:xfrm>
        </p:spPr>
        <p:txBody>
          <a:bodyPr/>
          <a:lstStyle/>
          <a:p>
            <a:pPr marL="0" indent="0">
              <a:buNone/>
            </a:pPr>
            <a:r>
              <a:rPr lang="en-US" noProof="0" dirty="0">
                <a:solidFill>
                  <a:schemeClr val="tx1"/>
                </a:solidFill>
              </a:rPr>
              <a:t>Migrating from customer-controlled to cloud-based data centers shifts the responsibility for security.</a:t>
            </a:r>
          </a:p>
          <a:p>
            <a:pPr marL="0" indent="0">
              <a:buNone/>
            </a:pPr>
            <a:r>
              <a:rPr lang="en-US" noProof="0" dirty="0">
                <a:solidFill>
                  <a:schemeClr val="tx1"/>
                </a:solidFill>
              </a:rPr>
              <a:t> </a:t>
            </a:r>
          </a:p>
          <a:p>
            <a:pPr marL="0" indent="0">
              <a:buNone/>
            </a:pPr>
            <a:r>
              <a:rPr lang="en-US" noProof="0" dirty="0">
                <a:solidFill>
                  <a:schemeClr val="tx1"/>
                </a:solidFill>
              </a:rPr>
              <a:t>Security becomes a shared concern between cloud providers and customers.</a:t>
            </a:r>
            <a:endParaRPr lang="en-US" b="1" noProof="0" dirty="0">
              <a:solidFill>
                <a:schemeClr val="tx1"/>
              </a:solidFill>
            </a:endParaRPr>
          </a:p>
        </p:txBody>
      </p:sp>
      <p:pic>
        <p:nvPicPr>
          <p:cNvPr id="3" name="Picture 2" descr="A table image representing the sharing of control over security between the cloud provider, Microsoft, and the customer across On-premises, IaaS, PaaS and SaaS.">
            <a:extLst>
              <a:ext uri="{FF2B5EF4-FFF2-40B4-BE49-F238E27FC236}">
                <a16:creationId xmlns:a16="http://schemas.microsoft.com/office/drawing/2014/main" id="{47E6CC6D-B03D-4C5A-8A42-D96D1503B7D0}"/>
              </a:ext>
            </a:extLst>
          </p:cNvPr>
          <p:cNvPicPr>
            <a:picLocks noChangeAspect="1"/>
          </p:cNvPicPr>
          <p:nvPr/>
        </p:nvPicPr>
        <p:blipFill>
          <a:blip r:embed="rId3"/>
          <a:stretch>
            <a:fillRect/>
          </a:stretch>
        </p:blipFill>
        <p:spPr>
          <a:xfrm>
            <a:off x="5198217" y="572262"/>
            <a:ext cx="6287377" cy="5715798"/>
          </a:xfrm>
          <a:prstGeom prst="rect">
            <a:avLst/>
          </a:prstGeom>
        </p:spPr>
      </p:pic>
    </p:spTree>
    <p:extLst>
      <p:ext uri="{BB962C8B-B14F-4D97-AF65-F5344CB8AC3E}">
        <p14:creationId xmlns:p14="http://schemas.microsoft.com/office/powerpoint/2010/main" val="4821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dirty="0">
                <a:latin typeface="Segoe UI Semibold (Headings)"/>
              </a:rPr>
              <a:t>Lesson 03: Core Azure identity services</a:t>
            </a:r>
          </a:p>
        </p:txBody>
      </p:sp>
    </p:spTree>
    <p:extLst>
      <p:ext uri="{BB962C8B-B14F-4D97-AF65-F5344CB8AC3E}">
        <p14:creationId xmlns:p14="http://schemas.microsoft.com/office/powerpoint/2010/main" val="148433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Authentication and authorization</a:t>
            </a:r>
          </a:p>
        </p:txBody>
      </p:sp>
      <p:sp>
        <p:nvSpPr>
          <p:cNvPr id="6" name="Text Placeholder 5"/>
          <p:cNvSpPr>
            <a:spLocks noGrp="1"/>
          </p:cNvSpPr>
          <p:nvPr>
            <p:ph type="body" sz="quarter" idx="10"/>
          </p:nvPr>
        </p:nvSpPr>
        <p:spPr>
          <a:xfrm>
            <a:off x="584200" y="1435497"/>
            <a:ext cx="11018520" cy="430887"/>
          </a:xfrm>
        </p:spPr>
        <p:txBody>
          <a:bodyPr/>
          <a:lstStyle/>
          <a:p>
            <a:pPr marL="0" indent="0">
              <a:buNone/>
            </a:pPr>
            <a:r>
              <a:rPr lang="en-US" noProof="0" dirty="0"/>
              <a:t>Two concepts are fundamental to understanding identity and access.</a:t>
            </a:r>
          </a:p>
        </p:txBody>
      </p:sp>
      <p:sp>
        <p:nvSpPr>
          <p:cNvPr id="4" name="Text Placeholder 5"/>
          <p:cNvSpPr txBox="1">
            <a:spLocks/>
          </p:cNvSpPr>
          <p:nvPr/>
        </p:nvSpPr>
        <p:spPr>
          <a:xfrm>
            <a:off x="508000" y="2382179"/>
            <a:ext cx="5509260" cy="342247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Authentication</a:t>
            </a:r>
          </a:p>
          <a:p>
            <a:pPr marL="0" indent="0">
              <a:buNone/>
            </a:pPr>
            <a:endParaRPr lang="en-US" sz="800" b="1" dirty="0"/>
          </a:p>
          <a:p>
            <a:r>
              <a:rPr lang="en-US" dirty="0"/>
              <a:t>identifies the person or service seeking access to a resource. </a:t>
            </a:r>
          </a:p>
          <a:p>
            <a:r>
              <a:rPr lang="en-US" dirty="0"/>
              <a:t>requests legitimate access credentials.</a:t>
            </a:r>
          </a:p>
          <a:p>
            <a:r>
              <a:rPr lang="en-US" dirty="0"/>
              <a:t>basis for creating secure identity and access control principles.</a:t>
            </a:r>
          </a:p>
        </p:txBody>
      </p:sp>
      <p:sp>
        <p:nvSpPr>
          <p:cNvPr id="5" name="Text Placeholder 5"/>
          <p:cNvSpPr txBox="1">
            <a:spLocks/>
          </p:cNvSpPr>
          <p:nvPr/>
        </p:nvSpPr>
        <p:spPr>
          <a:xfrm>
            <a:off x="6337300" y="2382179"/>
            <a:ext cx="5509260" cy="33362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Authorization</a:t>
            </a:r>
          </a:p>
          <a:p>
            <a:pPr marL="0" indent="0">
              <a:buNone/>
            </a:pPr>
            <a:endParaRPr lang="en-US" sz="800" b="1" dirty="0"/>
          </a:p>
          <a:p>
            <a:r>
              <a:rPr lang="en-US" dirty="0"/>
              <a:t>determines an authenticated person’s or service’s level of access.</a:t>
            </a:r>
          </a:p>
          <a:p>
            <a:r>
              <a:rPr lang="en-US" dirty="0"/>
              <a:t>defines which data they can access, and what they can do with it.</a:t>
            </a:r>
          </a:p>
        </p:txBody>
      </p:sp>
      <p:cxnSp>
        <p:nvCxnSpPr>
          <p:cNvPr id="3" name="Straight Connector 2"/>
          <p:cNvCxnSpPr/>
          <p:nvPr/>
        </p:nvCxnSpPr>
        <p:spPr>
          <a:xfrm>
            <a:off x="6134100" y="2533650"/>
            <a:ext cx="0" cy="3028950"/>
          </a:xfrm>
          <a:prstGeom prst="line">
            <a:avLst/>
          </a:prstGeom>
          <a:ln>
            <a:solidFill>
              <a:schemeClr val="tx1">
                <a:lumMod val="10000"/>
                <a:lumOff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70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Active Directory (AD)</a:t>
            </a:r>
          </a:p>
        </p:txBody>
      </p:sp>
      <p:sp>
        <p:nvSpPr>
          <p:cNvPr id="6" name="Text Placeholder 5"/>
          <p:cNvSpPr>
            <a:spLocks noGrp="1"/>
          </p:cNvSpPr>
          <p:nvPr>
            <p:ph type="body" sz="quarter" idx="10"/>
          </p:nvPr>
        </p:nvSpPr>
        <p:spPr>
          <a:xfrm>
            <a:off x="584200" y="1435497"/>
            <a:ext cx="11018520" cy="3163943"/>
          </a:xfrm>
        </p:spPr>
        <p:txBody>
          <a:bodyPr/>
          <a:lstStyle/>
          <a:p>
            <a:pPr marL="0" indent="0">
              <a:buNone/>
            </a:pPr>
            <a:r>
              <a:rPr lang="en-US" noProof="0" dirty="0"/>
              <a:t>Microsoft Azure’s cloud-based identity and access management service. </a:t>
            </a:r>
          </a:p>
          <a:p>
            <a:pPr marL="0" indent="0">
              <a:buNone/>
            </a:pPr>
            <a:endParaRPr lang="en-US" noProof="0" dirty="0"/>
          </a:p>
          <a:p>
            <a:pPr marL="0" indent="0">
              <a:buNone/>
            </a:pPr>
            <a:r>
              <a:rPr lang="en-US" noProof="0" dirty="0"/>
              <a:t>Services provided by Azure AD include :</a:t>
            </a:r>
          </a:p>
          <a:p>
            <a:pPr marL="0" indent="0">
              <a:buNone/>
            </a:pPr>
            <a:endParaRPr lang="en-US" sz="800" noProof="0" dirty="0"/>
          </a:p>
          <a:p>
            <a:pPr lvl="1"/>
            <a:r>
              <a:rPr lang="en-US" sz="2800" noProof="0" dirty="0">
                <a:latin typeface="Segoe UI Semilight" pitchFamily="34" charset="0"/>
                <a:cs typeface="Segoe UI Semilight" pitchFamily="34" charset="0"/>
              </a:rPr>
              <a:t>authentication (employees sign-in to access resources)</a:t>
            </a:r>
          </a:p>
          <a:p>
            <a:pPr lvl="1"/>
            <a:r>
              <a:rPr lang="en-US" sz="2800" noProof="0" dirty="0">
                <a:latin typeface="Segoe UI Semilight" pitchFamily="34" charset="0"/>
                <a:cs typeface="Segoe UI Semilight" pitchFamily="34" charset="0"/>
              </a:rPr>
              <a:t>single sign-on (SSO)</a:t>
            </a:r>
          </a:p>
          <a:p>
            <a:pPr lvl="1"/>
            <a:r>
              <a:rPr lang="en-US" sz="2800" noProof="0" dirty="0">
                <a:latin typeface="Segoe UI Semilight" pitchFamily="34" charset="0"/>
                <a:cs typeface="Segoe UI Semilight" pitchFamily="34" charset="0"/>
              </a:rPr>
              <a:t>application management</a:t>
            </a:r>
          </a:p>
        </p:txBody>
      </p:sp>
      <p:pic>
        <p:nvPicPr>
          <p:cNvPr id="3" name="Picture 2" descr="Icon representing Azure Active Directory">
            <a:extLst>
              <a:ext uri="{FF2B5EF4-FFF2-40B4-BE49-F238E27FC236}">
                <a16:creationId xmlns:a16="http://schemas.microsoft.com/office/drawing/2014/main" id="{632756FD-6D41-413F-946E-5E7916C7A5BD}"/>
              </a:ext>
            </a:extLst>
          </p:cNvPr>
          <p:cNvPicPr>
            <a:picLocks noChangeAspect="1"/>
          </p:cNvPicPr>
          <p:nvPr/>
        </p:nvPicPr>
        <p:blipFill>
          <a:blip r:embed="rId3"/>
          <a:stretch>
            <a:fillRect/>
          </a:stretch>
        </p:blipFill>
        <p:spPr>
          <a:xfrm>
            <a:off x="9105334" y="3854156"/>
            <a:ext cx="2054957" cy="2075927"/>
          </a:xfrm>
          <a:prstGeom prst="rect">
            <a:avLst/>
          </a:prstGeom>
        </p:spPr>
      </p:pic>
      <p:sp>
        <p:nvSpPr>
          <p:cNvPr id="5" name="Text Placeholder 5"/>
          <p:cNvSpPr txBox="1">
            <a:spLocks/>
          </p:cNvSpPr>
          <p:nvPr/>
        </p:nvSpPr>
        <p:spPr>
          <a:xfrm>
            <a:off x="584200" y="4546743"/>
            <a:ext cx="8197850"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800" dirty="0">
                <a:latin typeface="Segoe UI Semilight" panose="020B0402040204020203" pitchFamily="34" charset="0"/>
                <a:cs typeface="Segoe UI Semilight" panose="020B0402040204020203" pitchFamily="34" charset="0"/>
              </a:rPr>
              <a:t>Business to Business (B2B) and Business to Customer (B2C) identity services </a:t>
            </a:r>
          </a:p>
        </p:txBody>
      </p:sp>
    </p:spTree>
    <p:extLst>
      <p:ext uri="{BB962C8B-B14F-4D97-AF65-F5344CB8AC3E}">
        <p14:creationId xmlns:p14="http://schemas.microsoft.com/office/powerpoint/2010/main" val="397067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Multi-Factor Authentication (MFA)</a:t>
            </a:r>
          </a:p>
        </p:txBody>
      </p:sp>
      <p:sp>
        <p:nvSpPr>
          <p:cNvPr id="6" name="Text Placeholder 5"/>
          <p:cNvSpPr>
            <a:spLocks noGrp="1"/>
          </p:cNvSpPr>
          <p:nvPr>
            <p:ph type="body" sz="quarter" idx="10"/>
          </p:nvPr>
        </p:nvSpPr>
        <p:spPr>
          <a:xfrm>
            <a:off x="584200" y="1435497"/>
            <a:ext cx="10712450" cy="1791260"/>
          </a:xfrm>
        </p:spPr>
        <p:txBody>
          <a:bodyPr/>
          <a:lstStyle/>
          <a:p>
            <a:pPr marL="0" indent="0">
              <a:buNone/>
            </a:pPr>
            <a:r>
              <a:rPr lang="en-US" noProof="0" dirty="0"/>
              <a:t>Multiple step verification process to safeguard access to data and applications, while maintaining simplicity for users. </a:t>
            </a:r>
          </a:p>
          <a:p>
            <a:pPr marL="0" indent="0">
              <a:lnSpc>
                <a:spcPct val="114000"/>
              </a:lnSpc>
              <a:buNone/>
            </a:pPr>
            <a:endParaRPr lang="en-US" sz="2000" noProof="0" dirty="0"/>
          </a:p>
          <a:p>
            <a:pPr marL="0" indent="0">
              <a:buNone/>
            </a:pPr>
            <a:r>
              <a:rPr lang="en-US" noProof="0" dirty="0"/>
              <a:t>To gain access, users must supply two (or more) of the following :</a:t>
            </a:r>
          </a:p>
        </p:txBody>
      </p:sp>
      <p:sp>
        <p:nvSpPr>
          <p:cNvPr id="4" name="Text Placeholder 5"/>
          <p:cNvSpPr txBox="1">
            <a:spLocks/>
          </p:cNvSpPr>
          <p:nvPr/>
        </p:nvSpPr>
        <p:spPr>
          <a:xfrm>
            <a:off x="698500" y="3397647"/>
            <a:ext cx="11017250" cy="283776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sz="800" dirty="0"/>
          </a:p>
          <a:p>
            <a:pPr>
              <a:lnSpc>
                <a:spcPct val="114000"/>
              </a:lnSpc>
            </a:pPr>
            <a:r>
              <a:rPr lang="en-US" b="1" dirty="0"/>
              <a:t>something they know </a:t>
            </a:r>
            <a:r>
              <a:rPr lang="en-US" dirty="0"/>
              <a:t>: password or answer to a security question.</a:t>
            </a:r>
          </a:p>
          <a:p>
            <a:pPr>
              <a:lnSpc>
                <a:spcPct val="114000"/>
              </a:lnSpc>
            </a:pPr>
            <a:r>
              <a:rPr lang="en-US" b="1" dirty="0"/>
              <a:t>something they possess </a:t>
            </a:r>
            <a:r>
              <a:rPr lang="en-US" dirty="0"/>
              <a:t>: email verification code, mobile app that receives a notification, or a token-generating device.</a:t>
            </a:r>
          </a:p>
          <a:p>
            <a:pPr>
              <a:lnSpc>
                <a:spcPct val="114000"/>
              </a:lnSpc>
            </a:pPr>
            <a:r>
              <a:rPr lang="en-US" b="1" dirty="0"/>
              <a:t>something they are </a:t>
            </a:r>
            <a:r>
              <a:rPr lang="en-US" dirty="0"/>
              <a:t>: biometric property, such as a fingerprint or face scan.</a:t>
            </a:r>
          </a:p>
        </p:txBody>
      </p:sp>
    </p:spTree>
    <p:extLst>
      <p:ext uri="{BB962C8B-B14F-4D97-AF65-F5344CB8AC3E}">
        <p14:creationId xmlns:p14="http://schemas.microsoft.com/office/powerpoint/2010/main" val="55379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dirty="0">
                <a:latin typeface="Segoe UI Semibold (Headings)"/>
              </a:rPr>
              <a:t>Lesson 04: Security tools and features</a:t>
            </a:r>
          </a:p>
        </p:txBody>
      </p:sp>
    </p:spTree>
    <p:extLst>
      <p:ext uri="{BB962C8B-B14F-4D97-AF65-F5344CB8AC3E}">
        <p14:creationId xmlns:p14="http://schemas.microsoft.com/office/powerpoint/2010/main" val="424789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Security Center</a:t>
            </a:r>
          </a:p>
        </p:txBody>
      </p:sp>
      <p:sp>
        <p:nvSpPr>
          <p:cNvPr id="6" name="Text Placeholder 5"/>
          <p:cNvSpPr>
            <a:spLocks noGrp="1"/>
          </p:cNvSpPr>
          <p:nvPr>
            <p:ph type="body" sz="quarter" idx="10"/>
          </p:nvPr>
        </p:nvSpPr>
        <p:spPr>
          <a:xfrm>
            <a:off x="584200" y="1435497"/>
            <a:ext cx="10541000" cy="861774"/>
          </a:xfrm>
        </p:spPr>
        <p:txBody>
          <a:bodyPr/>
          <a:lstStyle/>
          <a:p>
            <a:pPr marL="0" indent="0">
              <a:buNone/>
            </a:pPr>
            <a:r>
              <a:rPr lang="en-US" noProof="0" dirty="0"/>
              <a:t>A monitoring service that provides threat protection across all your Azure, and on-premises, services.</a:t>
            </a:r>
            <a:endParaRPr lang="en-US" sz="2800" noProof="0" dirty="0">
              <a:latin typeface="Segoe UI Semilight" pitchFamily="34" charset="0"/>
              <a:cs typeface="Segoe UI Semilight" pitchFamily="34" charset="0"/>
            </a:endParaRPr>
          </a:p>
        </p:txBody>
      </p:sp>
      <p:pic>
        <p:nvPicPr>
          <p:cNvPr id="4" name="Picture 3" descr="icon representing Azure Security Center">
            <a:extLst>
              <a:ext uri="{FF2B5EF4-FFF2-40B4-BE49-F238E27FC236}">
                <a16:creationId xmlns:a16="http://schemas.microsoft.com/office/drawing/2014/main" id="{DCC03043-BD46-4F9F-AF26-68C5A9D2719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05" y="2601484"/>
            <a:ext cx="1517989" cy="1655031"/>
          </a:xfrm>
          <a:prstGeom prst="rect">
            <a:avLst/>
          </a:prstGeom>
        </p:spPr>
      </p:pic>
      <p:sp>
        <p:nvSpPr>
          <p:cNvPr id="5" name="Text Placeholder 5"/>
          <p:cNvSpPr txBox="1">
            <a:spLocks/>
          </p:cNvSpPr>
          <p:nvPr/>
        </p:nvSpPr>
        <p:spPr>
          <a:xfrm>
            <a:off x="603250" y="2791984"/>
            <a:ext cx="8543758" cy="342247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Azure Security Center features :</a:t>
            </a:r>
          </a:p>
          <a:p>
            <a:pPr marL="0" indent="0">
              <a:buFont typeface="Wingdings" panose="05000000000000000000" pitchFamily="2" charset="2"/>
              <a:buNone/>
            </a:pPr>
            <a:endParaRPr lang="en-US" sz="800" dirty="0"/>
          </a:p>
          <a:p>
            <a:pPr lvl="1"/>
            <a:r>
              <a:rPr lang="en-US" sz="2800" dirty="0">
                <a:latin typeface="Segoe UI Semilight" pitchFamily="34" charset="0"/>
                <a:cs typeface="Segoe UI Semilight" pitchFamily="34" charset="0"/>
              </a:rPr>
              <a:t>provides security recommendations based on your configurations, resources, and networks.</a:t>
            </a:r>
          </a:p>
          <a:p>
            <a:pPr lvl="1"/>
            <a:r>
              <a:rPr lang="en-US" sz="2800" dirty="0">
                <a:latin typeface="Segoe UI Semilight" pitchFamily="34" charset="0"/>
                <a:cs typeface="Segoe UI Semilight" pitchFamily="34" charset="0"/>
              </a:rPr>
              <a:t>monitors security settings across your on-premises and cloud workloads.</a:t>
            </a:r>
          </a:p>
          <a:p>
            <a:pPr lvl="1"/>
            <a:r>
              <a:rPr lang="en-US" sz="2800" dirty="0">
                <a:latin typeface="Segoe UI Semilight" pitchFamily="34" charset="0"/>
                <a:cs typeface="Segoe UI Semilight" pitchFamily="34" charset="0"/>
              </a:rPr>
              <a:t>automatically applies your security policies to any new services you provision.</a:t>
            </a:r>
          </a:p>
        </p:txBody>
      </p:sp>
    </p:spTree>
    <p:extLst>
      <p:ext uri="{BB962C8B-B14F-4D97-AF65-F5344CB8AC3E}">
        <p14:creationId xmlns:p14="http://schemas.microsoft.com/office/powerpoint/2010/main" val="117925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Security Center usage scenarios</a:t>
            </a:r>
          </a:p>
        </p:txBody>
      </p:sp>
      <p:sp>
        <p:nvSpPr>
          <p:cNvPr id="6" name="Text Placeholder 5"/>
          <p:cNvSpPr>
            <a:spLocks noGrp="1"/>
          </p:cNvSpPr>
          <p:nvPr>
            <p:ph type="body" sz="quarter" idx="10"/>
          </p:nvPr>
        </p:nvSpPr>
        <p:spPr>
          <a:xfrm>
            <a:off x="584200" y="1435497"/>
            <a:ext cx="11018520" cy="861774"/>
          </a:xfrm>
        </p:spPr>
        <p:txBody>
          <a:bodyPr/>
          <a:lstStyle/>
          <a:p>
            <a:r>
              <a:rPr lang="en-US" noProof="0" dirty="0"/>
              <a:t>Use Azure Security Center in the </a:t>
            </a:r>
            <a:r>
              <a:rPr lang="en-US" i="1" noProof="0" dirty="0"/>
              <a:t>Detect</a:t>
            </a:r>
            <a:r>
              <a:rPr lang="en-US" noProof="0" dirty="0"/>
              <a:t>, </a:t>
            </a:r>
            <a:r>
              <a:rPr lang="en-US" i="1" noProof="0" dirty="0"/>
              <a:t>Assess</a:t>
            </a:r>
            <a:r>
              <a:rPr lang="en-US" noProof="0" dirty="0"/>
              <a:t>, and </a:t>
            </a:r>
            <a:r>
              <a:rPr lang="en-US" i="1" noProof="0" dirty="0"/>
              <a:t>Diagnose</a:t>
            </a:r>
            <a:r>
              <a:rPr lang="en-US" noProof="0" dirty="0"/>
              <a:t> stages of an incident response. </a:t>
            </a:r>
          </a:p>
        </p:txBody>
      </p:sp>
      <p:sp>
        <p:nvSpPr>
          <p:cNvPr id="4" name="Text Placeholder 5">
            <a:extLst>
              <a:ext uri="{FF2B5EF4-FFF2-40B4-BE49-F238E27FC236}">
                <a16:creationId xmlns:a16="http://schemas.microsoft.com/office/drawing/2014/main" id="{29C7CEB2-BCF1-460F-8357-2EF2B0852923}"/>
              </a:ext>
            </a:extLst>
          </p:cNvPr>
          <p:cNvSpPr txBox="1">
            <a:spLocks/>
          </p:cNvSpPr>
          <p:nvPr/>
        </p:nvSpPr>
        <p:spPr>
          <a:xfrm>
            <a:off x="584200" y="5422503"/>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Apply Azure Security </a:t>
            </a:r>
            <a:r>
              <a:rPr lang="en-IE" dirty="0" err="1"/>
              <a:t>Center</a:t>
            </a:r>
            <a:r>
              <a:rPr lang="en-IE" dirty="0"/>
              <a:t> recommendations to enhance security.</a:t>
            </a:r>
          </a:p>
        </p:txBody>
      </p:sp>
      <p:pic>
        <p:nvPicPr>
          <p:cNvPr id="7170" name="Picture 2" descr="https://raw.githubusercontent.com/eamonnk/azfund/image-review/Modules/Linked_Image_Files/security-center-incident-response-fi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952" y="2895610"/>
            <a:ext cx="6238096" cy="187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0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Key Vault</a:t>
            </a:r>
          </a:p>
        </p:txBody>
      </p:sp>
      <p:sp>
        <p:nvSpPr>
          <p:cNvPr id="6" name="Text Placeholder 5"/>
          <p:cNvSpPr>
            <a:spLocks noGrp="1"/>
          </p:cNvSpPr>
          <p:nvPr>
            <p:ph type="body" sz="quarter" idx="10"/>
          </p:nvPr>
        </p:nvSpPr>
        <p:spPr>
          <a:xfrm>
            <a:off x="607312" y="2759974"/>
            <a:ext cx="8523653" cy="3077766"/>
          </a:xfrm>
        </p:spPr>
        <p:txBody>
          <a:bodyPr/>
          <a:lstStyle/>
          <a:p>
            <a:pPr marL="0" indent="0">
              <a:buNone/>
            </a:pPr>
            <a:r>
              <a:rPr lang="en-US" noProof="0" dirty="0"/>
              <a:t>Use Azure Key Vault for :</a:t>
            </a:r>
          </a:p>
          <a:p>
            <a:pPr marL="0" indent="0">
              <a:buNone/>
            </a:pPr>
            <a:endParaRPr lang="en-US" sz="800" noProof="0" dirty="0"/>
          </a:p>
          <a:p>
            <a:pPr lvl="1"/>
            <a:r>
              <a:rPr lang="en-US" sz="2800" noProof="0" dirty="0">
                <a:latin typeface="Segoe UI Semilight" panose="020B0402040204020203" pitchFamily="34" charset="0"/>
                <a:cs typeface="Segoe UI Semilight" panose="020B0402040204020203" pitchFamily="34" charset="0"/>
              </a:rPr>
              <a:t>secrets management.</a:t>
            </a:r>
          </a:p>
          <a:p>
            <a:pPr lvl="1"/>
            <a:r>
              <a:rPr lang="en-US" sz="2800" noProof="0" dirty="0">
                <a:latin typeface="Segoe UI Semilight" panose="020B0402040204020203" pitchFamily="34" charset="0"/>
                <a:cs typeface="Segoe UI Semilight" panose="020B0402040204020203" pitchFamily="34" charset="0"/>
              </a:rPr>
              <a:t>key management.</a:t>
            </a:r>
          </a:p>
          <a:p>
            <a:pPr lvl="1"/>
            <a:r>
              <a:rPr lang="en-US" sz="2800" noProof="0" dirty="0">
                <a:latin typeface="Segoe UI Semilight" panose="020B0402040204020203" pitchFamily="34" charset="0"/>
                <a:cs typeface="Segoe UI Semilight" panose="020B0402040204020203" pitchFamily="34" charset="0"/>
              </a:rPr>
              <a:t>certificate management. </a:t>
            </a:r>
          </a:p>
          <a:p>
            <a:pPr lvl="1"/>
            <a:r>
              <a:rPr lang="en-US" sz="2800" noProof="0" dirty="0">
                <a:latin typeface="Segoe UI Semilight" panose="020B0402040204020203" pitchFamily="34" charset="0"/>
                <a:cs typeface="Segoe UI Semilight" panose="020B0402040204020203" pitchFamily="34" charset="0"/>
              </a:rPr>
              <a:t>storing secrets backed by hardware security modules (HSMs).</a:t>
            </a:r>
          </a:p>
        </p:txBody>
      </p:sp>
      <p:pic>
        <p:nvPicPr>
          <p:cNvPr id="4" name="Picture 3" descr="Icon representing Azure Key Vault">
            <a:extLst>
              <a:ext uri="{FF2B5EF4-FFF2-40B4-BE49-F238E27FC236}">
                <a16:creationId xmlns:a16="http://schemas.microsoft.com/office/drawing/2014/main" id="{3940FE5B-E5F1-495B-B1ED-5B6F49BDC20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7244" y="2523790"/>
            <a:ext cx="1891657" cy="1810419"/>
          </a:xfrm>
          <a:prstGeom prst="rect">
            <a:avLst/>
          </a:prstGeom>
        </p:spPr>
      </p:pic>
      <p:sp>
        <p:nvSpPr>
          <p:cNvPr id="5" name="Text Placeholder 5"/>
          <p:cNvSpPr txBox="1">
            <a:spLocks/>
          </p:cNvSpPr>
          <p:nvPr/>
        </p:nvSpPr>
        <p:spPr>
          <a:xfrm>
            <a:off x="588262" y="1178824"/>
            <a:ext cx="10860639"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Stores application secrets in a centralized cloud location, to securely control access permissions, and access logging.</a:t>
            </a:r>
          </a:p>
        </p:txBody>
      </p:sp>
    </p:spTree>
    <p:extLst>
      <p:ext uri="{BB962C8B-B14F-4D97-AF65-F5344CB8AC3E}">
        <p14:creationId xmlns:p14="http://schemas.microsoft.com/office/powerpoint/2010/main" val="40786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Information Protection (AIP)</a:t>
            </a:r>
          </a:p>
        </p:txBody>
      </p:sp>
      <p:sp>
        <p:nvSpPr>
          <p:cNvPr id="6" name="Text Placeholder 5"/>
          <p:cNvSpPr>
            <a:spLocks noGrp="1"/>
          </p:cNvSpPr>
          <p:nvPr>
            <p:ph type="body" sz="quarter" idx="10"/>
          </p:nvPr>
        </p:nvSpPr>
        <p:spPr>
          <a:xfrm>
            <a:off x="588263" y="1262252"/>
            <a:ext cx="10917937" cy="861774"/>
          </a:xfrm>
        </p:spPr>
        <p:txBody>
          <a:bodyPr/>
          <a:lstStyle/>
          <a:p>
            <a:pPr marL="0" indent="0">
              <a:buNone/>
            </a:pPr>
            <a:r>
              <a:rPr lang="en-US" noProof="0" dirty="0"/>
              <a:t>Classifies and protects documents, and emails, by applying labels.</a:t>
            </a:r>
            <a:endParaRPr lang="en-US" sz="2800" noProof="0" dirty="0">
              <a:latin typeface="Segoe UI Semilight" panose="020B0402040204020203" pitchFamily="34" charset="0"/>
              <a:cs typeface="Segoe UI Semilight" panose="020B0402040204020203" pitchFamily="34" charset="0"/>
            </a:endParaRPr>
          </a:p>
        </p:txBody>
      </p:sp>
      <p:pic>
        <p:nvPicPr>
          <p:cNvPr id="4" name="Picture 3" descr="icon representing Azure Information Protection">
            <a:extLst>
              <a:ext uri="{FF2B5EF4-FFF2-40B4-BE49-F238E27FC236}">
                <a16:creationId xmlns:a16="http://schemas.microsoft.com/office/drawing/2014/main" id="{D8D695EF-83E9-4169-85BA-65AEFF16DCC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290" y="2819646"/>
            <a:ext cx="1752353" cy="1752353"/>
          </a:xfrm>
          <a:prstGeom prst="rect">
            <a:avLst/>
          </a:prstGeom>
        </p:spPr>
      </p:pic>
      <p:sp>
        <p:nvSpPr>
          <p:cNvPr id="5" name="Text Placeholder 5"/>
          <p:cNvSpPr txBox="1">
            <a:spLocks/>
          </p:cNvSpPr>
          <p:nvPr/>
        </p:nvSpPr>
        <p:spPr>
          <a:xfrm>
            <a:off x="569213" y="2481452"/>
            <a:ext cx="9634621" cy="344100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AIP labels can be applied : </a:t>
            </a:r>
          </a:p>
          <a:p>
            <a:pPr marL="0" indent="0">
              <a:buFont typeface="Wingdings" panose="05000000000000000000" pitchFamily="2" charset="2"/>
              <a:buNone/>
            </a:pPr>
            <a:endParaRPr lang="en-US" sz="800" dirty="0"/>
          </a:p>
          <a:p>
            <a:pPr marL="0" indent="0">
              <a:buFont typeface="Wingdings" panose="05000000000000000000" pitchFamily="2" charset="2"/>
              <a:buNone/>
            </a:pPr>
            <a:endParaRPr lang="en-US" sz="800" dirty="0"/>
          </a:p>
          <a:p>
            <a:pPr lvl="1">
              <a:lnSpc>
                <a:spcPct val="114000"/>
              </a:lnSpc>
            </a:pPr>
            <a:r>
              <a:rPr lang="en-US" sz="2800" dirty="0">
                <a:latin typeface="Segoe UI Semilight" panose="020B0402040204020203" pitchFamily="34" charset="0"/>
                <a:cs typeface="Segoe UI Semilight" panose="020B0402040204020203" pitchFamily="34" charset="0"/>
              </a:rPr>
              <a:t>automatically using rules and conditions defined by administrators.</a:t>
            </a:r>
          </a:p>
          <a:p>
            <a:pPr lvl="1">
              <a:lnSpc>
                <a:spcPct val="114000"/>
              </a:lnSpc>
            </a:pPr>
            <a:r>
              <a:rPr lang="en-US" sz="2800" dirty="0">
                <a:latin typeface="Segoe UI Semilight" panose="020B0402040204020203" pitchFamily="34" charset="0"/>
                <a:cs typeface="Segoe UI Semilight" panose="020B0402040204020203" pitchFamily="34" charset="0"/>
              </a:rPr>
              <a:t>manually, by users.</a:t>
            </a:r>
          </a:p>
          <a:p>
            <a:pPr lvl="1">
              <a:lnSpc>
                <a:spcPct val="114000"/>
              </a:lnSpc>
            </a:pPr>
            <a:r>
              <a:rPr lang="en-US" sz="2800" dirty="0">
                <a:latin typeface="Segoe UI Semilight" panose="020B0402040204020203" pitchFamily="34" charset="0"/>
                <a:cs typeface="Segoe UI Semilight" panose="020B0402040204020203" pitchFamily="34" charset="0"/>
              </a:rPr>
              <a:t>by combining automatic and manual methods, guided by recommendations.</a:t>
            </a:r>
          </a:p>
        </p:txBody>
      </p:sp>
    </p:spTree>
    <p:extLst>
      <p:ext uri="{BB962C8B-B14F-4D97-AF65-F5344CB8AC3E}">
        <p14:creationId xmlns:p14="http://schemas.microsoft.com/office/powerpoint/2010/main" val="396137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Advanced Threat Protection (Azure ATP)</a:t>
            </a:r>
          </a:p>
        </p:txBody>
      </p:sp>
      <p:sp>
        <p:nvSpPr>
          <p:cNvPr id="6" name="Text Placeholder 5"/>
          <p:cNvSpPr>
            <a:spLocks noGrp="1"/>
          </p:cNvSpPr>
          <p:nvPr>
            <p:ph type="body" sz="quarter" idx="10"/>
          </p:nvPr>
        </p:nvSpPr>
        <p:spPr>
          <a:xfrm>
            <a:off x="584200" y="1435497"/>
            <a:ext cx="11018520" cy="1292662"/>
          </a:xfrm>
        </p:spPr>
        <p:txBody>
          <a:bodyPr/>
          <a:lstStyle/>
          <a:p>
            <a:pPr marL="0" indent="0">
              <a:buNone/>
            </a:pPr>
            <a:r>
              <a:rPr lang="en-US" noProof="0" dirty="0"/>
              <a:t>Cloud-based security solution for identifying, detecting, and investigating advanced threats, compromised identities, and malicious insider actions.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3033" y="2876551"/>
            <a:ext cx="258653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5"/>
          <p:cNvSpPr txBox="1">
            <a:spLocks/>
          </p:cNvSpPr>
          <p:nvPr/>
        </p:nvSpPr>
        <p:spPr>
          <a:xfrm>
            <a:off x="584200" y="3169047"/>
            <a:ext cx="9150350" cy="287963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lnSpc>
                <a:spcPct val="114000"/>
              </a:lnSpc>
              <a:buNone/>
            </a:pPr>
            <a:r>
              <a:rPr lang="en-US" sz="2800" dirty="0">
                <a:latin typeface="Segoe UI Semilight" panose="020B0402040204020203" pitchFamily="34" charset="0"/>
                <a:cs typeface="Segoe UI Semilight" panose="020B0402040204020203" pitchFamily="34" charset="0"/>
              </a:rPr>
              <a:t>Consists of Azure ATP : </a:t>
            </a:r>
          </a:p>
          <a:p>
            <a:pPr marL="228600" lvl="1" indent="0">
              <a:lnSpc>
                <a:spcPct val="114000"/>
              </a:lnSpc>
              <a:buNone/>
            </a:pPr>
            <a:endParaRPr lang="en-US" sz="800" dirty="0">
              <a:latin typeface="Segoe UI Semilight" panose="020B0402040204020203" pitchFamily="34" charset="0"/>
              <a:cs typeface="Segoe UI Semilight" panose="020B0402040204020203" pitchFamily="34" charset="0"/>
            </a:endParaRPr>
          </a:p>
          <a:p>
            <a:pPr lvl="1">
              <a:lnSpc>
                <a:spcPct val="114000"/>
              </a:lnSpc>
            </a:pPr>
            <a:r>
              <a:rPr lang="en-US" sz="2800" b="1" dirty="0">
                <a:latin typeface="Segoe UI Semilight" panose="020B0402040204020203" pitchFamily="34" charset="0"/>
                <a:cs typeface="Segoe UI Semilight" panose="020B0402040204020203" pitchFamily="34" charset="0"/>
              </a:rPr>
              <a:t>Portal</a:t>
            </a:r>
            <a:r>
              <a:rPr lang="en-US" sz="2800" dirty="0">
                <a:latin typeface="Segoe UI Semilight" panose="020B0402040204020203" pitchFamily="34" charset="0"/>
                <a:cs typeface="Segoe UI Semilight" panose="020B0402040204020203" pitchFamily="34" charset="0"/>
              </a:rPr>
              <a:t> : dedicated portal for monitoring and responding to suspicious activity.</a:t>
            </a:r>
          </a:p>
          <a:p>
            <a:pPr lvl="1">
              <a:lnSpc>
                <a:spcPct val="114000"/>
              </a:lnSpc>
            </a:pPr>
            <a:r>
              <a:rPr lang="en-US" sz="2800" b="1" dirty="0">
                <a:latin typeface="Segoe UI Semilight" panose="020B0402040204020203" pitchFamily="34" charset="0"/>
                <a:cs typeface="Segoe UI Semilight" panose="020B0402040204020203" pitchFamily="34" charset="0"/>
              </a:rPr>
              <a:t>Sensors </a:t>
            </a:r>
            <a:r>
              <a:rPr lang="en-US" sz="2800" dirty="0">
                <a:latin typeface="Segoe UI Semilight" panose="020B0402040204020203" pitchFamily="34" charset="0"/>
                <a:cs typeface="Segoe UI Semilight" panose="020B0402040204020203" pitchFamily="34" charset="0"/>
              </a:rPr>
              <a:t>: installed directly onto your domain controllers.</a:t>
            </a:r>
          </a:p>
          <a:p>
            <a:pPr lvl="1">
              <a:lnSpc>
                <a:spcPct val="114000"/>
              </a:lnSpc>
            </a:pPr>
            <a:r>
              <a:rPr lang="en-US" sz="2800" b="1" dirty="0">
                <a:latin typeface="Segoe UI Semilight" panose="020B0402040204020203" pitchFamily="34" charset="0"/>
                <a:cs typeface="Segoe UI Semilight" panose="020B0402040204020203" pitchFamily="34" charset="0"/>
              </a:rPr>
              <a:t>Cloud service </a:t>
            </a:r>
            <a:r>
              <a:rPr lang="en-US" sz="2800" dirty="0">
                <a:latin typeface="Segoe UI Semilight" panose="020B0402040204020203" pitchFamily="34" charset="0"/>
                <a:cs typeface="Segoe UI Semilight" panose="020B0402040204020203" pitchFamily="34" charset="0"/>
              </a:rPr>
              <a:t>: runs on Azure infrastructure.</a:t>
            </a:r>
          </a:p>
        </p:txBody>
      </p:sp>
    </p:spTree>
    <p:extLst>
      <p:ext uri="{BB962C8B-B14F-4D97-AF65-F5344CB8AC3E}">
        <p14:creationId xmlns:p14="http://schemas.microsoft.com/office/powerpoint/2010/main" val="63189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dirty="0">
                <a:latin typeface="Segoe UI Semibold (Headings)"/>
              </a:rPr>
              <a:t>Lesson 05: Azure governance methodologies</a:t>
            </a:r>
          </a:p>
        </p:txBody>
      </p:sp>
    </p:spTree>
    <p:extLst>
      <p:ext uri="{BB962C8B-B14F-4D97-AF65-F5344CB8AC3E}">
        <p14:creationId xmlns:p14="http://schemas.microsoft.com/office/powerpoint/2010/main" val="44235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Policy</a:t>
            </a:r>
          </a:p>
        </p:txBody>
      </p:sp>
      <p:sp>
        <p:nvSpPr>
          <p:cNvPr id="6" name="Text Placeholder 5"/>
          <p:cNvSpPr>
            <a:spLocks noGrp="1"/>
          </p:cNvSpPr>
          <p:nvPr>
            <p:ph type="body" sz="quarter" idx="10"/>
          </p:nvPr>
        </p:nvSpPr>
        <p:spPr>
          <a:xfrm>
            <a:off x="588263" y="1162781"/>
            <a:ext cx="10616492" cy="1292662"/>
          </a:xfrm>
        </p:spPr>
        <p:txBody>
          <a:bodyPr/>
          <a:lstStyle/>
          <a:p>
            <a:pPr marL="0" indent="0">
              <a:buNone/>
            </a:pPr>
            <a:r>
              <a:rPr lang="en-US" noProof="0" dirty="0"/>
              <a:t>Stay compliant with your corporate standards and service level agreements (SLAs) by using policy definitions to enforce rules and effects for your Azure resources.</a:t>
            </a:r>
            <a:endParaRPr lang="en-US" sz="2800" noProof="0" dirty="0">
              <a:latin typeface="Segoe UI Semilight" panose="020B0402040204020203" pitchFamily="34" charset="0"/>
              <a:cs typeface="Segoe UI Semilight" panose="020B0402040204020203" pitchFamily="34" charset="0"/>
            </a:endParaRPr>
          </a:p>
        </p:txBody>
      </p:sp>
      <p:pic>
        <p:nvPicPr>
          <p:cNvPr id="4" name="Picture 3" descr="Icon representing Azure Policy">
            <a:extLst>
              <a:ext uri="{FF2B5EF4-FFF2-40B4-BE49-F238E27FC236}">
                <a16:creationId xmlns:a16="http://schemas.microsoft.com/office/drawing/2014/main" id="{A1199454-6EBB-473B-A542-21830179E44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3937" y="2940891"/>
            <a:ext cx="1830818" cy="1681798"/>
          </a:xfrm>
          <a:prstGeom prst="rect">
            <a:avLst/>
          </a:prstGeom>
        </p:spPr>
      </p:pic>
      <p:sp>
        <p:nvSpPr>
          <p:cNvPr id="5" name="Text Placeholder 5"/>
          <p:cNvSpPr txBox="1">
            <a:spLocks/>
          </p:cNvSpPr>
          <p:nvPr/>
        </p:nvSpPr>
        <p:spPr>
          <a:xfrm>
            <a:off x="592608" y="3055922"/>
            <a:ext cx="8571779" cy="320709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Azure Policy features :</a:t>
            </a:r>
          </a:p>
          <a:p>
            <a:pPr marL="0" indent="0">
              <a:buFont typeface="Wingdings" panose="05000000000000000000" pitchFamily="2" charset="2"/>
              <a:buNone/>
            </a:pPr>
            <a:endParaRPr lang="en-US" sz="800" dirty="0"/>
          </a:p>
          <a:p>
            <a:pPr lvl="1">
              <a:lnSpc>
                <a:spcPct val="114000"/>
              </a:lnSpc>
            </a:pPr>
            <a:r>
              <a:rPr lang="en-US" sz="2800" dirty="0">
                <a:latin typeface="Segoe UI Semilight" panose="020B0402040204020203" pitchFamily="34" charset="0"/>
                <a:cs typeface="Segoe UI Semilight" panose="020B0402040204020203" pitchFamily="34" charset="0"/>
              </a:rPr>
              <a:t>evaluates and identifies Azure resources that do not comply with your policies.</a:t>
            </a:r>
          </a:p>
          <a:p>
            <a:pPr lvl="1">
              <a:lnSpc>
                <a:spcPct val="114000"/>
              </a:lnSpc>
            </a:pPr>
            <a:r>
              <a:rPr lang="en-US" sz="2800" dirty="0">
                <a:latin typeface="Segoe UI Semilight" panose="020B0402040204020203" pitchFamily="34" charset="0"/>
                <a:cs typeface="Segoe UI Semilight" panose="020B0402040204020203" pitchFamily="34" charset="0"/>
              </a:rPr>
              <a:t>provides built-in policy and initiative definitions, under categories such as Storage, Networking, Compute, Security Center, and Monitoring.</a:t>
            </a:r>
          </a:p>
        </p:txBody>
      </p:sp>
    </p:spTree>
    <p:extLst>
      <p:ext uri="{BB962C8B-B14F-4D97-AF65-F5344CB8AC3E}">
        <p14:creationId xmlns:p14="http://schemas.microsoft.com/office/powerpoint/2010/main" val="23023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Policies : Example policy definitions</a:t>
            </a:r>
          </a:p>
        </p:txBody>
      </p:sp>
      <p:sp>
        <p:nvSpPr>
          <p:cNvPr id="6" name="Text Placeholder 5"/>
          <p:cNvSpPr>
            <a:spLocks noGrp="1"/>
          </p:cNvSpPr>
          <p:nvPr>
            <p:ph type="body" sz="quarter" idx="10"/>
          </p:nvPr>
        </p:nvSpPr>
        <p:spPr>
          <a:xfrm>
            <a:off x="586740" y="5525256"/>
            <a:ext cx="11018520" cy="947952"/>
          </a:xfrm>
        </p:spPr>
        <p:txBody>
          <a:bodyPr/>
          <a:lstStyle/>
          <a:p>
            <a:pPr marL="0" indent="0">
              <a:buNone/>
            </a:pPr>
            <a:r>
              <a:rPr lang="en-US" noProof="0" dirty="0"/>
              <a:t>More Azure Policy examples :</a:t>
            </a:r>
          </a:p>
          <a:p>
            <a:pPr marL="0" indent="0">
              <a:buNone/>
            </a:pPr>
            <a:r>
              <a:rPr lang="en-US" noProof="0" dirty="0">
                <a:hlinkClick r:id="rId3"/>
              </a:rPr>
              <a:t>docs.microsoft.com/azure/governance/policy/samples/</a:t>
            </a:r>
            <a:endParaRPr lang="en-US" noProof="0" dirty="0"/>
          </a:p>
        </p:txBody>
      </p:sp>
      <p:sp>
        <p:nvSpPr>
          <p:cNvPr id="4" name="Text Placeholder 5">
            <a:extLst>
              <a:ext uri="{FF2B5EF4-FFF2-40B4-BE49-F238E27FC236}">
                <a16:creationId xmlns:a16="http://schemas.microsoft.com/office/drawing/2014/main" id="{BA4B4D19-56D4-4C6C-9680-87CACFF4F1FA}"/>
              </a:ext>
            </a:extLst>
          </p:cNvPr>
          <p:cNvSpPr txBox="1">
            <a:spLocks/>
          </p:cNvSpPr>
          <p:nvPr/>
        </p:nvSpPr>
        <p:spPr>
          <a:xfrm>
            <a:off x="6323077" y="1412796"/>
            <a:ext cx="5509260" cy="391491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chemeClr val="tx1"/>
                </a:solidFill>
              </a:rPr>
              <a:t>Allowed Locations</a:t>
            </a:r>
            <a:endParaRPr lang="en-US" b="1" i="1" dirty="0">
              <a:solidFill>
                <a:schemeClr val="tx1"/>
              </a:solidFill>
            </a:endParaRPr>
          </a:p>
          <a:p>
            <a:pPr marL="0" indent="0">
              <a:buNone/>
            </a:pPr>
            <a:endParaRPr lang="en-US" sz="800" i="1" dirty="0">
              <a:solidFill>
                <a:schemeClr val="tx1"/>
              </a:solidFill>
            </a:endParaRPr>
          </a:p>
          <a:p>
            <a:r>
              <a:rPr lang="en-US" dirty="0">
                <a:solidFill>
                  <a:schemeClr val="tx1"/>
                </a:solidFill>
              </a:rPr>
              <a:t>defines the Azure locations where your organization can deploy resources, to enforce geographic compliance requirements.</a:t>
            </a:r>
          </a:p>
          <a:p>
            <a:endParaRPr lang="en-US" sz="800" dirty="0">
              <a:solidFill>
                <a:schemeClr val="tx1"/>
              </a:solidFill>
            </a:endParaRPr>
          </a:p>
          <a:p>
            <a:r>
              <a:rPr lang="en-US" dirty="0">
                <a:solidFill>
                  <a:schemeClr val="tx1"/>
                </a:solidFill>
              </a:rPr>
              <a:t>requests to deploy resources outside the defined locations are denied.</a:t>
            </a:r>
            <a:endParaRPr lang="en-IE" dirty="0">
              <a:solidFill>
                <a:schemeClr val="tx1"/>
              </a:solidFill>
              <a:latin typeface="Segoe UI Light" pitchFamily="34" charset="0"/>
            </a:endParaRPr>
          </a:p>
        </p:txBody>
      </p:sp>
      <p:sp>
        <p:nvSpPr>
          <p:cNvPr id="7" name="Text Placeholder 5">
            <a:extLst>
              <a:ext uri="{FF2B5EF4-FFF2-40B4-BE49-F238E27FC236}">
                <a16:creationId xmlns:a16="http://schemas.microsoft.com/office/drawing/2014/main" id="{BA4B4D19-56D4-4C6C-9680-87CACFF4F1FA}"/>
              </a:ext>
            </a:extLst>
          </p:cNvPr>
          <p:cNvSpPr txBox="1">
            <a:spLocks/>
          </p:cNvSpPr>
          <p:nvPr/>
        </p:nvSpPr>
        <p:spPr>
          <a:xfrm>
            <a:off x="528067" y="1412796"/>
            <a:ext cx="5509260" cy="348403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chemeClr val="tx1"/>
                </a:solidFill>
              </a:rPr>
              <a:t>Allowed Storage Account size</a:t>
            </a:r>
          </a:p>
          <a:p>
            <a:pPr marL="0" indent="0">
              <a:buNone/>
            </a:pPr>
            <a:endParaRPr lang="en-US" sz="800" dirty="0">
              <a:solidFill>
                <a:schemeClr val="tx1"/>
              </a:solidFill>
            </a:endParaRPr>
          </a:p>
          <a:p>
            <a:r>
              <a:rPr lang="en-US" dirty="0">
                <a:solidFill>
                  <a:schemeClr val="tx1"/>
                </a:solidFill>
              </a:rPr>
              <a:t>conditions and rules define acceptable sizes for new storage accounts.</a:t>
            </a:r>
          </a:p>
          <a:p>
            <a:endParaRPr lang="en-US" sz="800" dirty="0">
              <a:solidFill>
                <a:schemeClr val="tx1"/>
              </a:solidFill>
            </a:endParaRPr>
          </a:p>
          <a:p>
            <a:r>
              <a:rPr lang="en-US" dirty="0">
                <a:solidFill>
                  <a:schemeClr val="tx1"/>
                </a:solidFill>
              </a:rPr>
              <a:t>requests to create storage accounts outside the defined sizes are denied.</a:t>
            </a:r>
            <a:endParaRPr lang="en-IE" dirty="0">
              <a:solidFill>
                <a:schemeClr val="tx1"/>
              </a:solidFill>
              <a:latin typeface="Segoe UI Light" pitchFamily="34" charset="0"/>
            </a:endParaRPr>
          </a:p>
        </p:txBody>
      </p:sp>
      <p:cxnSp>
        <p:nvCxnSpPr>
          <p:cNvPr id="5" name="Straight Connector 4"/>
          <p:cNvCxnSpPr/>
          <p:nvPr/>
        </p:nvCxnSpPr>
        <p:spPr>
          <a:xfrm>
            <a:off x="6135756" y="1468290"/>
            <a:ext cx="0" cy="3188565"/>
          </a:xfrm>
          <a:prstGeom prst="line">
            <a:avLst/>
          </a:prstGeom>
          <a:ln w="3175">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81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Initiatives</a:t>
            </a:r>
          </a:p>
        </p:txBody>
      </p:sp>
      <p:sp>
        <p:nvSpPr>
          <p:cNvPr id="6" name="Text Placeholder 5"/>
          <p:cNvSpPr>
            <a:spLocks noGrp="1"/>
          </p:cNvSpPr>
          <p:nvPr>
            <p:ph type="body" sz="quarter" idx="10"/>
          </p:nvPr>
        </p:nvSpPr>
        <p:spPr>
          <a:xfrm>
            <a:off x="584200" y="1435497"/>
            <a:ext cx="11018520" cy="4481227"/>
          </a:xfrm>
        </p:spPr>
        <p:txBody>
          <a:bodyPr/>
          <a:lstStyle/>
          <a:p>
            <a:pPr marL="0" indent="0">
              <a:buNone/>
            </a:pPr>
            <a:r>
              <a:rPr lang="en-US" noProof="0" dirty="0"/>
              <a:t>Initiatives work alongside policies in Azure Policy. </a:t>
            </a:r>
          </a:p>
          <a:p>
            <a:pPr marL="0" indent="0">
              <a:buNone/>
            </a:pPr>
            <a:endParaRPr lang="en-US" sz="800" noProof="0" dirty="0"/>
          </a:p>
          <a:p>
            <a:pPr marL="0" indent="0">
              <a:buNone/>
            </a:pPr>
            <a:endParaRPr lang="en-US" sz="1800" noProof="0" dirty="0"/>
          </a:p>
          <a:p>
            <a:pPr lvl="1"/>
            <a:r>
              <a:rPr lang="en-US" sz="2800" b="1" noProof="0" dirty="0">
                <a:latin typeface="Segoe UI Semilight" panose="020B0402040204020203" pitchFamily="34" charset="0"/>
                <a:cs typeface="Segoe UI Semilight" panose="020B0402040204020203" pitchFamily="34" charset="0"/>
              </a:rPr>
              <a:t>Initiative definitions</a:t>
            </a:r>
            <a:r>
              <a:rPr lang="en-US" sz="2800" noProof="0" dirty="0">
                <a:latin typeface="Segoe UI Semilight" panose="020B0402040204020203" pitchFamily="34" charset="0"/>
                <a:cs typeface="Segoe UI Semilight" panose="020B0402040204020203" pitchFamily="34" charset="0"/>
              </a:rPr>
              <a:t> : Group multiple policy definitions into a single unit, to track compliance at greater/ macro-level scope. </a:t>
            </a:r>
          </a:p>
          <a:p>
            <a:pPr lvl="1"/>
            <a:endParaRPr lang="en-US" sz="800" noProof="0" dirty="0">
              <a:latin typeface="Segoe UI Semilight" panose="020B0402040204020203" pitchFamily="34" charset="0"/>
              <a:cs typeface="Segoe UI Semilight" panose="020B0402040204020203" pitchFamily="34" charset="0"/>
            </a:endParaRPr>
          </a:p>
          <a:p>
            <a:pPr lvl="1" indent="0">
              <a:buNone/>
            </a:pPr>
            <a:r>
              <a:rPr lang="en-US" sz="2800" noProof="0" dirty="0">
                <a:latin typeface="Segoe UI Semilight" panose="020B0402040204020203" pitchFamily="34" charset="0"/>
                <a:cs typeface="Segoe UI Semilight" panose="020B0402040204020203" pitchFamily="34" charset="0"/>
              </a:rPr>
              <a:t>For example, one initiative can monitor all of your Azure Security Center recommendations.</a:t>
            </a:r>
          </a:p>
          <a:p>
            <a:pPr lvl="1" indent="0">
              <a:buNone/>
            </a:pPr>
            <a:endParaRPr lang="en-US" sz="800" noProof="0" dirty="0">
              <a:latin typeface="Segoe UI Semilight" panose="020B0402040204020203" pitchFamily="34" charset="0"/>
              <a:cs typeface="Segoe UI Semilight" panose="020B0402040204020203" pitchFamily="34" charset="0"/>
            </a:endParaRPr>
          </a:p>
          <a:p>
            <a:pPr lvl="1"/>
            <a:r>
              <a:rPr lang="en-US" sz="2800" b="1" noProof="0" dirty="0">
                <a:latin typeface="Segoe UI Semilight" panose="020B0402040204020203" pitchFamily="34" charset="0"/>
                <a:cs typeface="Segoe UI Semilight" panose="020B0402040204020203" pitchFamily="34" charset="0"/>
              </a:rPr>
              <a:t>Initiative assignments </a:t>
            </a:r>
            <a:r>
              <a:rPr lang="en-US" sz="2800" noProof="0" dirty="0">
                <a:latin typeface="Segoe UI Semilight" panose="020B0402040204020203" pitchFamily="34" charset="0"/>
                <a:cs typeface="Segoe UI Semilight" panose="020B0402040204020203" pitchFamily="34" charset="0"/>
              </a:rPr>
              <a:t>: Initiative definitions that are assigned to a specific scope. Initiative assignments reduce the need to make an initiative definition for each scope. </a:t>
            </a:r>
          </a:p>
        </p:txBody>
      </p:sp>
    </p:spTree>
    <p:extLst>
      <p:ext uri="{BB962C8B-B14F-4D97-AF65-F5344CB8AC3E}">
        <p14:creationId xmlns:p14="http://schemas.microsoft.com/office/powerpoint/2010/main" val="305423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Role-based access control (RBAC)</a:t>
            </a:r>
          </a:p>
        </p:txBody>
      </p:sp>
      <p:sp>
        <p:nvSpPr>
          <p:cNvPr id="6" name="Text Placeholder 5"/>
          <p:cNvSpPr>
            <a:spLocks noGrp="1"/>
          </p:cNvSpPr>
          <p:nvPr>
            <p:ph type="body" sz="quarter" idx="10"/>
          </p:nvPr>
        </p:nvSpPr>
        <p:spPr>
          <a:xfrm>
            <a:off x="586390" y="1434370"/>
            <a:ext cx="11018520" cy="1095685"/>
          </a:xfrm>
        </p:spPr>
        <p:txBody>
          <a:bodyPr/>
          <a:lstStyle/>
          <a:p>
            <a:r>
              <a:rPr lang="en-US" noProof="0" dirty="0"/>
              <a:t>Fine-grained access management control over your Azure resources. </a:t>
            </a:r>
          </a:p>
          <a:p>
            <a:endParaRPr lang="en-US" sz="800" noProof="0" dirty="0"/>
          </a:p>
          <a:p>
            <a:r>
              <a:rPr lang="en-US" noProof="0" dirty="0"/>
              <a:t>Available to </a:t>
            </a:r>
            <a:r>
              <a:rPr lang="en-US" i="1" noProof="0" dirty="0"/>
              <a:t>all</a:t>
            </a:r>
            <a:r>
              <a:rPr lang="en-US" noProof="0" dirty="0"/>
              <a:t> Azure subscribers, at no additional cost.</a:t>
            </a:r>
            <a:endParaRPr lang="en-US" sz="2800" noProof="0" dirty="0">
              <a:latin typeface="Segoe UI Semilight" panose="020B0402040204020203" pitchFamily="34" charset="0"/>
              <a:cs typeface="Segoe UI Semilight" panose="020B0402040204020203" pitchFamily="34" charset="0"/>
            </a:endParaRPr>
          </a:p>
        </p:txBody>
      </p:sp>
      <p:sp>
        <p:nvSpPr>
          <p:cNvPr id="4" name="Text Placeholder 5"/>
          <p:cNvSpPr txBox="1">
            <a:spLocks/>
          </p:cNvSpPr>
          <p:nvPr/>
        </p:nvSpPr>
        <p:spPr>
          <a:xfrm>
            <a:off x="3405790" y="2882170"/>
            <a:ext cx="7719410" cy="328468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dirty="0"/>
              <a:t>Example uses of Azure RBAC :</a:t>
            </a:r>
          </a:p>
          <a:p>
            <a:pPr>
              <a:lnSpc>
                <a:spcPct val="114000"/>
              </a:lnSpc>
            </a:pPr>
            <a:endParaRPr lang="en-US" sz="800" dirty="0"/>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Grant specific access rights to particular users for certain jobs. One user can manage VMs, while another manages virtual networks.</a:t>
            </a:r>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Allocate particular database types to certain database administration groups.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102" y="2971800"/>
            <a:ext cx="2846725" cy="3072496"/>
          </a:xfrm>
          <a:prstGeom prst="rect">
            <a:avLst/>
          </a:prstGeom>
        </p:spPr>
      </p:pic>
    </p:spTree>
    <p:extLst>
      <p:ext uri="{BB962C8B-B14F-4D97-AF65-F5344CB8AC3E}">
        <p14:creationId xmlns:p14="http://schemas.microsoft.com/office/powerpoint/2010/main" val="236042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Locks</a:t>
            </a:r>
          </a:p>
        </p:txBody>
      </p:sp>
      <p:sp>
        <p:nvSpPr>
          <p:cNvPr id="6" name="Text Placeholder 5"/>
          <p:cNvSpPr>
            <a:spLocks noGrp="1"/>
          </p:cNvSpPr>
          <p:nvPr>
            <p:ph type="body" sz="quarter" idx="10"/>
          </p:nvPr>
        </p:nvSpPr>
        <p:spPr>
          <a:xfrm>
            <a:off x="586390" y="1434370"/>
            <a:ext cx="11018520" cy="1822037"/>
          </a:xfrm>
        </p:spPr>
        <p:txBody>
          <a:bodyPr/>
          <a:lstStyle/>
          <a:p>
            <a:r>
              <a:rPr lang="en-US" noProof="0" dirty="0"/>
              <a:t>Protect your Azure resources from accidental deletion or modification .</a:t>
            </a:r>
          </a:p>
          <a:p>
            <a:endParaRPr lang="en-US" sz="2400" noProof="0" dirty="0"/>
          </a:p>
          <a:p>
            <a:r>
              <a:rPr lang="en-US" noProof="0" dirty="0"/>
              <a:t>Manage locks at subscription, resource group, or individual resource levels within Azure Portal.</a:t>
            </a:r>
          </a:p>
        </p:txBody>
      </p:sp>
      <p:graphicFrame>
        <p:nvGraphicFramePr>
          <p:cNvPr id="2" name="Table 1"/>
          <p:cNvGraphicFramePr>
            <a:graphicFrameLocks noGrp="1"/>
          </p:cNvGraphicFramePr>
          <p:nvPr>
            <p:extLst>
              <p:ext uri="{D42A27DB-BD31-4B8C-83A1-F6EECF244321}">
                <p14:modId xmlns:p14="http://schemas.microsoft.com/office/powerpoint/2010/main" val="3525435817"/>
              </p:ext>
            </p:extLst>
          </p:nvPr>
        </p:nvGraphicFramePr>
        <p:xfrm>
          <a:off x="2032000" y="3500966"/>
          <a:ext cx="8128000" cy="2072640"/>
        </p:xfrm>
        <a:graphic>
          <a:graphicData uri="http://schemas.openxmlformats.org/drawingml/2006/table">
            <a:tbl>
              <a:tblPr firstRow="1" firstCol="1" bandRow="1">
                <a:tableStyleId>{7DF18680-E054-41AD-8BC1-D1AEF772440D}</a:tableStyleId>
              </a:tblPr>
              <a:tblGrid>
                <a:gridCol w="2692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US" sz="2800" dirty="0"/>
                    </a:p>
                  </a:txBody>
                  <a:tcPr>
                    <a:solidFill>
                      <a:schemeClr val="bg1"/>
                    </a:solidFill>
                  </a:tcPr>
                </a:tc>
                <a:tc gridSpan="3">
                  <a:txBody>
                    <a:bodyPr/>
                    <a:lstStyle/>
                    <a:p>
                      <a:pPr algn="ctr"/>
                      <a:r>
                        <a:rPr lang="en-US" sz="2800" dirty="0"/>
                        <a:t>User Actions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2800" dirty="0"/>
                        <a:t>Lock Types</a:t>
                      </a:r>
                      <a:endParaRPr lang="en-US" sz="2800" b="1" dirty="0">
                        <a:solidFill>
                          <a:schemeClr val="bg1"/>
                        </a:solidFill>
                      </a:endParaRPr>
                    </a:p>
                  </a:txBody>
                  <a:tcPr/>
                </a:tc>
                <a:tc>
                  <a:txBody>
                    <a:bodyPr/>
                    <a:lstStyle/>
                    <a:p>
                      <a:pPr algn="ctr"/>
                      <a:r>
                        <a:rPr lang="en-US" sz="2800" b="1" dirty="0"/>
                        <a:t>Read</a:t>
                      </a:r>
                      <a:endParaRPr lang="en-US" sz="2800" b="1" dirty="0">
                        <a:solidFill>
                          <a:schemeClr val="bg1"/>
                        </a:solidFill>
                      </a:endParaRPr>
                    </a:p>
                  </a:txBody>
                  <a:tcPr/>
                </a:tc>
                <a:tc>
                  <a:txBody>
                    <a:bodyPr/>
                    <a:lstStyle/>
                    <a:p>
                      <a:pPr algn="ctr"/>
                      <a:r>
                        <a:rPr lang="en-US" sz="2800" b="1" dirty="0"/>
                        <a:t>Update</a:t>
                      </a:r>
                      <a:endParaRPr lang="en-US" sz="2800" b="1" dirty="0">
                        <a:solidFill>
                          <a:schemeClr val="bg1"/>
                        </a:solidFill>
                      </a:endParaRPr>
                    </a:p>
                  </a:txBody>
                  <a:tcPr/>
                </a:tc>
                <a:tc>
                  <a:txBody>
                    <a:bodyPr/>
                    <a:lstStyle/>
                    <a:p>
                      <a:pPr algn="ctr"/>
                      <a:r>
                        <a:rPr lang="en-US" sz="2800" b="1" dirty="0"/>
                        <a:t>Delete</a:t>
                      </a:r>
                      <a:endParaRPr lang="en-US" sz="2800" b="1" dirty="0">
                        <a:solidFill>
                          <a:schemeClr val="bg1"/>
                        </a:solidFill>
                      </a:endParaRPr>
                    </a:p>
                  </a:txBody>
                  <a:tcPr/>
                </a:tc>
                <a:extLst>
                  <a:ext uri="{0D108BD9-81ED-4DB2-BD59-A6C34878D82A}">
                    <a16:rowId xmlns:a16="http://schemas.microsoft.com/office/drawing/2014/main" val="10001"/>
                  </a:ext>
                </a:extLst>
              </a:tr>
              <a:tr h="370840">
                <a:tc>
                  <a:txBody>
                    <a:bodyPr/>
                    <a:lstStyle/>
                    <a:p>
                      <a:r>
                        <a:rPr lang="en-US" sz="2800" dirty="0" err="1"/>
                        <a:t>CanNotDelete</a:t>
                      </a:r>
                      <a:endParaRPr lang="en-US" sz="2800" b="1" dirty="0"/>
                    </a:p>
                  </a:txBody>
                  <a:tcPr/>
                </a:tc>
                <a:tc>
                  <a:txBody>
                    <a:bodyPr/>
                    <a:lstStyle/>
                    <a:p>
                      <a:pPr algn="ctr"/>
                      <a:r>
                        <a:rPr lang="en-US" sz="2800" dirty="0"/>
                        <a:t>Yes</a:t>
                      </a:r>
                    </a:p>
                  </a:txBody>
                  <a:tcPr/>
                </a:tc>
                <a:tc>
                  <a:txBody>
                    <a:bodyPr/>
                    <a:lstStyle/>
                    <a:p>
                      <a:pPr algn="ctr"/>
                      <a:r>
                        <a:rPr lang="en-US" sz="2800" dirty="0"/>
                        <a:t>Yes</a:t>
                      </a:r>
                    </a:p>
                  </a:txBody>
                  <a:tcPr/>
                </a:tc>
                <a:tc>
                  <a:txBody>
                    <a:bodyPr/>
                    <a:lstStyle/>
                    <a:p>
                      <a:pPr algn="ctr"/>
                      <a:r>
                        <a:rPr lang="en-US" sz="2800" dirty="0"/>
                        <a:t>No</a:t>
                      </a:r>
                    </a:p>
                  </a:txBody>
                  <a:tcPr/>
                </a:tc>
                <a:extLst>
                  <a:ext uri="{0D108BD9-81ED-4DB2-BD59-A6C34878D82A}">
                    <a16:rowId xmlns:a16="http://schemas.microsoft.com/office/drawing/2014/main" val="10002"/>
                  </a:ext>
                </a:extLst>
              </a:tr>
              <a:tr h="370840">
                <a:tc>
                  <a:txBody>
                    <a:bodyPr/>
                    <a:lstStyle/>
                    <a:p>
                      <a:r>
                        <a:rPr lang="en-US" sz="2800" dirty="0" err="1"/>
                        <a:t>ReadOnly</a:t>
                      </a:r>
                      <a:endParaRPr lang="en-US" sz="2800" b="1" dirty="0"/>
                    </a:p>
                  </a:txBody>
                  <a:tcPr/>
                </a:tc>
                <a:tc>
                  <a:txBody>
                    <a:bodyPr/>
                    <a:lstStyle/>
                    <a:p>
                      <a:pPr algn="ctr"/>
                      <a:r>
                        <a:rPr lang="en-US" sz="2800" dirty="0"/>
                        <a:t>Yes</a:t>
                      </a:r>
                    </a:p>
                  </a:txBody>
                  <a:tcPr/>
                </a:tc>
                <a:tc>
                  <a:txBody>
                    <a:bodyPr/>
                    <a:lstStyle/>
                    <a:p>
                      <a:pPr algn="ctr"/>
                      <a:r>
                        <a:rPr lang="en-US" sz="2800" dirty="0"/>
                        <a:t>No</a:t>
                      </a:r>
                    </a:p>
                  </a:txBody>
                  <a:tcPr/>
                </a:tc>
                <a:tc>
                  <a:txBody>
                    <a:bodyPr/>
                    <a:lstStyle/>
                    <a:p>
                      <a:pPr algn="ctr"/>
                      <a:r>
                        <a:rPr lang="en-US" sz="2800" dirty="0"/>
                        <a:t>No</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3265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Advisor security assistance</a:t>
            </a:r>
          </a:p>
        </p:txBody>
      </p:sp>
      <p:sp>
        <p:nvSpPr>
          <p:cNvPr id="6" name="Text Placeholder 5"/>
          <p:cNvSpPr>
            <a:spLocks noGrp="1"/>
          </p:cNvSpPr>
          <p:nvPr>
            <p:ph type="body" sz="quarter" idx="10"/>
          </p:nvPr>
        </p:nvSpPr>
        <p:spPr>
          <a:xfrm>
            <a:off x="586390" y="1434370"/>
            <a:ext cx="11018520" cy="2840201"/>
          </a:xfrm>
        </p:spPr>
        <p:txBody>
          <a:bodyPr/>
          <a:lstStyle/>
          <a:p>
            <a:r>
              <a:rPr lang="en-US" noProof="0" dirty="0"/>
              <a:t>Get personalized advice and recommendations to improve and enhance security.</a:t>
            </a:r>
          </a:p>
          <a:p>
            <a:endParaRPr lang="en-US" sz="800" noProof="0" dirty="0"/>
          </a:p>
          <a:p>
            <a:endParaRPr lang="en-US" sz="1000" noProof="0" dirty="0"/>
          </a:p>
          <a:p>
            <a:pPr marL="457200" indent="-457200">
              <a:lnSpc>
                <a:spcPct val="114000"/>
              </a:lnSpc>
              <a:buFont typeface="Arial" panose="020B0604020202020204" pitchFamily="34" charset="0"/>
              <a:buChar char="•"/>
            </a:pPr>
            <a:r>
              <a:rPr lang="en-US" noProof="0" dirty="0"/>
              <a:t>Integrates with Azure Security Center to provide in-depth security recommendations.</a:t>
            </a:r>
          </a:p>
          <a:p>
            <a:pPr marL="457200" indent="-457200">
              <a:lnSpc>
                <a:spcPct val="114000"/>
              </a:lnSpc>
              <a:buFont typeface="Arial" panose="020B0604020202020204" pitchFamily="34" charset="0"/>
              <a:buChar char="•"/>
            </a:pPr>
            <a:r>
              <a:rPr lang="en-US" noProof="0" dirty="0"/>
              <a:t>View recommendations in the Azure Advisor dashboard.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048" y="4352930"/>
            <a:ext cx="5507905" cy="2042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15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Blueprints</a:t>
            </a:r>
          </a:p>
        </p:txBody>
      </p:sp>
      <p:sp>
        <p:nvSpPr>
          <p:cNvPr id="6" name="Text Placeholder 5"/>
          <p:cNvSpPr>
            <a:spLocks noGrp="1"/>
          </p:cNvSpPr>
          <p:nvPr>
            <p:ph type="body" sz="quarter" idx="10"/>
          </p:nvPr>
        </p:nvSpPr>
        <p:spPr>
          <a:xfrm>
            <a:off x="586390" y="1434370"/>
            <a:ext cx="10843610" cy="861774"/>
          </a:xfrm>
        </p:spPr>
        <p:txBody>
          <a:bodyPr/>
          <a:lstStyle/>
          <a:p>
            <a:r>
              <a:rPr lang="en-US" noProof="0" dirty="0"/>
              <a:t>Create reusable environment definitions that can recreate your Azure resources and apply your policies instantly.</a:t>
            </a:r>
            <a:endParaRPr lang="en-US" sz="2800" noProof="0" dirty="0">
              <a:latin typeface="Segoe UI Semilight" panose="020B0402040204020203" pitchFamily="34" charset="0"/>
              <a:cs typeface="Segoe UI Semilight" panose="020B0402040204020203"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050" y="3028950"/>
            <a:ext cx="2704337" cy="2600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5"/>
          <p:cNvSpPr txBox="1">
            <a:spLocks/>
          </p:cNvSpPr>
          <p:nvPr/>
        </p:nvSpPr>
        <p:spPr>
          <a:xfrm>
            <a:off x="586390" y="2691670"/>
            <a:ext cx="8108431" cy="36983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Semilight" panose="020B0402040204020203" pitchFamily="34" charset="0"/>
                <a:cs typeface="Segoe UI Semilight" panose="020B0402040204020203" pitchFamily="34" charset="0"/>
              </a:rPr>
              <a:t>Use Azure Blueprints to :  </a:t>
            </a:r>
          </a:p>
          <a:p>
            <a:endParaRPr lang="en-US" sz="800" dirty="0">
              <a:latin typeface="Segoe UI Semilight" panose="020B0402040204020203" pitchFamily="34" charset="0"/>
              <a:cs typeface="Segoe UI Semilight" panose="020B0402040204020203" pitchFamily="34" charset="0"/>
            </a:endParaRPr>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help audit and trace your deployments, and maintain compliance using built-in tools and artifacts.</a:t>
            </a:r>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associate blueprints with specific Azure </a:t>
            </a:r>
            <a:r>
              <a:rPr lang="en-US" sz="2800" dirty="0" err="1">
                <a:latin typeface="Segoe UI Semilight" panose="020B0402040204020203" pitchFamily="34" charset="0"/>
                <a:cs typeface="Segoe UI Semilight" panose="020B0402040204020203" pitchFamily="34" charset="0"/>
              </a:rPr>
              <a:t>DevOps</a:t>
            </a:r>
            <a:r>
              <a:rPr lang="en-US" sz="2800" dirty="0">
                <a:latin typeface="Segoe UI Semilight" panose="020B0402040204020203" pitchFamily="34" charset="0"/>
                <a:cs typeface="Segoe UI Semilight" panose="020B0402040204020203" pitchFamily="34" charset="0"/>
              </a:rPr>
              <a:t> build artifacts, and release pipelines, for rigorous tracking.</a:t>
            </a:r>
          </a:p>
        </p:txBody>
      </p:sp>
    </p:spTree>
    <p:extLst>
      <p:ext uri="{BB962C8B-B14F-4D97-AF65-F5344CB8AC3E}">
        <p14:creationId xmlns:p14="http://schemas.microsoft.com/office/powerpoint/2010/main" val="76637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Module 3 – Learning objectives</a:t>
            </a:r>
          </a:p>
        </p:txBody>
      </p:sp>
      <p:sp>
        <p:nvSpPr>
          <p:cNvPr id="6" name="Text Placeholder 5"/>
          <p:cNvSpPr>
            <a:spLocks noGrp="1"/>
          </p:cNvSpPr>
          <p:nvPr>
            <p:ph type="body" sz="quarter" idx="10"/>
          </p:nvPr>
        </p:nvSpPr>
        <p:spPr>
          <a:xfrm>
            <a:off x="586390" y="1434370"/>
            <a:ext cx="11018520" cy="3533275"/>
          </a:xfrm>
        </p:spPr>
        <p:txBody>
          <a:bodyPr/>
          <a:lstStyle/>
          <a:p>
            <a:r>
              <a:rPr lang="en-US" noProof="0" dirty="0"/>
              <a:t>Understand and describe :</a:t>
            </a:r>
          </a:p>
          <a:p>
            <a:pPr marL="457200" indent="-457200">
              <a:buFont typeface="Arial" panose="020B0604020202020204" pitchFamily="34" charset="0"/>
              <a:buChar char="•"/>
            </a:pPr>
            <a:r>
              <a:rPr lang="en-US" noProof="0" dirty="0"/>
              <a:t>how to secure network connectivity in Microsoft Azure.</a:t>
            </a:r>
          </a:p>
          <a:p>
            <a:pPr marL="457200" indent="-457200">
              <a:buFont typeface="Arial" panose="020B0604020202020204" pitchFamily="34" charset="0"/>
              <a:buChar char="•"/>
            </a:pPr>
            <a:r>
              <a:rPr lang="en-US" noProof="0" dirty="0"/>
              <a:t>core Azure identity services.</a:t>
            </a:r>
          </a:p>
          <a:p>
            <a:pPr marL="457200" indent="-457200">
              <a:buFont typeface="Arial" panose="020B0604020202020204" pitchFamily="34" charset="0"/>
              <a:buChar char="•"/>
            </a:pPr>
            <a:r>
              <a:rPr lang="en-US" noProof="0" dirty="0"/>
              <a:t>Azure security tools and features.</a:t>
            </a:r>
          </a:p>
          <a:p>
            <a:pPr marL="457200" indent="-457200">
              <a:buFont typeface="Arial" panose="020B0604020202020204" pitchFamily="34" charset="0"/>
              <a:buChar char="•"/>
            </a:pPr>
            <a:r>
              <a:rPr lang="en-US" noProof="0" dirty="0"/>
              <a:t>Azure governance methodologies.</a:t>
            </a:r>
          </a:p>
          <a:p>
            <a:pPr marL="457200" indent="-457200">
              <a:buFont typeface="Arial" panose="020B0604020202020204" pitchFamily="34" charset="0"/>
              <a:buChar char="•"/>
            </a:pPr>
            <a:r>
              <a:rPr lang="en-US" noProof="0" dirty="0"/>
              <a:t>monitoring and reporting in Azure.</a:t>
            </a:r>
          </a:p>
          <a:p>
            <a:pPr marL="457200" indent="-457200">
              <a:buFont typeface="Arial" panose="020B0604020202020204" pitchFamily="34" charset="0"/>
              <a:buChar char="•"/>
            </a:pPr>
            <a:r>
              <a:rPr lang="en-US" noProof="0" dirty="0"/>
              <a:t>privacy, compliance, and data protection standards in Azure.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9554411" cy="997196"/>
          </a:xfrm>
        </p:spPr>
        <p:txBody>
          <a:bodyPr/>
          <a:lstStyle/>
          <a:p>
            <a:r>
              <a:rPr lang="en-US" noProof="0" dirty="0">
                <a:latin typeface="Segoe UI Semibold (Headings)"/>
              </a:rPr>
              <a:t>Lesson 06: Monitoring and reporting in Azure</a:t>
            </a:r>
          </a:p>
        </p:txBody>
      </p:sp>
    </p:spTree>
    <p:extLst>
      <p:ext uri="{BB962C8B-B14F-4D97-AF65-F5344CB8AC3E}">
        <p14:creationId xmlns:p14="http://schemas.microsoft.com/office/powerpoint/2010/main" val="146780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Monitor</a:t>
            </a:r>
          </a:p>
        </p:txBody>
      </p:sp>
      <p:sp>
        <p:nvSpPr>
          <p:cNvPr id="6" name="Text Placeholder 5"/>
          <p:cNvSpPr>
            <a:spLocks noGrp="1"/>
          </p:cNvSpPr>
          <p:nvPr>
            <p:ph type="body" sz="quarter" idx="10"/>
          </p:nvPr>
        </p:nvSpPr>
        <p:spPr>
          <a:xfrm>
            <a:off x="730769" y="2731399"/>
            <a:ext cx="8946631" cy="3705630"/>
          </a:xfrm>
        </p:spPr>
        <p:txBody>
          <a:bodyPr/>
          <a:lstStyle/>
          <a:p>
            <a:pPr marL="457200" indent="-457200">
              <a:buFont typeface="Arial" panose="020B0604020202020204" pitchFamily="34" charset="0"/>
              <a:buChar char="•"/>
            </a:pPr>
            <a:r>
              <a:rPr lang="en-US" dirty="0"/>
              <a:t>starts collecting data as soon as </a:t>
            </a:r>
            <a:r>
              <a:rPr lang="en-US" noProof="0" dirty="0"/>
              <a:t>you create an Azure subscription and add resources</a:t>
            </a:r>
            <a:r>
              <a:rPr lang="en-US" dirty="0"/>
              <a:t>.</a:t>
            </a:r>
            <a:r>
              <a:rPr lang="en-US" noProof="0" dirty="0"/>
              <a:t> </a:t>
            </a:r>
          </a:p>
          <a:p>
            <a:pPr marL="457200" indent="-457200">
              <a:buFont typeface="Arial" panose="020B0604020202020204" pitchFamily="34" charset="0"/>
              <a:buChar char="•"/>
            </a:pPr>
            <a:r>
              <a:rPr lang="en-US" sz="2800" i="1" noProof="0" dirty="0">
                <a:latin typeface="Segoe UI Semilight" panose="020B0402040204020203" pitchFamily="34" charset="0"/>
                <a:cs typeface="Segoe UI Semilight" panose="020B0402040204020203" pitchFamily="34" charset="0"/>
              </a:rPr>
              <a:t>Activity Logs</a:t>
            </a:r>
            <a:r>
              <a:rPr lang="en-US" sz="2800" noProof="0" dirty="0">
                <a:latin typeface="Segoe UI Semilight" panose="020B0402040204020203" pitchFamily="34" charset="0"/>
                <a:cs typeface="Segoe UI Semilight" panose="020B0402040204020203" pitchFamily="34" charset="0"/>
              </a:rPr>
              <a:t> record all resource </a:t>
            </a:r>
            <a:r>
              <a:rPr lang="en-US" sz="2800" dirty="0">
                <a:latin typeface="Segoe UI Semilight" panose="020B0402040204020203" pitchFamily="34" charset="0"/>
                <a:cs typeface="Segoe UI Semilight" panose="020B0402040204020203" pitchFamily="34" charset="0"/>
              </a:rPr>
              <a:t>creation and </a:t>
            </a:r>
            <a:r>
              <a:rPr lang="en-US" sz="2800" noProof="0" dirty="0">
                <a:latin typeface="Segoe UI Semilight" panose="020B0402040204020203" pitchFamily="34" charset="0"/>
                <a:cs typeface="Segoe UI Semilight" panose="020B0402040204020203" pitchFamily="34" charset="0"/>
              </a:rPr>
              <a:t>modification events.</a:t>
            </a:r>
            <a:endParaRPr lang="en-US" dirty="0"/>
          </a:p>
          <a:p>
            <a:pPr marL="457200" indent="-457200">
              <a:buFont typeface="Arial" panose="020B0604020202020204" pitchFamily="34" charset="0"/>
              <a:buChar char="•"/>
            </a:pPr>
            <a:r>
              <a:rPr lang="en-US" sz="2800" i="1" noProof="0" dirty="0">
                <a:latin typeface="Segoe UI Semilight" panose="020B0402040204020203" pitchFamily="34" charset="0"/>
                <a:cs typeface="Segoe UI Semilight" panose="020B0402040204020203" pitchFamily="34" charset="0"/>
              </a:rPr>
              <a:t>Metrics</a:t>
            </a:r>
            <a:r>
              <a:rPr lang="en-US" sz="2800" noProof="0" dirty="0">
                <a:latin typeface="Segoe UI Semilight" panose="020B0402040204020203" pitchFamily="34" charset="0"/>
                <a:cs typeface="Segoe UI Semilight" panose="020B0402040204020203" pitchFamily="34" charset="0"/>
              </a:rPr>
              <a:t> </a:t>
            </a:r>
            <a:r>
              <a:rPr lang="en-US" dirty="0"/>
              <a:t>measure</a:t>
            </a:r>
            <a:r>
              <a:rPr lang="en-US" sz="2800" noProof="0" dirty="0">
                <a:latin typeface="Segoe UI Semilight" panose="020B0402040204020203" pitchFamily="34" charset="0"/>
                <a:cs typeface="Segoe UI Semilight" panose="020B0402040204020203" pitchFamily="34" charset="0"/>
              </a:rPr>
              <a:t> resource performance and consumption.</a:t>
            </a:r>
          </a:p>
          <a:p>
            <a:pPr marL="457200" indent="-457200">
              <a:buFont typeface="Arial" panose="020B0604020202020204" pitchFamily="34" charset="0"/>
              <a:buChar char="•"/>
            </a:pPr>
            <a:r>
              <a:rPr lang="en-US" dirty="0"/>
              <a:t>add an Azure monitor agent to collect operational data for a resource.</a:t>
            </a:r>
            <a:endParaRPr lang="en-US" noProof="0" dirty="0"/>
          </a:p>
        </p:txBody>
      </p:sp>
      <p:pic>
        <p:nvPicPr>
          <p:cNvPr id="4" name="Picture 3">
            <a:extLst>
              <a:ext uri="{FF2B5EF4-FFF2-40B4-BE49-F238E27FC236}">
                <a16:creationId xmlns:a16="http://schemas.microsoft.com/office/drawing/2014/main" id="{9CDE0C7A-1B61-407D-AFB5-19913C403F8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520" y="3506470"/>
            <a:ext cx="1635760" cy="1635760"/>
          </a:xfrm>
          <a:prstGeom prst="rect">
            <a:avLst/>
          </a:prstGeom>
        </p:spPr>
      </p:pic>
      <p:sp>
        <p:nvSpPr>
          <p:cNvPr id="5" name="Text Placeholder 5">
            <a:extLst>
              <a:ext uri="{FF2B5EF4-FFF2-40B4-BE49-F238E27FC236}">
                <a16:creationId xmlns:a16="http://schemas.microsoft.com/office/drawing/2014/main" id="{5CFD5310-0FB1-4E69-9816-4452E2D43961}"/>
              </a:ext>
            </a:extLst>
          </p:cNvPr>
          <p:cNvSpPr txBox="1">
            <a:spLocks/>
          </p:cNvSpPr>
          <p:nvPr/>
        </p:nvSpPr>
        <p:spPr>
          <a:xfrm>
            <a:off x="730769" y="1198350"/>
            <a:ext cx="10730462"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Collect, </a:t>
            </a:r>
            <a:r>
              <a:rPr lang="en-IE" dirty="0" err="1"/>
              <a:t>analyze</a:t>
            </a:r>
            <a:r>
              <a:rPr lang="en-IE" dirty="0"/>
              <a:t>, </a:t>
            </a:r>
            <a:r>
              <a:rPr lang="en-US" dirty="0"/>
              <a:t>and</a:t>
            </a:r>
            <a:r>
              <a:rPr lang="en-IE" dirty="0"/>
              <a:t> act on telemetry from cloud and on-premises environments, to maximize your applications’ availability and performance.</a:t>
            </a:r>
          </a:p>
        </p:txBody>
      </p:sp>
    </p:spTree>
    <p:extLst>
      <p:ext uri="{BB962C8B-B14F-4D97-AF65-F5344CB8AC3E}">
        <p14:creationId xmlns:p14="http://schemas.microsoft.com/office/powerpoint/2010/main" val="395536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Monitoring applications and services</a:t>
            </a:r>
          </a:p>
        </p:txBody>
      </p:sp>
      <p:sp>
        <p:nvSpPr>
          <p:cNvPr id="6" name="Text Placeholder 5"/>
          <p:cNvSpPr>
            <a:spLocks noGrp="1"/>
          </p:cNvSpPr>
          <p:nvPr>
            <p:ph type="body" sz="quarter" idx="10"/>
          </p:nvPr>
        </p:nvSpPr>
        <p:spPr>
          <a:xfrm>
            <a:off x="586740" y="1434370"/>
            <a:ext cx="11018520" cy="861774"/>
          </a:xfrm>
        </p:spPr>
        <p:txBody>
          <a:bodyPr/>
          <a:lstStyle/>
          <a:p>
            <a:r>
              <a:rPr lang="en-US" dirty="0"/>
              <a:t>Integrate Azure Monitor with other Azure services to improve </a:t>
            </a:r>
            <a:r>
              <a:rPr lang="en-US" noProof="0" dirty="0"/>
              <a:t>your data monitoring capabilities, and gain better insights into your </a:t>
            </a:r>
            <a:r>
              <a:rPr lang="en-US" dirty="0"/>
              <a:t>operations.</a:t>
            </a:r>
            <a:endParaRPr lang="en-US" noProof="0" dirty="0"/>
          </a:p>
        </p:txBody>
      </p:sp>
      <p:graphicFrame>
        <p:nvGraphicFramePr>
          <p:cNvPr id="2" name="Table 1"/>
          <p:cNvGraphicFramePr>
            <a:graphicFrameLocks noGrp="1"/>
          </p:cNvGraphicFramePr>
          <p:nvPr>
            <p:extLst>
              <p:ext uri="{D42A27DB-BD31-4B8C-83A1-F6EECF244321}">
                <p14:modId xmlns:p14="http://schemas.microsoft.com/office/powerpoint/2010/main" val="1564124997"/>
              </p:ext>
            </p:extLst>
          </p:nvPr>
        </p:nvGraphicFramePr>
        <p:xfrm>
          <a:off x="755372" y="2522876"/>
          <a:ext cx="10614993" cy="4132369"/>
        </p:xfrm>
        <a:graphic>
          <a:graphicData uri="http://schemas.openxmlformats.org/drawingml/2006/table">
            <a:tbl>
              <a:tblPr firstCol="1" bandRow="1">
                <a:tableStyleId>{7DF18680-E054-41AD-8BC1-D1AEF772440D}</a:tableStyleId>
              </a:tblPr>
              <a:tblGrid>
                <a:gridCol w="1709532">
                  <a:extLst>
                    <a:ext uri="{9D8B030D-6E8A-4147-A177-3AD203B41FA5}">
                      <a16:colId xmlns:a16="http://schemas.microsoft.com/office/drawing/2014/main" val="20000"/>
                    </a:ext>
                  </a:extLst>
                </a:gridCol>
                <a:gridCol w="8905461">
                  <a:extLst>
                    <a:ext uri="{9D8B030D-6E8A-4147-A177-3AD203B41FA5}">
                      <a16:colId xmlns:a16="http://schemas.microsoft.com/office/drawing/2014/main" val="20001"/>
                    </a:ext>
                  </a:extLst>
                </a:gridCol>
              </a:tblGrid>
              <a:tr h="995579">
                <a:tc>
                  <a:txBody>
                    <a:bodyPr/>
                    <a:lstStyle/>
                    <a:p>
                      <a:pPr algn="ctr"/>
                      <a:r>
                        <a:rPr lang="en-US" sz="2400" dirty="0"/>
                        <a:t>Analyze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Use variants of Azure Monitor for resources (containers, virtual machines, etc.), with Azure Application Insights for applications.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0"/>
                  </a:ext>
                </a:extLst>
              </a:tr>
              <a:tr h="974035">
                <a:tc>
                  <a:txBody>
                    <a:bodyPr/>
                    <a:lstStyle/>
                    <a:p>
                      <a:pPr algn="ctr"/>
                      <a:r>
                        <a:rPr lang="en-US" sz="2400" dirty="0"/>
                        <a:t>Respond</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Azure Alerts</a:t>
                      </a:r>
                      <a:r>
                        <a:rPr lang="en-US" sz="2400" baseline="0" dirty="0"/>
                        <a:t> can respond proactively to critical conditions identified in your monitor data, and use Auto-scale with Azure Monitor Metrics.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1"/>
                  </a:ext>
                </a:extLst>
              </a:tr>
              <a:tr h="974035">
                <a:tc>
                  <a:txBody>
                    <a:bodyPr/>
                    <a:lstStyle/>
                    <a:p>
                      <a:pPr algn="ctr"/>
                      <a:r>
                        <a:rPr lang="en-US" sz="2400" dirty="0"/>
                        <a:t>Visualize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Use Azure Monitor data to create interactive visualizations, charts, and tables with Power BI.</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2"/>
                  </a:ext>
                </a:extLst>
              </a:tr>
              <a:tr h="974035">
                <a:tc>
                  <a:txBody>
                    <a:bodyPr/>
                    <a:lstStyle/>
                    <a:p>
                      <a:pPr algn="ctr"/>
                      <a:r>
                        <a:rPr lang="en-US" sz="2400" dirty="0"/>
                        <a:t>Integrate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Integrate Azure Monitor with other systems to</a:t>
                      </a:r>
                      <a:r>
                        <a:rPr lang="en-US" sz="2400" baseline="0" dirty="0"/>
                        <a:t> </a:t>
                      </a:r>
                      <a:r>
                        <a:rPr lang="en-US" sz="2400" dirty="0"/>
                        <a:t>build customized solutions</a:t>
                      </a:r>
                      <a:r>
                        <a:rPr lang="en-US" sz="2400" baseline="0" dirty="0"/>
                        <a:t> to suit your needs and requirements.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9569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service health</a:t>
            </a:r>
          </a:p>
        </p:txBody>
      </p:sp>
      <p:sp>
        <p:nvSpPr>
          <p:cNvPr id="6" name="Text Placeholder 5"/>
          <p:cNvSpPr>
            <a:spLocks noGrp="1"/>
          </p:cNvSpPr>
          <p:nvPr>
            <p:ph type="body" sz="quarter" idx="10"/>
          </p:nvPr>
        </p:nvSpPr>
        <p:spPr>
          <a:xfrm>
            <a:off x="586390" y="1434370"/>
            <a:ext cx="10500710" cy="861774"/>
          </a:xfrm>
        </p:spPr>
        <p:txBody>
          <a:bodyPr/>
          <a:lstStyle/>
          <a:p>
            <a:r>
              <a:rPr lang="en-US" dirty="0"/>
              <a:t>Evaluate the impact of Azure service issues with personalized guidance and support, notifications, and issue resolution updates.</a:t>
            </a:r>
            <a:endParaRPr lang="en-US" noProof="0" dirty="0"/>
          </a:p>
        </p:txBody>
      </p:sp>
      <p:pic>
        <p:nvPicPr>
          <p:cNvPr id="4" name="Picture 3">
            <a:extLst>
              <a:ext uri="{FF2B5EF4-FFF2-40B4-BE49-F238E27FC236}">
                <a16:creationId xmlns:a16="http://schemas.microsoft.com/office/drawing/2014/main" id="{548EF610-4EC2-460A-85DE-77190BE1F20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943" y="3600423"/>
            <a:ext cx="1832355" cy="1644955"/>
          </a:xfrm>
          <a:prstGeom prst="rect">
            <a:avLst/>
          </a:prstGeom>
        </p:spPr>
      </p:pic>
      <p:sp>
        <p:nvSpPr>
          <p:cNvPr id="5" name="Text Placeholder 5"/>
          <p:cNvSpPr txBox="1">
            <a:spLocks/>
          </p:cNvSpPr>
          <p:nvPr/>
        </p:nvSpPr>
        <p:spPr>
          <a:xfrm>
            <a:off x="586390" y="2686702"/>
            <a:ext cx="8669905" cy="385336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Components of Azure service health :</a:t>
            </a:r>
          </a:p>
          <a:p>
            <a:endParaRPr lang="en-US" sz="800" dirty="0">
              <a:latin typeface="Segoe UI Semilight" panose="020B0402040204020203" pitchFamily="34" charset="0"/>
              <a:cs typeface="Segoe UI Semilight" panose="020B0402040204020203" pitchFamily="34" charset="0"/>
            </a:endParaRPr>
          </a:p>
          <a:p>
            <a:pPr marL="571500" lvl="1" indent="-3429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Azure Status</a:t>
            </a:r>
            <a:r>
              <a:rPr lang="en-US" sz="2800" dirty="0">
                <a:latin typeface="Segoe UI Semilight" panose="020B0402040204020203" pitchFamily="34" charset="0"/>
                <a:cs typeface="Segoe UI Semilight" panose="020B0402040204020203" pitchFamily="34" charset="0"/>
              </a:rPr>
              <a:t> : provides a global overview Azure services’ state of health. </a:t>
            </a:r>
          </a:p>
          <a:p>
            <a:pPr marL="571500" lvl="1" indent="-3429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Service Health</a:t>
            </a:r>
            <a:r>
              <a:rPr lang="en-US" sz="2800" dirty="0">
                <a:latin typeface="Segoe UI Semilight" panose="020B0402040204020203" pitchFamily="34" charset="0"/>
                <a:cs typeface="Segoe UI Semilight" panose="020B0402040204020203" pitchFamily="34" charset="0"/>
              </a:rPr>
              <a:t> : customizable dashboard for tracking the state of services in the regions you use.</a:t>
            </a:r>
          </a:p>
          <a:p>
            <a:pPr marL="571500" lvl="1" indent="-3429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Azure Resource Health</a:t>
            </a:r>
            <a:r>
              <a:rPr lang="en-US" sz="2800" dirty="0">
                <a:latin typeface="Segoe UI Semilight" panose="020B0402040204020203" pitchFamily="34" charset="0"/>
                <a:cs typeface="Segoe UI Semilight" panose="020B0402040204020203" pitchFamily="34" charset="0"/>
              </a:rPr>
              <a:t> : diagnose and obtain support for Azure service issues affecting your resources.</a:t>
            </a:r>
          </a:p>
        </p:txBody>
      </p:sp>
    </p:spTree>
    <p:extLst>
      <p:ext uri="{BB962C8B-B14F-4D97-AF65-F5344CB8AC3E}">
        <p14:creationId xmlns:p14="http://schemas.microsoft.com/office/powerpoint/2010/main" val="138164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10516938" cy="997196"/>
          </a:xfrm>
        </p:spPr>
        <p:txBody>
          <a:bodyPr/>
          <a:lstStyle/>
          <a:p>
            <a:r>
              <a:rPr lang="en-US" noProof="0" dirty="0">
                <a:latin typeface="Segoe UI Semibold (Headings)"/>
              </a:rPr>
              <a:t>Lesson 07: Privacy, compliance and data protection standards in Azure</a:t>
            </a:r>
          </a:p>
        </p:txBody>
      </p:sp>
    </p:spTree>
    <p:extLst>
      <p:ext uri="{BB962C8B-B14F-4D97-AF65-F5344CB8AC3E}">
        <p14:creationId xmlns:p14="http://schemas.microsoft.com/office/powerpoint/2010/main" val="344186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Compliance Terms and Requirements</a:t>
            </a:r>
          </a:p>
        </p:txBody>
      </p:sp>
      <p:sp>
        <p:nvSpPr>
          <p:cNvPr id="6" name="Text Placeholder 5"/>
          <p:cNvSpPr>
            <a:spLocks noGrp="1"/>
          </p:cNvSpPr>
          <p:nvPr>
            <p:ph type="body" sz="quarter" idx="10"/>
          </p:nvPr>
        </p:nvSpPr>
        <p:spPr>
          <a:xfrm>
            <a:off x="586390" y="1434370"/>
            <a:ext cx="11018520" cy="1526572"/>
          </a:xfrm>
        </p:spPr>
        <p:txBody>
          <a:bodyPr/>
          <a:lstStyle/>
          <a:p>
            <a:r>
              <a:rPr lang="en-US" noProof="0" dirty="0"/>
              <a:t>Microsoft’s compliance offerings, certifications, and attestations outnumber those from other cloud service providers. </a:t>
            </a:r>
          </a:p>
          <a:p>
            <a:endParaRPr lang="en-US" sz="800" dirty="0"/>
          </a:p>
          <a:p>
            <a:r>
              <a:rPr lang="en-US" noProof="0" dirty="0"/>
              <a:t>Compliance offerings include:</a:t>
            </a:r>
          </a:p>
        </p:txBody>
      </p:sp>
      <p:graphicFrame>
        <p:nvGraphicFramePr>
          <p:cNvPr id="5" name="Table 4">
            <a:extLst>
              <a:ext uri="{FF2B5EF4-FFF2-40B4-BE49-F238E27FC236}">
                <a16:creationId xmlns:a16="http://schemas.microsoft.com/office/drawing/2014/main" id="{376401FF-6693-42BF-B772-366B7488381A}"/>
              </a:ext>
            </a:extLst>
          </p:cNvPr>
          <p:cNvGraphicFramePr>
            <a:graphicFrameLocks noGrp="1"/>
          </p:cNvGraphicFramePr>
          <p:nvPr>
            <p:extLst>
              <p:ext uri="{D42A27DB-BD31-4B8C-83A1-F6EECF244321}">
                <p14:modId xmlns:p14="http://schemas.microsoft.com/office/powerpoint/2010/main" val="2372304850"/>
              </p:ext>
            </p:extLst>
          </p:nvPr>
        </p:nvGraphicFramePr>
        <p:xfrm>
          <a:off x="1290320" y="2951639"/>
          <a:ext cx="9611360" cy="2407920"/>
        </p:xfrm>
        <a:graphic>
          <a:graphicData uri="http://schemas.openxmlformats.org/drawingml/2006/table">
            <a:tbl>
              <a:tblPr bandRow="1">
                <a:tableStyleId>{7DF18680-E054-41AD-8BC1-D1AEF772440D}</a:tableStyleId>
              </a:tblPr>
              <a:tblGrid>
                <a:gridCol w="4805680">
                  <a:extLst>
                    <a:ext uri="{9D8B030D-6E8A-4147-A177-3AD203B41FA5}">
                      <a16:colId xmlns:a16="http://schemas.microsoft.com/office/drawing/2014/main" val="197318970"/>
                    </a:ext>
                  </a:extLst>
                </a:gridCol>
                <a:gridCol w="4805680">
                  <a:extLst>
                    <a:ext uri="{9D8B030D-6E8A-4147-A177-3AD203B41FA5}">
                      <a16:colId xmlns:a16="http://schemas.microsoft.com/office/drawing/2014/main" val="1780205784"/>
                    </a:ext>
                  </a:extLst>
                </a:gridCol>
              </a:tblGrid>
              <a:tr h="446812">
                <a:tc>
                  <a:txBody>
                    <a:bodyPr/>
                    <a:lstStyle/>
                    <a:p>
                      <a:r>
                        <a:rPr lang="en-US" sz="2800" b="1" u="none" strike="noStrike" kern="1200" dirty="0">
                          <a:effectLst/>
                          <a:latin typeface="Segoe UI Semilight" panose="020B0402040204020203" pitchFamily="34" charset="0"/>
                          <a:cs typeface="Segoe UI Semilight" panose="020B0402040204020203" pitchFamily="34" charset="0"/>
                        </a:rPr>
                        <a:t>Criminal Justice Information Services</a:t>
                      </a:r>
                      <a:endParaRPr lang="en-US" sz="2800" b="1" dirty="0">
                        <a:solidFill>
                          <a:schemeClr val="tx1"/>
                        </a:solidFill>
                        <a:latin typeface="Segoe UI Semilight" panose="020B0402040204020203" pitchFamily="34" charset="0"/>
                        <a:cs typeface="Segoe UI Semilight" panose="020B0402040204020203" pitchFamily="34" charset="0"/>
                      </a:endParaRPr>
                    </a:p>
                  </a:txBody>
                  <a:tcPr/>
                </a:tc>
                <a:tc>
                  <a:txBody>
                    <a:bodyPr/>
                    <a:lstStyle/>
                    <a:p>
                      <a:r>
                        <a:rPr lang="en-IE" sz="2800" b="1" u="none" strike="noStrike" kern="1200" dirty="0">
                          <a:effectLst/>
                          <a:latin typeface="Segoe UI Semilight" panose="020B0402040204020203" pitchFamily="34" charset="0"/>
                          <a:cs typeface="Segoe UI Semilight" panose="020B0402040204020203" pitchFamily="34" charset="0"/>
                        </a:rPr>
                        <a:t>Health Insurance Portability and Accountability Act</a:t>
                      </a:r>
                      <a:endParaRPr lang="en-US" sz="2800" b="1" dirty="0">
                        <a:solidFill>
                          <a:schemeClr val="tx1"/>
                        </a:solidFill>
                        <a:latin typeface="Segoe UI Semilight" panose="020B0402040204020203" pitchFamily="34" charset="0"/>
                        <a:cs typeface="Segoe UI Semilight" panose="020B0402040204020203" pitchFamily="34" charset="0"/>
                      </a:endParaRPr>
                    </a:p>
                  </a:txBody>
                  <a:tcPr/>
                </a:tc>
                <a:extLst>
                  <a:ext uri="{0D108BD9-81ED-4DB2-BD59-A6C34878D82A}">
                    <a16:rowId xmlns:a16="http://schemas.microsoft.com/office/drawing/2014/main" val="3643159280"/>
                  </a:ext>
                </a:extLst>
              </a:tr>
              <a:tr h="453018">
                <a:tc>
                  <a:txBody>
                    <a:bodyPr/>
                    <a:lstStyle/>
                    <a:p>
                      <a:r>
                        <a:rPr lang="en-US" sz="2800" b="1" u="none" strike="noStrike" kern="1200" dirty="0">
                          <a:effectLst/>
                          <a:latin typeface="Segoe UI Semilight" panose="020B0402040204020203" pitchFamily="34" charset="0"/>
                          <a:cs typeface="Segoe UI Semilight" panose="020B0402040204020203" pitchFamily="34" charset="0"/>
                        </a:rPr>
                        <a:t>CSA STAR Certification</a:t>
                      </a:r>
                      <a:endParaRPr lang="en-US" sz="2800" b="1" dirty="0">
                        <a:solidFill>
                          <a:schemeClr val="tx1"/>
                        </a:solidFill>
                        <a:latin typeface="Segoe UI Semilight" panose="020B0402040204020203" pitchFamily="34" charset="0"/>
                        <a:cs typeface="Segoe UI Semilight" panose="020B0402040204020203" pitchFamily="34" charset="0"/>
                      </a:endParaRPr>
                    </a:p>
                  </a:txBody>
                  <a:tcPr/>
                </a:tc>
                <a:tc>
                  <a:txBody>
                    <a:bodyPr/>
                    <a:lstStyle/>
                    <a:p>
                      <a:r>
                        <a:rPr lang="en-US" sz="2800" b="1" u="none" strike="noStrike" kern="1200" dirty="0">
                          <a:effectLst/>
                          <a:latin typeface="Segoe UI Semilight" panose="020B0402040204020203" pitchFamily="34" charset="0"/>
                          <a:cs typeface="Segoe UI Semilight" panose="020B0402040204020203" pitchFamily="34" charset="0"/>
                        </a:rPr>
                        <a:t>ISO/ IEC 27018</a:t>
                      </a:r>
                      <a:endParaRPr lang="en-US" sz="2800" b="1" dirty="0">
                        <a:solidFill>
                          <a:schemeClr val="tx1"/>
                        </a:solidFill>
                        <a:latin typeface="Segoe UI Semilight" panose="020B0402040204020203" pitchFamily="34" charset="0"/>
                        <a:cs typeface="Segoe UI Semilight" panose="020B0402040204020203" pitchFamily="34" charset="0"/>
                      </a:endParaRPr>
                    </a:p>
                  </a:txBody>
                  <a:tcPr/>
                </a:tc>
                <a:extLst>
                  <a:ext uri="{0D108BD9-81ED-4DB2-BD59-A6C34878D82A}">
                    <a16:rowId xmlns:a16="http://schemas.microsoft.com/office/drawing/2014/main" val="1269128114"/>
                  </a:ext>
                </a:extLst>
              </a:tr>
              <a:tr h="781922">
                <a:tc>
                  <a:txBody>
                    <a:bodyPr/>
                    <a:lstStyle/>
                    <a:p>
                      <a:r>
                        <a:rPr lang="en-IE" sz="2800" b="1" u="none" strike="noStrike" kern="1200" dirty="0">
                          <a:effectLst/>
                          <a:latin typeface="Segoe UI Semilight" panose="020B0402040204020203" pitchFamily="34" charset="0"/>
                          <a:cs typeface="Segoe UI Semilight" panose="020B0402040204020203" pitchFamily="34" charset="0"/>
                        </a:rPr>
                        <a:t>General Data Protection Regulation (GDPR)</a:t>
                      </a:r>
                      <a:endParaRPr lang="en-US" sz="2800" b="1" dirty="0">
                        <a:solidFill>
                          <a:schemeClr val="tx1"/>
                        </a:solidFill>
                        <a:latin typeface="Segoe UI Semilight" panose="020B0402040204020203" pitchFamily="34" charset="0"/>
                        <a:cs typeface="Segoe UI Semilight" panose="020B0402040204020203" pitchFamily="34" charset="0"/>
                      </a:endParaRPr>
                    </a:p>
                  </a:txBody>
                  <a:tcPr/>
                </a:tc>
                <a:tc>
                  <a:txBody>
                    <a:bodyPr/>
                    <a:lstStyle/>
                    <a:p>
                      <a:r>
                        <a:rPr lang="en-IE" sz="2800" b="1" u="none" strike="noStrike" kern="1200" dirty="0">
                          <a:effectLst/>
                          <a:latin typeface="Segoe UI Semilight" panose="020B0402040204020203" pitchFamily="34" charset="0"/>
                          <a:cs typeface="Segoe UI Semilight" panose="020B0402040204020203" pitchFamily="34" charset="0"/>
                        </a:rPr>
                        <a:t>National Institute of Standards and Technology</a:t>
                      </a:r>
                      <a:endParaRPr lang="en-US" sz="2800" b="1" dirty="0">
                        <a:solidFill>
                          <a:schemeClr val="tx1"/>
                        </a:solidFill>
                        <a:latin typeface="Segoe UI Semilight" panose="020B0402040204020203" pitchFamily="34" charset="0"/>
                        <a:cs typeface="Segoe UI Semilight" panose="020B0402040204020203" pitchFamily="34" charset="0"/>
                      </a:endParaRPr>
                    </a:p>
                  </a:txBody>
                  <a:tcPr/>
                </a:tc>
                <a:extLst>
                  <a:ext uri="{0D108BD9-81ED-4DB2-BD59-A6C34878D82A}">
                    <a16:rowId xmlns:a16="http://schemas.microsoft.com/office/drawing/2014/main" val="1300742416"/>
                  </a:ext>
                </a:extLst>
              </a:tr>
            </a:tbl>
          </a:graphicData>
        </a:graphic>
      </p:graphicFrame>
      <p:sp>
        <p:nvSpPr>
          <p:cNvPr id="7" name="Text Placeholder 5">
            <a:extLst>
              <a:ext uri="{FF2B5EF4-FFF2-40B4-BE49-F238E27FC236}">
                <a16:creationId xmlns:a16="http://schemas.microsoft.com/office/drawing/2014/main" id="{9F657309-6B0C-4933-8DDD-96D273842752}"/>
              </a:ext>
            </a:extLst>
          </p:cNvPr>
          <p:cNvSpPr txBox="1">
            <a:spLocks/>
          </p:cNvSpPr>
          <p:nvPr/>
        </p:nvSpPr>
        <p:spPr>
          <a:xfrm>
            <a:off x="597995" y="5535136"/>
            <a:ext cx="11594005"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View all Microsoft compliance details at : </a:t>
            </a:r>
            <a:endParaRPr lang="en-IE" sz="2700" dirty="0"/>
          </a:p>
          <a:p>
            <a:r>
              <a:rPr lang="en-IE" dirty="0">
                <a:hlinkClick r:id="rId3"/>
              </a:rPr>
              <a:t>microsoft.com/</a:t>
            </a:r>
            <a:r>
              <a:rPr lang="en-IE" dirty="0" err="1">
                <a:hlinkClick r:id="rId3"/>
              </a:rPr>
              <a:t>trustcenter</a:t>
            </a:r>
            <a:r>
              <a:rPr lang="en-IE" dirty="0">
                <a:hlinkClick r:id="rId3"/>
              </a:rPr>
              <a:t>/compliance/</a:t>
            </a:r>
            <a:r>
              <a:rPr lang="en-IE" dirty="0" err="1">
                <a:hlinkClick r:id="rId3"/>
              </a:rPr>
              <a:t>complianceoffering</a:t>
            </a:r>
            <a:r>
              <a:rPr lang="en-IE" sz="2700" dirty="0" err="1">
                <a:hlinkClick r:id="rId3"/>
              </a:rPr>
              <a:t>s</a:t>
            </a:r>
            <a:endParaRPr lang="en-IE" sz="2700" dirty="0"/>
          </a:p>
        </p:txBody>
      </p:sp>
    </p:spTree>
    <p:extLst>
      <p:ext uri="{BB962C8B-B14F-4D97-AF65-F5344CB8AC3E}">
        <p14:creationId xmlns:p14="http://schemas.microsoft.com/office/powerpoint/2010/main" val="13505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privacy statement</a:t>
            </a:r>
          </a:p>
        </p:txBody>
      </p:sp>
      <p:sp>
        <p:nvSpPr>
          <p:cNvPr id="4" name="Text Placeholder 5"/>
          <p:cNvSpPr txBox="1">
            <a:spLocks/>
          </p:cNvSpPr>
          <p:nvPr/>
        </p:nvSpPr>
        <p:spPr>
          <a:xfrm>
            <a:off x="586740" y="2685610"/>
            <a:ext cx="11018520" cy="19820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Microsoft privacy statement explains :</a:t>
            </a:r>
          </a:p>
          <a:p>
            <a:pPr marL="457200" indent="-457200">
              <a:buFont typeface="Arial" panose="020B0604020202020204" pitchFamily="34" charset="0"/>
              <a:buChar char="•"/>
            </a:pPr>
            <a:r>
              <a:rPr lang="en-US" dirty="0"/>
              <a:t>which data Microsoft process,</a:t>
            </a:r>
          </a:p>
          <a:p>
            <a:pPr marL="457200" indent="-457200">
              <a:buFont typeface="Arial" panose="020B0604020202020204" pitchFamily="34" charset="0"/>
              <a:buChar char="•"/>
            </a:pPr>
            <a:r>
              <a:rPr lang="en-US" dirty="0"/>
              <a:t>how Microsoft processes it,</a:t>
            </a:r>
          </a:p>
          <a:p>
            <a:pPr marL="457200" indent="-457200">
              <a:buFont typeface="Arial" panose="020B0604020202020204" pitchFamily="34" charset="0"/>
              <a:buChar char="•"/>
            </a:pPr>
            <a:r>
              <a:rPr lang="en-US" dirty="0"/>
              <a:t>and for what purposes.</a:t>
            </a:r>
          </a:p>
        </p:txBody>
      </p:sp>
      <p:sp>
        <p:nvSpPr>
          <p:cNvPr id="5" name="Text Placeholder 5"/>
          <p:cNvSpPr txBox="1">
            <a:spLocks/>
          </p:cNvSpPr>
          <p:nvPr/>
        </p:nvSpPr>
        <p:spPr>
          <a:xfrm>
            <a:off x="586740" y="1434370"/>
            <a:ext cx="11018520"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Provides openness and honesty about how Microsoft handles the user data collected from its products and services.</a:t>
            </a:r>
          </a:p>
        </p:txBody>
      </p:sp>
      <p:sp>
        <p:nvSpPr>
          <p:cNvPr id="7" name="Text Placeholder 5"/>
          <p:cNvSpPr txBox="1">
            <a:spLocks/>
          </p:cNvSpPr>
          <p:nvPr/>
        </p:nvSpPr>
        <p:spPr>
          <a:xfrm>
            <a:off x="586740" y="5168170"/>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Review Microsoft's Privacy Statement at : </a:t>
            </a:r>
          </a:p>
          <a:p>
            <a:r>
              <a:rPr lang="en-US" dirty="0">
                <a:hlinkClick r:id="rId3"/>
              </a:rPr>
              <a:t>microsoft.com/</a:t>
            </a:r>
            <a:r>
              <a:rPr lang="en-US" dirty="0" err="1">
                <a:hlinkClick r:id="rId3"/>
              </a:rPr>
              <a:t>privacystatement</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462" y="2533650"/>
            <a:ext cx="35623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955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Trust Center : </a:t>
            </a:r>
            <a:r>
              <a:rPr lang="en-US" dirty="0">
                <a:hlinkClick r:id="rId3"/>
              </a:rPr>
              <a:t>microsoft.com/</a:t>
            </a:r>
            <a:r>
              <a:rPr lang="en-US" dirty="0" err="1">
                <a:hlinkClick r:id="rId3"/>
              </a:rPr>
              <a:t>trustcenter</a:t>
            </a:r>
            <a:r>
              <a:rPr lang="en-US" dirty="0"/>
              <a:t> </a:t>
            </a:r>
            <a:endParaRPr lang="en-US" noProof="0" dirty="0"/>
          </a:p>
        </p:txBody>
      </p:sp>
      <p:sp>
        <p:nvSpPr>
          <p:cNvPr id="6" name="Text Placeholder 5"/>
          <p:cNvSpPr>
            <a:spLocks noGrp="1"/>
          </p:cNvSpPr>
          <p:nvPr>
            <p:ph type="body" sz="quarter" idx="10"/>
          </p:nvPr>
        </p:nvSpPr>
        <p:spPr>
          <a:xfrm>
            <a:off x="586390" y="1434370"/>
            <a:ext cx="11018520" cy="861774"/>
          </a:xfrm>
        </p:spPr>
        <p:txBody>
          <a:bodyPr/>
          <a:lstStyle/>
          <a:p>
            <a:r>
              <a:rPr lang="en-US" dirty="0"/>
              <a:t>Learn about security, privacy, compliance, policies, features, and practices across Microsoft’s cloud products.</a:t>
            </a:r>
            <a:endParaRPr lang="en-US" sz="2800" noProof="0" dirty="0">
              <a:latin typeface="Segoe UI Semilight" panose="020B0402040204020203" pitchFamily="34" charset="0"/>
              <a:cs typeface="Segoe UI Semilight" panose="020B0402040204020203" pitchFamily="34" charset="0"/>
            </a:endParaRPr>
          </a:p>
        </p:txBody>
      </p:sp>
      <p:sp>
        <p:nvSpPr>
          <p:cNvPr id="4" name="Text Placeholder 5"/>
          <p:cNvSpPr txBox="1">
            <a:spLocks/>
          </p:cNvSpPr>
          <p:nvPr/>
        </p:nvSpPr>
        <p:spPr>
          <a:xfrm>
            <a:off x="3364230" y="2577370"/>
            <a:ext cx="8046720" cy="382059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dirty="0"/>
              <a:t>Trust Center website provides :</a:t>
            </a:r>
          </a:p>
          <a:p>
            <a:pPr>
              <a:lnSpc>
                <a:spcPct val="114000"/>
              </a:lnSpc>
            </a:pPr>
            <a:endParaRPr lang="en-US" sz="800" dirty="0"/>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in-depth, expert information.</a:t>
            </a:r>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curated lists of recommended resources, arranged by topic.</a:t>
            </a:r>
          </a:p>
          <a:p>
            <a:pPr marL="571500" lvl="1" indent="-342900" algn="just">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role-specific information for business managers, administrators, engineers, risk assessors, privacy officers, legal teams, and more.</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71875"/>
            <a:ext cx="24765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02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5873" y="3028952"/>
            <a:ext cx="2478667" cy="26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itle 16"/>
          <p:cNvSpPr>
            <a:spLocks noGrp="1"/>
          </p:cNvSpPr>
          <p:nvPr>
            <p:ph type="title"/>
          </p:nvPr>
        </p:nvSpPr>
        <p:spPr/>
        <p:txBody>
          <a:bodyPr/>
          <a:lstStyle/>
          <a:p>
            <a:r>
              <a:rPr lang="en-US" noProof="0" dirty="0"/>
              <a:t>Service Trust Portal (</a:t>
            </a:r>
            <a:r>
              <a:rPr lang="en-US" dirty="0"/>
              <a:t>STP) : </a:t>
            </a:r>
            <a:r>
              <a:rPr lang="en-US" b="1" dirty="0">
                <a:hlinkClick r:id="rId4"/>
              </a:rPr>
              <a:t>servicetrust.microsoft.com</a:t>
            </a:r>
            <a:endParaRPr lang="en-US" b="1" noProof="0" dirty="0"/>
          </a:p>
        </p:txBody>
      </p:sp>
      <p:sp>
        <p:nvSpPr>
          <p:cNvPr id="6" name="Text Placeholder 5"/>
          <p:cNvSpPr>
            <a:spLocks noGrp="1"/>
          </p:cNvSpPr>
          <p:nvPr>
            <p:ph type="body" sz="quarter" idx="10"/>
          </p:nvPr>
        </p:nvSpPr>
        <p:spPr>
          <a:xfrm>
            <a:off x="586390" y="1434370"/>
            <a:ext cx="11018520" cy="861774"/>
          </a:xfrm>
        </p:spPr>
        <p:txBody>
          <a:bodyPr/>
          <a:lstStyle/>
          <a:p>
            <a:r>
              <a:rPr lang="en-US" dirty="0"/>
              <a:t>A Trust Center companion website for compliance-related publications about Microsoft cloud services. Hosts the Compliance Manager service.</a:t>
            </a:r>
            <a:endParaRPr lang="en-US" noProof="0" dirty="0"/>
          </a:p>
        </p:txBody>
      </p:sp>
      <p:sp>
        <p:nvSpPr>
          <p:cNvPr id="4" name="Text Placeholder 5"/>
          <p:cNvSpPr txBox="1">
            <a:spLocks/>
          </p:cNvSpPr>
          <p:nvPr/>
        </p:nvSpPr>
        <p:spPr>
          <a:xfrm>
            <a:off x="609600" y="2805970"/>
            <a:ext cx="8046720" cy="32932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Use STP to access :</a:t>
            </a:r>
          </a:p>
          <a:p>
            <a:endParaRPr lang="en-US" sz="800" dirty="0"/>
          </a:p>
          <a:p>
            <a:pPr marL="457200" indent="-457200">
              <a:lnSpc>
                <a:spcPct val="114000"/>
              </a:lnSpc>
              <a:buFont typeface="Arial" panose="020B0604020202020204" pitchFamily="34" charset="0"/>
              <a:buChar char="•"/>
            </a:pPr>
            <a:r>
              <a:rPr lang="en-US" dirty="0"/>
              <a:t>audit reports across Microsoft cloud services.</a:t>
            </a:r>
          </a:p>
          <a:p>
            <a:pPr marL="457200" indent="-457200">
              <a:lnSpc>
                <a:spcPct val="114000"/>
              </a:lnSpc>
              <a:buFont typeface="Arial" panose="020B0604020202020204" pitchFamily="34" charset="0"/>
              <a:buChar char="•"/>
            </a:pPr>
            <a:r>
              <a:rPr lang="en-US" dirty="0"/>
              <a:t>guides to using Microsoft cloud services for regulatory compliance.</a:t>
            </a:r>
          </a:p>
          <a:p>
            <a:pPr marL="457200" indent="-457200">
              <a:lnSpc>
                <a:spcPct val="114000"/>
              </a:lnSpc>
              <a:buFont typeface="Arial" panose="020B0604020202020204" pitchFamily="34" charset="0"/>
              <a:buChar char="•"/>
            </a:pPr>
            <a:r>
              <a:rPr lang="en-US" dirty="0"/>
              <a:t>publications about trust, and how Microsoft cloud services protect your data.</a:t>
            </a:r>
          </a:p>
        </p:txBody>
      </p:sp>
    </p:spTree>
    <p:extLst>
      <p:ext uri="{BB962C8B-B14F-4D97-AF65-F5344CB8AC3E}">
        <p14:creationId xmlns:p14="http://schemas.microsoft.com/office/powerpoint/2010/main" val="263830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Compliance Manager</a:t>
            </a:r>
          </a:p>
        </p:txBody>
      </p:sp>
      <p:sp>
        <p:nvSpPr>
          <p:cNvPr id="6" name="Text Placeholder 5"/>
          <p:cNvSpPr>
            <a:spLocks noGrp="1"/>
          </p:cNvSpPr>
          <p:nvPr>
            <p:ph type="body" sz="quarter" idx="10"/>
          </p:nvPr>
        </p:nvSpPr>
        <p:spPr>
          <a:xfrm>
            <a:off x="586390" y="1434370"/>
            <a:ext cx="11018520" cy="861774"/>
          </a:xfrm>
        </p:spPr>
        <p:txBody>
          <a:bodyPr/>
          <a:lstStyle/>
          <a:p>
            <a:r>
              <a:rPr lang="en-US" noProof="0" dirty="0"/>
              <a:t>Workflow-based, risk assessment tool in Trust Portal </a:t>
            </a:r>
            <a:r>
              <a:rPr lang="en-US" dirty="0"/>
              <a:t>that supports </a:t>
            </a:r>
            <a:r>
              <a:rPr lang="en-US" noProof="0" dirty="0"/>
              <a:t>your organization's regulatory compliance activities. </a:t>
            </a:r>
            <a:endParaRPr lang="en-US" sz="2800" dirty="0">
              <a:latin typeface="Segoe UI Semilight" panose="020B0402040204020203" pitchFamily="34" charset="0"/>
              <a:cs typeface="Segoe UI Semilight" panose="020B0402040204020203" pitchFamily="34" charset="0"/>
            </a:endParaRPr>
          </a:p>
        </p:txBody>
      </p:sp>
      <p:sp>
        <p:nvSpPr>
          <p:cNvPr id="4" name="Text Placeholder 5"/>
          <p:cNvSpPr txBox="1">
            <a:spLocks/>
          </p:cNvSpPr>
          <p:nvPr/>
        </p:nvSpPr>
        <p:spPr>
          <a:xfrm>
            <a:off x="647700" y="2615470"/>
            <a:ext cx="8046720" cy="34224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Compliance Manager features :</a:t>
            </a:r>
          </a:p>
          <a:p>
            <a:endParaRPr lang="en-US" sz="800" dirty="0"/>
          </a:p>
          <a:p>
            <a:pPr marL="571500" lvl="1" indent="-3429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assign, track, and verify your compliance and assessment-related activities.</a:t>
            </a:r>
          </a:p>
          <a:p>
            <a:pPr marL="571500" lvl="1" indent="-3429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provides a score by evaluating your compliance status.</a:t>
            </a:r>
          </a:p>
          <a:p>
            <a:pPr marL="571500" lvl="1" indent="-3429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stores and manages your compliance-related artifacts in a secure digital repository.</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902" y="3303908"/>
            <a:ext cx="2748952" cy="179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35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noProof="0" dirty="0">
                <a:latin typeface="Segoe UI Semibold (Headings)"/>
              </a:rPr>
              <a:t>Lesson 02: Securing network connectivity in Azure</a:t>
            </a:r>
          </a:p>
        </p:txBody>
      </p:sp>
    </p:spTree>
    <p:extLst>
      <p:ext uri="{BB962C8B-B14F-4D97-AF65-F5344CB8AC3E}">
        <p14:creationId xmlns:p14="http://schemas.microsoft.com/office/powerpoint/2010/main" val="260570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government services (USA)</a:t>
            </a:r>
          </a:p>
        </p:txBody>
      </p:sp>
      <p:sp>
        <p:nvSpPr>
          <p:cNvPr id="6" name="Text Placeholder 5"/>
          <p:cNvSpPr>
            <a:spLocks noGrp="1"/>
          </p:cNvSpPr>
          <p:nvPr>
            <p:ph type="body" sz="quarter" idx="10"/>
          </p:nvPr>
        </p:nvSpPr>
        <p:spPr>
          <a:xfrm>
            <a:off x="586740" y="1434370"/>
            <a:ext cx="11018520" cy="861774"/>
          </a:xfrm>
        </p:spPr>
        <p:txBody>
          <a:bodyPr/>
          <a:lstStyle/>
          <a:p>
            <a:r>
              <a:rPr lang="en-US" dirty="0"/>
              <a:t>Meets the security and compliance needs of US federal agencies, state and local governments, and their solution providers.</a:t>
            </a:r>
            <a:endParaRPr lang="en-US" noProof="0" dirty="0"/>
          </a:p>
        </p:txBody>
      </p:sp>
      <p:sp>
        <p:nvSpPr>
          <p:cNvPr id="4" name="Text Placeholder 5"/>
          <p:cNvSpPr txBox="1">
            <a:spLocks/>
          </p:cNvSpPr>
          <p:nvPr/>
        </p:nvSpPr>
        <p:spPr>
          <a:xfrm>
            <a:off x="3848100" y="2556808"/>
            <a:ext cx="8046720" cy="280204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Government :</a:t>
            </a:r>
          </a:p>
          <a:p>
            <a:endParaRPr lang="en-US" sz="800" dirty="0"/>
          </a:p>
          <a:p>
            <a:pPr marL="457200" indent="-457200">
              <a:lnSpc>
                <a:spcPct val="114000"/>
              </a:lnSpc>
              <a:buFont typeface="Arial" panose="020B0604020202020204" pitchFamily="34" charset="0"/>
              <a:buChar char="•"/>
            </a:pPr>
            <a:r>
              <a:rPr lang="en-US" dirty="0"/>
              <a:t>separate instance of Azure.</a:t>
            </a:r>
          </a:p>
          <a:p>
            <a:pPr marL="457200" indent="-457200">
              <a:lnSpc>
                <a:spcPct val="114000"/>
              </a:lnSpc>
              <a:buFont typeface="Arial" panose="020B0604020202020204" pitchFamily="34" charset="0"/>
              <a:buChar char="•"/>
            </a:pPr>
            <a:r>
              <a:rPr lang="en-US" dirty="0"/>
              <a:t>physically isolated from non-US government deployments.</a:t>
            </a:r>
          </a:p>
          <a:p>
            <a:pPr marL="457200" indent="-457200">
              <a:lnSpc>
                <a:spcPct val="114000"/>
              </a:lnSpc>
              <a:buFont typeface="Arial" panose="020B0604020202020204" pitchFamily="34" charset="0"/>
              <a:buChar char="•"/>
            </a:pPr>
            <a:r>
              <a:rPr lang="en-US" dirty="0"/>
              <a:t>accessible to screened, authorized personnel.</a:t>
            </a:r>
          </a:p>
        </p:txBody>
      </p:sp>
      <p:grpSp>
        <p:nvGrpSpPr>
          <p:cNvPr id="5" name="Group 4"/>
          <p:cNvGrpSpPr>
            <a:grpSpLocks noChangeAspect="1"/>
          </p:cNvGrpSpPr>
          <p:nvPr/>
        </p:nvGrpSpPr>
        <p:grpSpPr bwMode="auto">
          <a:xfrm>
            <a:off x="554032" y="3231631"/>
            <a:ext cx="2790365" cy="1235331"/>
            <a:chOff x="5526" y="820"/>
            <a:chExt cx="1283" cy="568"/>
          </a:xfrm>
        </p:grpSpPr>
        <p:sp>
          <p:nvSpPr>
            <p:cNvPr id="7" name="AutoShape 3"/>
            <p:cNvSpPr>
              <a:spLocks noChangeAspect="1" noChangeArrowheads="1" noTextEdit="1"/>
            </p:cNvSpPr>
            <p:nvPr/>
          </p:nvSpPr>
          <p:spPr bwMode="auto">
            <a:xfrm>
              <a:off x="5526" y="820"/>
              <a:ext cx="1283"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6467" y="1118"/>
              <a:ext cx="331" cy="267"/>
            </a:xfrm>
            <a:custGeom>
              <a:avLst/>
              <a:gdLst>
                <a:gd name="T0" fmla="*/ 331 w 331"/>
                <a:gd name="T1" fmla="*/ 0 h 267"/>
                <a:gd name="T2" fmla="*/ 25 w 331"/>
                <a:gd name="T3" fmla="*/ 0 h 267"/>
                <a:gd name="T4" fmla="*/ 0 w 331"/>
                <a:gd name="T5" fmla="*/ 0 h 267"/>
                <a:gd name="T6" fmla="*/ 0 w 331"/>
                <a:gd name="T7" fmla="*/ 267 h 267"/>
                <a:gd name="T8" fmla="*/ 331 w 331"/>
                <a:gd name="T9" fmla="*/ 267 h 267"/>
                <a:gd name="T10" fmla="*/ 331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331" y="0"/>
                  </a:moveTo>
                  <a:lnTo>
                    <a:pt x="25" y="0"/>
                  </a:lnTo>
                  <a:lnTo>
                    <a:pt x="0" y="0"/>
                  </a:lnTo>
                  <a:lnTo>
                    <a:pt x="0" y="267"/>
                  </a:lnTo>
                  <a:lnTo>
                    <a:pt x="331" y="267"/>
                  </a:lnTo>
                  <a:lnTo>
                    <a:pt x="331"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6726"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668"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6610"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6555" y="1210"/>
              <a:ext cx="25"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6467" y="1163"/>
              <a:ext cx="345"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5540" y="1118"/>
              <a:ext cx="331" cy="267"/>
            </a:xfrm>
            <a:custGeom>
              <a:avLst/>
              <a:gdLst>
                <a:gd name="T0" fmla="*/ 0 w 331"/>
                <a:gd name="T1" fmla="*/ 0 h 267"/>
                <a:gd name="T2" fmla="*/ 309 w 331"/>
                <a:gd name="T3" fmla="*/ 0 h 267"/>
                <a:gd name="T4" fmla="*/ 331 w 331"/>
                <a:gd name="T5" fmla="*/ 0 h 267"/>
                <a:gd name="T6" fmla="*/ 331 w 331"/>
                <a:gd name="T7" fmla="*/ 267 h 267"/>
                <a:gd name="T8" fmla="*/ 0 w 331"/>
                <a:gd name="T9" fmla="*/ 267 h 267"/>
                <a:gd name="T10" fmla="*/ 0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0" y="0"/>
                  </a:moveTo>
                  <a:lnTo>
                    <a:pt x="309" y="0"/>
                  </a:lnTo>
                  <a:lnTo>
                    <a:pt x="331" y="0"/>
                  </a:lnTo>
                  <a:lnTo>
                    <a:pt x="331" y="267"/>
                  </a:lnTo>
                  <a:lnTo>
                    <a:pt x="0" y="267"/>
                  </a:ln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5612" y="1121"/>
              <a:ext cx="259" cy="264"/>
            </a:xfrm>
            <a:custGeom>
              <a:avLst/>
              <a:gdLst>
                <a:gd name="T0" fmla="*/ 0 w 259"/>
                <a:gd name="T1" fmla="*/ 264 h 264"/>
                <a:gd name="T2" fmla="*/ 259 w 259"/>
                <a:gd name="T3" fmla="*/ 0 h 264"/>
                <a:gd name="T4" fmla="*/ 259 w 259"/>
                <a:gd name="T5" fmla="*/ 264 h 264"/>
                <a:gd name="T6" fmla="*/ 0 w 259"/>
                <a:gd name="T7" fmla="*/ 264 h 264"/>
              </a:gdLst>
              <a:ahLst/>
              <a:cxnLst>
                <a:cxn ang="0">
                  <a:pos x="T0" y="T1"/>
                </a:cxn>
                <a:cxn ang="0">
                  <a:pos x="T2" y="T3"/>
                </a:cxn>
                <a:cxn ang="0">
                  <a:pos x="T4" y="T5"/>
                </a:cxn>
                <a:cxn ang="0">
                  <a:pos x="T6" y="T7"/>
                </a:cxn>
              </a:cxnLst>
              <a:rect l="0" t="0" r="r" b="b"/>
              <a:pathLst>
                <a:path w="259" h="264">
                  <a:moveTo>
                    <a:pt x="0" y="264"/>
                  </a:moveTo>
                  <a:lnTo>
                    <a:pt x="259" y="0"/>
                  </a:lnTo>
                  <a:lnTo>
                    <a:pt x="259" y="264"/>
                  </a:lnTo>
                  <a:lnTo>
                    <a:pt x="0" y="264"/>
                  </a:ln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6467"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6500" y="1279"/>
              <a:ext cx="41"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5838"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5871" y="931"/>
              <a:ext cx="596" cy="39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6114" y="1118"/>
              <a:ext cx="110" cy="206"/>
            </a:xfrm>
            <a:custGeom>
              <a:avLst/>
              <a:gdLst>
                <a:gd name="T0" fmla="*/ 20 w 40"/>
                <a:gd name="T1" fmla="*/ 0 h 74"/>
                <a:gd name="T2" fmla="*/ 0 w 40"/>
                <a:gd name="T3" fmla="*/ 21 h 74"/>
                <a:gd name="T4" fmla="*/ 0 w 40"/>
                <a:gd name="T5" fmla="*/ 74 h 74"/>
                <a:gd name="T6" fmla="*/ 40 w 40"/>
                <a:gd name="T7" fmla="*/ 74 h 74"/>
                <a:gd name="T8" fmla="*/ 40 w 40"/>
                <a:gd name="T9" fmla="*/ 21 h 74"/>
                <a:gd name="T10" fmla="*/ 20 w 40"/>
                <a:gd name="T11" fmla="*/ 0 h 74"/>
              </a:gdLst>
              <a:ahLst/>
              <a:cxnLst>
                <a:cxn ang="0">
                  <a:pos x="T0" y="T1"/>
                </a:cxn>
                <a:cxn ang="0">
                  <a:pos x="T2" y="T3"/>
                </a:cxn>
                <a:cxn ang="0">
                  <a:pos x="T4" y="T5"/>
                </a:cxn>
                <a:cxn ang="0">
                  <a:pos x="T6" y="T7"/>
                </a:cxn>
                <a:cxn ang="0">
                  <a:pos x="T8" y="T9"/>
                </a:cxn>
                <a:cxn ang="0">
                  <a:pos x="T10" y="T11"/>
                </a:cxn>
              </a:cxnLst>
              <a:rect l="0" t="0" r="r" b="b"/>
              <a:pathLst>
                <a:path w="40" h="74">
                  <a:moveTo>
                    <a:pt x="20" y="0"/>
                  </a:moveTo>
                  <a:cubicBezTo>
                    <a:pt x="9" y="0"/>
                    <a:pt x="0" y="9"/>
                    <a:pt x="0" y="21"/>
                  </a:cubicBezTo>
                  <a:cubicBezTo>
                    <a:pt x="0" y="74"/>
                    <a:pt x="0" y="74"/>
                    <a:pt x="0" y="74"/>
                  </a:cubicBezTo>
                  <a:cubicBezTo>
                    <a:pt x="40" y="74"/>
                    <a:pt x="40" y="74"/>
                    <a:pt x="40" y="74"/>
                  </a:cubicBezTo>
                  <a:cubicBezTo>
                    <a:pt x="40" y="21"/>
                    <a:pt x="40" y="21"/>
                    <a:pt x="40" y="21"/>
                  </a:cubicBezTo>
                  <a:cubicBezTo>
                    <a:pt x="40" y="9"/>
                    <a:pt x="31" y="0"/>
                    <a:pt x="20"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6288"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5937"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5584"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5642"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5700" y="1210"/>
              <a:ext cx="27"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5758" y="1210"/>
              <a:ext cx="27"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5871" y="1324"/>
              <a:ext cx="596" cy="1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5857" y="134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5849" y="1355"/>
              <a:ext cx="643" cy="14"/>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5838" y="1369"/>
              <a:ext cx="662" cy="1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5796" y="1279"/>
              <a:ext cx="42"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5976" y="823"/>
              <a:ext cx="386" cy="97"/>
            </a:xfrm>
            <a:custGeom>
              <a:avLst/>
              <a:gdLst>
                <a:gd name="T0" fmla="*/ 196 w 386"/>
                <a:gd name="T1" fmla="*/ 0 h 97"/>
                <a:gd name="T2" fmla="*/ 0 w 386"/>
                <a:gd name="T3" fmla="*/ 97 h 97"/>
                <a:gd name="T4" fmla="*/ 386 w 386"/>
                <a:gd name="T5" fmla="*/ 97 h 97"/>
                <a:gd name="T6" fmla="*/ 196 w 386"/>
                <a:gd name="T7" fmla="*/ 0 h 97"/>
              </a:gdLst>
              <a:ahLst/>
              <a:cxnLst>
                <a:cxn ang="0">
                  <a:pos x="T0" y="T1"/>
                </a:cxn>
                <a:cxn ang="0">
                  <a:pos x="T2" y="T3"/>
                </a:cxn>
                <a:cxn ang="0">
                  <a:pos x="T4" y="T5"/>
                </a:cxn>
                <a:cxn ang="0">
                  <a:pos x="T6" y="T7"/>
                </a:cxn>
              </a:cxnLst>
              <a:rect l="0" t="0" r="r" b="b"/>
              <a:pathLst>
                <a:path w="386" h="97">
                  <a:moveTo>
                    <a:pt x="196" y="0"/>
                  </a:moveTo>
                  <a:lnTo>
                    <a:pt x="0" y="97"/>
                  </a:lnTo>
                  <a:lnTo>
                    <a:pt x="386" y="97"/>
                  </a:lnTo>
                  <a:lnTo>
                    <a:pt x="19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5857" y="1046"/>
              <a:ext cx="624" cy="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1"/>
            <p:cNvSpPr>
              <a:spLocks noChangeArrowheads="1"/>
            </p:cNvSpPr>
            <p:nvPr/>
          </p:nvSpPr>
          <p:spPr bwMode="auto">
            <a:xfrm>
              <a:off x="5857" y="93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5529" y="1163"/>
              <a:ext cx="342"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Text Placeholder 5"/>
          <p:cNvSpPr txBox="1">
            <a:spLocks/>
          </p:cNvSpPr>
          <p:nvPr/>
        </p:nvSpPr>
        <p:spPr>
          <a:xfrm>
            <a:off x="586740" y="5607963"/>
            <a:ext cx="11018520"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Examples of compliant standards : </a:t>
            </a:r>
            <a:r>
              <a:rPr lang="en-US" dirty="0" err="1"/>
              <a:t>FedRAMP</a:t>
            </a:r>
            <a:r>
              <a:rPr lang="en-US" dirty="0"/>
              <a:t>, NIST 800.171 (DIB), ITAR, IRS 1075, </a:t>
            </a:r>
            <a:r>
              <a:rPr lang="en-US" dirty="0" err="1"/>
              <a:t>DoD</a:t>
            </a:r>
            <a:r>
              <a:rPr lang="en-US" dirty="0"/>
              <a:t> L2, L4 &amp; L5, and CJIS.</a:t>
            </a:r>
          </a:p>
        </p:txBody>
      </p:sp>
    </p:spTree>
    <p:extLst>
      <p:ext uri="{BB962C8B-B14F-4D97-AF65-F5344CB8AC3E}">
        <p14:creationId xmlns:p14="http://schemas.microsoft.com/office/powerpoint/2010/main" val="424636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Germany services (Europe)</a:t>
            </a:r>
          </a:p>
        </p:txBody>
      </p:sp>
      <p:sp>
        <p:nvSpPr>
          <p:cNvPr id="6" name="Text Placeholder 5"/>
          <p:cNvSpPr>
            <a:spLocks noGrp="1"/>
          </p:cNvSpPr>
          <p:nvPr>
            <p:ph type="body" sz="quarter" idx="10"/>
          </p:nvPr>
        </p:nvSpPr>
        <p:spPr>
          <a:xfrm>
            <a:off x="634015" y="1434370"/>
            <a:ext cx="11018520" cy="861774"/>
          </a:xfrm>
        </p:spPr>
        <p:txBody>
          <a:bodyPr/>
          <a:lstStyle/>
          <a:p>
            <a:r>
              <a:rPr lang="en-US" dirty="0"/>
              <a:t>Meets strict data protection, access, and control requirements under German law.</a:t>
            </a:r>
          </a:p>
        </p:txBody>
      </p:sp>
      <p:sp>
        <p:nvSpPr>
          <p:cNvPr id="4" name="Text Placeholder 5"/>
          <p:cNvSpPr txBox="1">
            <a:spLocks/>
          </p:cNvSpPr>
          <p:nvPr/>
        </p:nvSpPr>
        <p:spPr>
          <a:xfrm>
            <a:off x="647700" y="2615470"/>
            <a:ext cx="8046720" cy="378449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Features of Azure Germany : </a:t>
            </a:r>
          </a:p>
          <a:p>
            <a:endParaRPr lang="en-US" sz="800" dirty="0"/>
          </a:p>
          <a:p>
            <a:pPr marL="457200" indent="-457200">
              <a:lnSpc>
                <a:spcPct val="114000"/>
              </a:lnSpc>
              <a:buFont typeface="Arial" panose="020B0604020202020204" pitchFamily="34" charset="0"/>
              <a:buChar char="•"/>
            </a:pPr>
            <a:r>
              <a:rPr lang="en-US" dirty="0"/>
              <a:t>customer data and supporting systems reside in German data centers.</a:t>
            </a:r>
          </a:p>
          <a:p>
            <a:pPr marL="457200" indent="-457200">
              <a:lnSpc>
                <a:spcPct val="114000"/>
              </a:lnSpc>
              <a:buFont typeface="Arial" panose="020B0604020202020204" pitchFamily="34" charset="0"/>
              <a:buChar char="•"/>
            </a:pPr>
            <a:r>
              <a:rPr lang="en-US" dirty="0"/>
              <a:t>data centers are managed by an independent, German data trustee.</a:t>
            </a:r>
          </a:p>
          <a:p>
            <a:pPr marL="457200" indent="-457200">
              <a:lnSpc>
                <a:spcPct val="114000"/>
              </a:lnSpc>
              <a:buFont typeface="Arial" panose="020B0604020202020204" pitchFamily="34" charset="0"/>
              <a:buChar char="•"/>
            </a:pPr>
            <a:r>
              <a:rPr lang="en-US" dirty="0"/>
              <a:t>data replication confined to German data centers to support business continuity.</a:t>
            </a:r>
          </a:p>
        </p:txBody>
      </p:sp>
      <p:grpSp>
        <p:nvGrpSpPr>
          <p:cNvPr id="5" name="Group 4"/>
          <p:cNvGrpSpPr>
            <a:grpSpLocks noChangeAspect="1"/>
          </p:cNvGrpSpPr>
          <p:nvPr/>
        </p:nvGrpSpPr>
        <p:grpSpPr>
          <a:xfrm>
            <a:off x="9783398" y="2761395"/>
            <a:ext cx="976292" cy="2981859"/>
            <a:chOff x="10198887" y="589261"/>
            <a:chExt cx="1095159" cy="3344909"/>
          </a:xfrm>
        </p:grpSpPr>
        <p:sp>
          <p:nvSpPr>
            <p:cNvPr id="7" name="Rectangle 6"/>
            <p:cNvSpPr/>
            <p:nvPr/>
          </p:nvSpPr>
          <p:spPr bwMode="auto">
            <a:xfrm>
              <a:off x="10371750" y="1406176"/>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a:grpSpLocks noChangeAspect="1"/>
            </p:cNvGrpSpPr>
            <p:nvPr/>
          </p:nvGrpSpPr>
          <p:grpSpPr>
            <a:xfrm>
              <a:off x="10268601" y="800892"/>
              <a:ext cx="801688" cy="798513"/>
              <a:chOff x="7296944" y="5021262"/>
              <a:chExt cx="801688" cy="798513"/>
            </a:xfrm>
          </p:grpSpPr>
          <p:sp>
            <p:nvSpPr>
              <p:cNvPr id="97"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a:grpSpLocks noChangeAspect="1"/>
            </p:cNvGrpSpPr>
            <p:nvPr/>
          </p:nvGrpSpPr>
          <p:grpSpPr>
            <a:xfrm>
              <a:off x="10602212" y="3317866"/>
              <a:ext cx="618755" cy="616304"/>
              <a:chOff x="7296944" y="5021262"/>
              <a:chExt cx="801688" cy="798513"/>
            </a:xfrm>
          </p:grpSpPr>
          <p:sp>
            <p:nvSpPr>
              <p:cNvPr id="81"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bwMode="auto">
            <a:xfrm>
              <a:off x="10689959" y="286158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a:grpSpLocks noChangeAspect="1"/>
            </p:cNvGrpSpPr>
            <p:nvPr/>
          </p:nvGrpSpPr>
          <p:grpSpPr>
            <a:xfrm>
              <a:off x="10664264" y="1705353"/>
              <a:ext cx="526116" cy="524032"/>
              <a:chOff x="7296944" y="5021262"/>
              <a:chExt cx="801688" cy="798513"/>
            </a:xfrm>
          </p:grpSpPr>
          <p:sp>
            <p:nvSpPr>
              <p:cNvPr id="65"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Rectangle 11"/>
            <p:cNvSpPr/>
            <p:nvPr/>
          </p:nvSpPr>
          <p:spPr bwMode="auto">
            <a:xfrm>
              <a:off x="10198887" y="248375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a:grpSpLocks noChangeAspect="1"/>
            </p:cNvGrpSpPr>
            <p:nvPr/>
          </p:nvGrpSpPr>
          <p:grpSpPr>
            <a:xfrm>
              <a:off x="10818042" y="2668681"/>
              <a:ext cx="452965" cy="451171"/>
              <a:chOff x="7296944" y="5021262"/>
              <a:chExt cx="801688" cy="798513"/>
            </a:xfrm>
          </p:grpSpPr>
          <p:sp>
            <p:nvSpPr>
              <p:cNvPr id="49"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a:grpSpLocks noChangeAspect="1"/>
            </p:cNvGrpSpPr>
            <p:nvPr/>
          </p:nvGrpSpPr>
          <p:grpSpPr>
            <a:xfrm>
              <a:off x="10252696" y="1979478"/>
              <a:ext cx="701055" cy="698279"/>
              <a:chOff x="7296944" y="5021262"/>
              <a:chExt cx="801688" cy="798513"/>
            </a:xfrm>
          </p:grpSpPr>
          <p:sp>
            <p:nvSpPr>
              <p:cNvPr id="33"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a:grpSpLocks noChangeAspect="1"/>
            </p:cNvGrpSpPr>
            <p:nvPr/>
          </p:nvGrpSpPr>
          <p:grpSpPr>
            <a:xfrm>
              <a:off x="10860530" y="589261"/>
              <a:ext cx="433516" cy="431799"/>
              <a:chOff x="7296944" y="5021262"/>
              <a:chExt cx="801688" cy="798513"/>
            </a:xfrm>
          </p:grpSpPr>
          <p:sp>
            <p:nvSpPr>
              <p:cNvPr id="16"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84086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China 21Vianet (Asia)</a:t>
            </a:r>
          </a:p>
        </p:txBody>
      </p:sp>
      <p:sp>
        <p:nvSpPr>
          <p:cNvPr id="6" name="Text Placeholder 5"/>
          <p:cNvSpPr>
            <a:spLocks noGrp="1"/>
          </p:cNvSpPr>
          <p:nvPr>
            <p:ph type="body" sz="quarter" idx="10"/>
          </p:nvPr>
        </p:nvSpPr>
        <p:spPr>
          <a:xfrm>
            <a:off x="586390" y="1434370"/>
            <a:ext cx="11018520" cy="861774"/>
          </a:xfrm>
        </p:spPr>
        <p:txBody>
          <a:bodyPr/>
          <a:lstStyle/>
          <a:p>
            <a:r>
              <a:rPr lang="en-US" dirty="0"/>
              <a:t>China’s first foreign public cloud service provider, in compliance with government regulations.</a:t>
            </a:r>
            <a:endParaRPr lang="en-US" noProof="0" dirty="0"/>
          </a:p>
        </p:txBody>
      </p:sp>
      <p:sp>
        <p:nvSpPr>
          <p:cNvPr id="4" name="Text Placeholder 5"/>
          <p:cNvSpPr txBox="1">
            <a:spLocks/>
          </p:cNvSpPr>
          <p:nvPr/>
        </p:nvSpPr>
        <p:spPr>
          <a:xfrm>
            <a:off x="3657600" y="2901220"/>
            <a:ext cx="8046720" cy="20436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China 21Vianet features :</a:t>
            </a:r>
          </a:p>
          <a:p>
            <a:endParaRPr lang="en-US" sz="800" dirty="0"/>
          </a:p>
          <a:p>
            <a:pPr marL="457200" indent="-457200">
              <a:buFont typeface="Arial" panose="020B0604020202020204" pitchFamily="34" charset="0"/>
              <a:buChar char="•"/>
            </a:pPr>
            <a:r>
              <a:rPr lang="en-US" dirty="0"/>
              <a:t>physically separated instance of Azure cloud services, located in China. </a:t>
            </a:r>
          </a:p>
          <a:p>
            <a:pPr marL="457200" indent="-457200">
              <a:buFont typeface="Arial" panose="020B0604020202020204" pitchFamily="34" charset="0"/>
              <a:buChar char="•"/>
            </a:pPr>
            <a:r>
              <a:rPr lang="en-US" dirty="0"/>
              <a:t>operated by 21Vianet (Azure China 21Vianet).</a:t>
            </a:r>
          </a:p>
        </p:txBody>
      </p:sp>
      <p:grpSp>
        <p:nvGrpSpPr>
          <p:cNvPr id="5" name="Group 4"/>
          <p:cNvGrpSpPr>
            <a:grpSpLocks noChangeAspect="1"/>
          </p:cNvGrpSpPr>
          <p:nvPr/>
        </p:nvGrpSpPr>
        <p:grpSpPr>
          <a:xfrm>
            <a:off x="1699421" y="3918089"/>
            <a:ext cx="801688" cy="798513"/>
            <a:chOff x="7296944" y="5021262"/>
            <a:chExt cx="801688" cy="798513"/>
          </a:xfrm>
        </p:grpSpPr>
        <p:sp>
          <p:nvSpPr>
            <p:cNvPr id="7"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a:grpSpLocks noChangeAspect="1"/>
          </p:cNvGrpSpPr>
          <p:nvPr/>
        </p:nvGrpSpPr>
        <p:grpSpPr>
          <a:xfrm>
            <a:off x="1720855" y="4901235"/>
            <a:ext cx="801682" cy="798506"/>
            <a:chOff x="7296944" y="5021262"/>
            <a:chExt cx="801688" cy="798513"/>
          </a:xfrm>
        </p:grpSpPr>
        <p:sp>
          <p:nvSpPr>
            <p:cNvPr id="25"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p:cNvGrpSpPr>
            <a:grpSpLocks noChangeAspect="1"/>
          </p:cNvGrpSpPr>
          <p:nvPr/>
        </p:nvGrpSpPr>
        <p:grpSpPr>
          <a:xfrm>
            <a:off x="1699421" y="2964240"/>
            <a:ext cx="801688" cy="798513"/>
            <a:chOff x="7296944" y="5021262"/>
            <a:chExt cx="801688" cy="798513"/>
          </a:xfrm>
        </p:grpSpPr>
        <p:sp>
          <p:nvSpPr>
            <p:cNvPr id="42"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8608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516938" cy="498598"/>
          </a:xfrm>
        </p:spPr>
        <p:txBody>
          <a:bodyPr/>
          <a:lstStyle/>
          <a:p>
            <a:r>
              <a:rPr lang="en-US" noProof="0" dirty="0">
                <a:latin typeface="Segoe UI Semibold (Headings)"/>
              </a:rPr>
              <a:t>Lesson 08: Module 3 review questions</a:t>
            </a:r>
          </a:p>
        </p:txBody>
      </p:sp>
    </p:spTree>
    <p:extLst>
      <p:ext uri="{BB962C8B-B14F-4D97-AF65-F5344CB8AC3E}">
        <p14:creationId xmlns:p14="http://schemas.microsoft.com/office/powerpoint/2010/main" val="23077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Module 3 review questions</a:t>
            </a:r>
          </a:p>
        </p:txBody>
      </p:sp>
      <p:sp>
        <p:nvSpPr>
          <p:cNvPr id="6" name="Text Placeholder 5"/>
          <p:cNvSpPr>
            <a:spLocks noGrp="1"/>
          </p:cNvSpPr>
          <p:nvPr>
            <p:ph type="body" sz="quarter" idx="10"/>
          </p:nvPr>
        </p:nvSpPr>
        <p:spPr>
          <a:xfrm>
            <a:off x="586390" y="1434370"/>
            <a:ext cx="11018520" cy="4353308"/>
          </a:xfrm>
        </p:spPr>
        <p:txBody>
          <a:bodyPr/>
          <a:lstStyle/>
          <a:p>
            <a:pPr marL="514350" indent="-514350">
              <a:lnSpc>
                <a:spcPct val="114000"/>
              </a:lnSpc>
              <a:buFont typeface="+mj-lt"/>
              <a:buAutoNum type="arabicPeriod"/>
            </a:pPr>
            <a:r>
              <a:rPr lang="en-US" noProof="0" dirty="0"/>
              <a:t>An attack on your public-facing website has overwhelmed and </a:t>
            </a:r>
            <a:r>
              <a:rPr lang="en-US" dirty="0"/>
              <a:t>exhausted your application's resources. Your website is </a:t>
            </a:r>
            <a:r>
              <a:rPr lang="en-US" noProof="0" dirty="0"/>
              <a:t>now unavailable to users. </a:t>
            </a:r>
          </a:p>
          <a:p>
            <a:pPr marL="514800">
              <a:lnSpc>
                <a:spcPct val="114000"/>
              </a:lnSpc>
            </a:pPr>
            <a:r>
              <a:rPr lang="en-US" noProof="0" dirty="0"/>
              <a:t>What Azure service prevents this type of attack?</a:t>
            </a:r>
          </a:p>
          <a:p>
            <a:pPr marL="514800">
              <a:lnSpc>
                <a:spcPct val="114000"/>
              </a:lnSpc>
            </a:pPr>
            <a:endParaRPr lang="en-US" sz="800" noProof="0" dirty="0"/>
          </a:p>
          <a:p>
            <a:pPr marL="514350" indent="-514350">
              <a:lnSpc>
                <a:spcPct val="114000"/>
              </a:lnSpc>
              <a:buFont typeface="+mj-lt"/>
              <a:buAutoNum type="arabicPeriod" startAt="2"/>
            </a:pPr>
            <a:r>
              <a:rPr lang="en-US" noProof="0" dirty="0"/>
              <a:t>Azure Active Directory (Azure AD) is capable of providing which services?</a:t>
            </a:r>
          </a:p>
          <a:p>
            <a:pPr marL="514350" indent="-514350">
              <a:lnSpc>
                <a:spcPct val="114000"/>
              </a:lnSpc>
              <a:buFont typeface="+mj-lt"/>
              <a:buAutoNum type="arabicPeriod" startAt="2"/>
            </a:pPr>
            <a:r>
              <a:rPr lang="en-US" noProof="0" dirty="0"/>
              <a:t>Where can you obtain details about the personal data Microsoft processes, how Microsoft processes it, and for what purposes?</a:t>
            </a:r>
          </a:p>
        </p:txBody>
      </p:sp>
    </p:spTree>
    <p:extLst>
      <p:ext uri="{BB962C8B-B14F-4D97-AF65-F5344CB8AC3E}">
        <p14:creationId xmlns:p14="http://schemas.microsoft.com/office/powerpoint/2010/main" val="297579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Firewall</a:t>
            </a:r>
          </a:p>
        </p:txBody>
      </p:sp>
      <p:sp>
        <p:nvSpPr>
          <p:cNvPr id="6" name="Text Placeholder 5"/>
          <p:cNvSpPr>
            <a:spLocks noGrp="1"/>
          </p:cNvSpPr>
          <p:nvPr>
            <p:ph type="body" sz="quarter" idx="10"/>
          </p:nvPr>
        </p:nvSpPr>
        <p:spPr>
          <a:xfrm>
            <a:off x="588262" y="1242992"/>
            <a:ext cx="10803637" cy="1473673"/>
          </a:xfrm>
        </p:spPr>
        <p:txBody>
          <a:bodyPr/>
          <a:lstStyle/>
          <a:p>
            <a:pPr marL="0" indent="0">
              <a:lnSpc>
                <a:spcPct val="114000"/>
              </a:lnSpc>
              <a:buNone/>
            </a:pPr>
            <a:r>
              <a:rPr lang="en-US" noProof="0" dirty="0"/>
              <a:t>Stateful, managed, Firewall as a Service (</a:t>
            </a:r>
            <a:r>
              <a:rPr lang="en-US" noProof="0" dirty="0" err="1"/>
              <a:t>FaaS</a:t>
            </a:r>
            <a:r>
              <a:rPr lang="en-US" noProof="0" dirty="0"/>
              <a:t>) that grants/ denies server access based on originating IP address, to protect network resources.</a:t>
            </a:r>
          </a:p>
        </p:txBody>
      </p:sp>
      <p:pic>
        <p:nvPicPr>
          <p:cNvPr id="4" name="Picture 3" descr="icon representing Azure Firewall">
            <a:extLst>
              <a:ext uri="{FF2B5EF4-FFF2-40B4-BE49-F238E27FC236}">
                <a16:creationId xmlns:a16="http://schemas.microsoft.com/office/drawing/2014/main" id="{DFF47A67-0E72-469C-8DAB-14BEA75E1E3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011" y="3122562"/>
            <a:ext cx="2871537" cy="1760167"/>
          </a:xfrm>
          <a:prstGeom prst="rect">
            <a:avLst/>
          </a:prstGeom>
        </p:spPr>
      </p:pic>
      <p:sp>
        <p:nvSpPr>
          <p:cNvPr id="5" name="Text Placeholder 5"/>
          <p:cNvSpPr txBox="1">
            <a:spLocks/>
          </p:cNvSpPr>
          <p:nvPr/>
        </p:nvSpPr>
        <p:spPr>
          <a:xfrm>
            <a:off x="588263" y="3167042"/>
            <a:ext cx="8623968" cy="296581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dirty="0"/>
              <a:t>Azure Firewall features : </a:t>
            </a:r>
          </a:p>
          <a:p>
            <a:pPr marL="0" indent="0">
              <a:lnSpc>
                <a:spcPct val="114000"/>
              </a:lnSpc>
              <a:buNone/>
            </a:pPr>
            <a:endParaRPr lang="en-US" sz="800" dirty="0"/>
          </a:p>
          <a:p>
            <a:pPr>
              <a:lnSpc>
                <a:spcPct val="114000"/>
              </a:lnSpc>
            </a:pPr>
            <a:r>
              <a:rPr lang="en-US" dirty="0"/>
              <a:t>applies inbound and outbound traffic filtering rules.</a:t>
            </a:r>
          </a:p>
          <a:p>
            <a:pPr>
              <a:lnSpc>
                <a:spcPct val="114000"/>
              </a:lnSpc>
            </a:pPr>
            <a:r>
              <a:rPr lang="en-US" dirty="0"/>
              <a:t>built-in high availability.</a:t>
            </a:r>
          </a:p>
          <a:p>
            <a:pPr>
              <a:lnSpc>
                <a:spcPct val="114000"/>
              </a:lnSpc>
            </a:pPr>
            <a:r>
              <a:rPr lang="en-US" dirty="0"/>
              <a:t>unrestricted cloud scalability.</a:t>
            </a:r>
          </a:p>
          <a:p>
            <a:pPr>
              <a:lnSpc>
                <a:spcPct val="114000"/>
              </a:lnSpc>
            </a:pPr>
            <a:r>
              <a:rPr lang="en-US" dirty="0"/>
              <a:t>uses Azure Monitor logging.</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US" noProof="0" dirty="0"/>
              <a:t>Walkthrough-Implement an Azure Firewall using Azure Portal</a:t>
            </a:r>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1820498"/>
            <a:ext cx="11018520" cy="273546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create two virtual machines (VMs). One VM simulates running a workload. The other VM acts as a jump server, which connects to your workload server. You create an </a:t>
            </a:r>
            <a:r>
              <a:rPr lang="en-IE" i="1" dirty="0"/>
              <a:t>Azure Firewall</a:t>
            </a:r>
            <a:r>
              <a:rPr lang="en-IE" dirty="0"/>
              <a:t>, and route all traffic from your workload server through the Azure Firewall. Then, you create rules in Azure Firewall to allow access to a particular website.</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740984"/>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Finish this walkthrough task by completing the steps that follow, or by reading through them.</a:t>
            </a:r>
          </a:p>
        </p:txBody>
      </p:sp>
    </p:spTree>
    <p:extLst>
      <p:ext uri="{BB962C8B-B14F-4D97-AF65-F5344CB8AC3E}">
        <p14:creationId xmlns:p14="http://schemas.microsoft.com/office/powerpoint/2010/main" val="37102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Distributed Denial of Service (</a:t>
            </a:r>
            <a:r>
              <a:rPr lang="en-US" noProof="0" dirty="0" err="1"/>
              <a:t>DDoS</a:t>
            </a:r>
            <a:r>
              <a:rPr lang="en-US" noProof="0" dirty="0"/>
              <a:t>) protection</a:t>
            </a:r>
          </a:p>
        </p:txBody>
      </p:sp>
      <p:sp>
        <p:nvSpPr>
          <p:cNvPr id="6" name="Text Placeholder 5"/>
          <p:cNvSpPr>
            <a:spLocks noGrp="1"/>
          </p:cNvSpPr>
          <p:nvPr>
            <p:ph type="body" sz="quarter" idx="10"/>
          </p:nvPr>
        </p:nvSpPr>
        <p:spPr>
          <a:xfrm>
            <a:off x="584200" y="1435497"/>
            <a:ext cx="10769599" cy="861774"/>
          </a:xfrm>
        </p:spPr>
        <p:txBody>
          <a:bodyPr/>
          <a:lstStyle/>
          <a:p>
            <a:pPr marL="0" indent="0">
              <a:buNone/>
            </a:pPr>
            <a:r>
              <a:rPr lang="en-US" noProof="0" dirty="0" err="1"/>
              <a:t>DDoS</a:t>
            </a:r>
            <a:r>
              <a:rPr lang="en-US" noProof="0" dirty="0"/>
              <a:t> attacks overwhelm and exhaust network resources, making apps slow or unresponsive.</a:t>
            </a:r>
            <a:endParaRPr lang="en-US" sz="2800" noProof="0" dirty="0">
              <a:latin typeface="Segoe UI Semilight" pitchFamily="34" charset="0"/>
              <a:cs typeface="Segoe UI Semilight" pitchFamily="34" charset="0"/>
            </a:endParaRPr>
          </a:p>
        </p:txBody>
      </p:sp>
      <p:pic>
        <p:nvPicPr>
          <p:cNvPr id="4" name="Picture 3" descr="Image representing DDoS Protection service">
            <a:extLst>
              <a:ext uri="{FF2B5EF4-FFF2-40B4-BE49-F238E27FC236}">
                <a16:creationId xmlns:a16="http://schemas.microsoft.com/office/drawing/2014/main" id="{7F83A409-013A-4FC0-BC4C-C32EC8941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849" y="2533517"/>
            <a:ext cx="1768151" cy="1790967"/>
          </a:xfrm>
          <a:prstGeom prst="rect">
            <a:avLst/>
          </a:prstGeom>
        </p:spPr>
      </p:pic>
      <p:sp>
        <p:nvSpPr>
          <p:cNvPr id="5" name="Text Placeholder 5"/>
          <p:cNvSpPr txBox="1">
            <a:spLocks/>
          </p:cNvSpPr>
          <p:nvPr/>
        </p:nvSpPr>
        <p:spPr>
          <a:xfrm>
            <a:off x="584201" y="2845197"/>
            <a:ext cx="9653494" cy="337085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dirty="0"/>
              <a:t>Azure </a:t>
            </a:r>
            <a:r>
              <a:rPr lang="en-US" dirty="0" err="1"/>
              <a:t>DDoS</a:t>
            </a:r>
            <a:r>
              <a:rPr lang="en-US" dirty="0"/>
              <a:t> Protection features :</a:t>
            </a:r>
          </a:p>
          <a:p>
            <a:pPr marL="0" indent="0">
              <a:lnSpc>
                <a:spcPct val="114000"/>
              </a:lnSpc>
              <a:buNone/>
            </a:pPr>
            <a:endParaRPr lang="en-US" sz="800" dirty="0"/>
          </a:p>
          <a:p>
            <a:pPr>
              <a:lnSpc>
                <a:spcPct val="114000"/>
              </a:lnSpc>
            </a:pPr>
            <a:r>
              <a:rPr lang="en-US" dirty="0"/>
              <a:t>sanitizes unwanted network traffic, before it impacts service availability.</a:t>
            </a:r>
          </a:p>
          <a:p>
            <a:pPr>
              <a:lnSpc>
                <a:spcPct val="114000"/>
              </a:lnSpc>
            </a:pPr>
            <a:r>
              <a:rPr lang="en-US" dirty="0"/>
              <a:t>basic service tier is automatically enabled in Azure.</a:t>
            </a:r>
          </a:p>
          <a:p>
            <a:pPr>
              <a:lnSpc>
                <a:spcPct val="114000"/>
              </a:lnSpc>
            </a:pPr>
            <a:r>
              <a:rPr lang="en-US" dirty="0"/>
              <a:t>standard service tier</a:t>
            </a:r>
            <a:r>
              <a:rPr lang="en-US" i="1" dirty="0"/>
              <a:t> </a:t>
            </a:r>
            <a:r>
              <a:rPr lang="en-US" dirty="0"/>
              <a:t>adds mitigation capabilities, tuned to protect Azure Virtual Network resources.</a:t>
            </a:r>
          </a:p>
        </p:txBody>
      </p:sp>
    </p:spTree>
    <p:extLst>
      <p:ext uri="{BB962C8B-B14F-4D97-AF65-F5344CB8AC3E}">
        <p14:creationId xmlns:p14="http://schemas.microsoft.com/office/powerpoint/2010/main" val="20248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Network security groups (NSGs)</a:t>
            </a:r>
          </a:p>
        </p:txBody>
      </p:sp>
      <p:sp>
        <p:nvSpPr>
          <p:cNvPr id="6" name="Text Placeholder 5"/>
          <p:cNvSpPr>
            <a:spLocks noGrp="1"/>
          </p:cNvSpPr>
          <p:nvPr>
            <p:ph type="body" sz="quarter" idx="10"/>
          </p:nvPr>
        </p:nvSpPr>
        <p:spPr>
          <a:xfrm>
            <a:off x="584200" y="1435497"/>
            <a:ext cx="10941050" cy="861774"/>
          </a:xfrm>
        </p:spPr>
        <p:txBody>
          <a:bodyPr/>
          <a:lstStyle/>
          <a:p>
            <a:pPr marL="0" indent="0">
              <a:buNone/>
            </a:pPr>
            <a:r>
              <a:rPr lang="en-US" noProof="0" dirty="0"/>
              <a:t>Filters network traffic to, and from, Azure resources on Azure Virtual Networks.</a:t>
            </a:r>
            <a:endParaRPr lang="en-US" sz="2800" noProof="0" dirty="0">
              <a:latin typeface="Segoe UI Semilight" pitchFamily="34" charset="0"/>
              <a:cs typeface="Segoe UI Semilight" pitchFamily="34" charset="0"/>
            </a:endParaRPr>
          </a:p>
        </p:txBody>
      </p:sp>
      <p:pic>
        <p:nvPicPr>
          <p:cNvPr id="4" name="Picture 3" descr="Image representing Network Security Group (NSG)">
            <a:extLst>
              <a:ext uri="{FF2B5EF4-FFF2-40B4-BE49-F238E27FC236}">
                <a16:creationId xmlns:a16="http://schemas.microsoft.com/office/drawing/2014/main" id="{AB314C1E-84BC-469E-95BE-241BC890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1755" y="2533525"/>
            <a:ext cx="1869245" cy="1790951"/>
          </a:xfrm>
          <a:prstGeom prst="rect">
            <a:avLst/>
          </a:prstGeom>
        </p:spPr>
      </p:pic>
      <p:sp>
        <p:nvSpPr>
          <p:cNvPr id="5" name="Text Placeholder 5"/>
          <p:cNvSpPr txBox="1">
            <a:spLocks/>
          </p:cNvSpPr>
          <p:nvPr/>
        </p:nvSpPr>
        <p:spPr>
          <a:xfrm>
            <a:off x="584200" y="2826141"/>
            <a:ext cx="9602537" cy="337945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Network security group features :</a:t>
            </a:r>
          </a:p>
          <a:p>
            <a:pPr marL="0" indent="0">
              <a:buFont typeface="Wingdings" panose="05000000000000000000" pitchFamily="2" charset="2"/>
              <a:buNone/>
            </a:pPr>
            <a:endParaRPr lang="en-US" sz="800" dirty="0"/>
          </a:p>
          <a:p>
            <a:pPr>
              <a:lnSpc>
                <a:spcPct val="114000"/>
              </a:lnSpc>
            </a:pPr>
            <a:r>
              <a:rPr lang="en-US" dirty="0"/>
              <a:t>set inbound and outbound rules to filter by source and destination IP address, port, and protocol.</a:t>
            </a:r>
          </a:p>
          <a:p>
            <a:pPr>
              <a:lnSpc>
                <a:spcPct val="114000"/>
              </a:lnSpc>
            </a:pPr>
            <a:r>
              <a:rPr lang="en-US" dirty="0"/>
              <a:t>add multiple rules, as needed, within subscription limits. </a:t>
            </a:r>
          </a:p>
          <a:p>
            <a:pPr>
              <a:lnSpc>
                <a:spcPct val="114000"/>
              </a:lnSpc>
            </a:pPr>
            <a:r>
              <a:rPr lang="en-US" dirty="0"/>
              <a:t>Azure applies default, baseline, security rules to new NSGs.</a:t>
            </a:r>
          </a:p>
          <a:p>
            <a:pPr>
              <a:lnSpc>
                <a:spcPct val="114000"/>
              </a:lnSpc>
            </a:pPr>
            <a:r>
              <a:rPr lang="en-US" dirty="0"/>
              <a:t>override default rules with new, higher priority, rules.</a:t>
            </a:r>
          </a:p>
        </p:txBody>
      </p:sp>
    </p:spTree>
    <p:extLst>
      <p:ext uri="{BB962C8B-B14F-4D97-AF65-F5344CB8AC3E}">
        <p14:creationId xmlns:p14="http://schemas.microsoft.com/office/powerpoint/2010/main" val="224044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noProof="0" dirty="0">
                <a:solidFill>
                  <a:schemeClr val="tx1"/>
                </a:solidFill>
              </a:rPr>
              <a:t>Defense in Depth</a:t>
            </a:r>
          </a:p>
        </p:txBody>
      </p:sp>
      <p:sp>
        <p:nvSpPr>
          <p:cNvPr id="6" name="Text Placeholder 5"/>
          <p:cNvSpPr>
            <a:spLocks noGrp="1"/>
          </p:cNvSpPr>
          <p:nvPr>
            <p:ph type="body" sz="quarter" idx="10"/>
          </p:nvPr>
        </p:nvSpPr>
        <p:spPr>
          <a:xfrm>
            <a:off x="724234" y="1274564"/>
            <a:ext cx="4838032" cy="4007315"/>
          </a:xfrm>
        </p:spPr>
        <p:txBody>
          <a:bodyPr/>
          <a:lstStyle/>
          <a:p>
            <a:pPr marL="0" indent="0">
              <a:buNone/>
            </a:pPr>
            <a:r>
              <a:rPr lang="en-US" noProof="0" dirty="0">
                <a:solidFill>
                  <a:schemeClr val="tx1"/>
                </a:solidFill>
              </a:rPr>
              <a:t>A layered approach to securing computer systems.</a:t>
            </a:r>
          </a:p>
          <a:p>
            <a:pPr marL="0" indent="0">
              <a:buNone/>
            </a:pPr>
            <a:endParaRPr lang="en-US" noProof="0" dirty="0">
              <a:solidFill>
                <a:schemeClr val="tx1"/>
              </a:solidFill>
            </a:endParaRPr>
          </a:p>
          <a:p>
            <a:pPr>
              <a:lnSpc>
                <a:spcPct val="114000"/>
              </a:lnSpc>
            </a:pPr>
            <a:r>
              <a:rPr lang="en-US" noProof="0" dirty="0">
                <a:solidFill>
                  <a:schemeClr val="tx1"/>
                </a:solidFill>
              </a:rPr>
              <a:t>Provides multiple levels of protection. </a:t>
            </a:r>
          </a:p>
          <a:p>
            <a:pPr>
              <a:lnSpc>
                <a:spcPct val="114000"/>
              </a:lnSpc>
            </a:pPr>
            <a:r>
              <a:rPr lang="en-US" noProof="0" dirty="0">
                <a:solidFill>
                  <a:schemeClr val="tx1"/>
                </a:solidFill>
              </a:rPr>
              <a:t>Attacks against one layer are isolated from subsequent layers. </a:t>
            </a:r>
          </a:p>
        </p:txBody>
      </p:sp>
      <p:pic>
        <p:nvPicPr>
          <p:cNvPr id="1026" name="Picture 2" descr="defense_in_depth_layers_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735" y="1466857"/>
            <a:ext cx="4135523" cy="411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89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630a2e83-186a-4a0f-ab27-bee8a8096abc"/>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2188</TotalTime>
  <Words>8052</Words>
  <Application>Microsoft Office PowerPoint</Application>
  <PresentationFormat>Widescreen</PresentationFormat>
  <Paragraphs>651</Paragraphs>
  <Slides>44</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AZ-900T01 Module 03:  Security, privacy, compliance, and trust</vt:lpstr>
      <vt:lpstr>Lesson 01: Learning objectives</vt:lpstr>
      <vt:lpstr>Module 3 – Learning objectives</vt:lpstr>
      <vt:lpstr>Lesson 02: Securing network connectivity in Azure</vt:lpstr>
      <vt:lpstr>Azure Firewall</vt:lpstr>
      <vt:lpstr>Walkthrough-Implement an Azure Firewall using Azure Portal</vt:lpstr>
      <vt:lpstr>Azure Distributed Denial of Service (DDoS) protection</vt:lpstr>
      <vt:lpstr>Network security groups (NSGs)</vt:lpstr>
      <vt:lpstr>Defense in Depth</vt:lpstr>
      <vt:lpstr>Choosing Azure network security solutions</vt:lpstr>
      <vt:lpstr>Shared responsibility</vt:lpstr>
      <vt:lpstr>Lesson 03: Core Azure identity services</vt:lpstr>
      <vt:lpstr>Authentication and authorization</vt:lpstr>
      <vt:lpstr>Azure Active Directory (AD)</vt:lpstr>
      <vt:lpstr>Azure Multi-Factor Authentication (MFA)</vt:lpstr>
      <vt:lpstr>Lesson 04: Security tools and features</vt:lpstr>
      <vt:lpstr>Azure Security Center</vt:lpstr>
      <vt:lpstr>Azure Security Center usage scenarios</vt:lpstr>
      <vt:lpstr>Azure Key Vault</vt:lpstr>
      <vt:lpstr>Azure Information Protection (AIP)</vt:lpstr>
      <vt:lpstr>Azure Advanced Threat Protection (Azure ATP)</vt:lpstr>
      <vt:lpstr>Lesson 05: Azure governance methodologies</vt:lpstr>
      <vt:lpstr>Azure Policy</vt:lpstr>
      <vt:lpstr>Policies : Example policy definitions</vt:lpstr>
      <vt:lpstr>Initiatives</vt:lpstr>
      <vt:lpstr>Role-based access control (RBAC)</vt:lpstr>
      <vt:lpstr>Locks</vt:lpstr>
      <vt:lpstr>Azure Advisor security assistance</vt:lpstr>
      <vt:lpstr>Azure Blueprints</vt:lpstr>
      <vt:lpstr>Lesson 06: Monitoring and reporting in Azure</vt:lpstr>
      <vt:lpstr>Azure Monitor</vt:lpstr>
      <vt:lpstr>Monitoring applications and services</vt:lpstr>
      <vt:lpstr>Azure service health</vt:lpstr>
      <vt:lpstr>Lesson 07: Privacy, compliance and data protection standards in Azure</vt:lpstr>
      <vt:lpstr>Compliance Terms and Requirements</vt:lpstr>
      <vt:lpstr>Microsoft privacy statement</vt:lpstr>
      <vt:lpstr>Trust Center : microsoft.com/trustcenter </vt:lpstr>
      <vt:lpstr>Service Trust Portal (STP) : servicetrust.microsoft.com</vt:lpstr>
      <vt:lpstr>Compliance Manager</vt:lpstr>
      <vt:lpstr>Azure government services (USA)</vt:lpstr>
      <vt:lpstr>Azure Germany services (Europe)</vt:lpstr>
      <vt:lpstr>Azure China 21Vianet (Asia)</vt:lpstr>
      <vt:lpstr>Lesson 08: Module 3 review questions</vt:lpstr>
      <vt:lpstr>Module 3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lastModifiedBy>Eamonn Kelly</cp:lastModifiedBy>
  <cp:revision>218</cp:revision>
  <dcterms:created xsi:type="dcterms:W3CDTF">2018-07-31T14:16:34Z</dcterms:created>
  <dcterms:modified xsi:type="dcterms:W3CDTF">2019-05-02T15:50:48Z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