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</p:sldMasterIdLst>
  <p:notesMasterIdLst>
    <p:notesMasterId r:id="rId43"/>
  </p:notesMasterIdLst>
  <p:handoutMasterIdLst>
    <p:handoutMasterId r:id="rId44"/>
  </p:handoutMasterIdLst>
  <p:sldIdLst>
    <p:sldId id="1719" r:id="rId6"/>
    <p:sldId id="1660" r:id="rId7"/>
    <p:sldId id="1670" r:id="rId8"/>
    <p:sldId id="1548" r:id="rId9"/>
    <p:sldId id="1635" r:id="rId10"/>
    <p:sldId id="1523" r:id="rId11"/>
    <p:sldId id="1716" r:id="rId12"/>
    <p:sldId id="1524" r:id="rId13"/>
    <p:sldId id="1802" r:id="rId14"/>
    <p:sldId id="1841" r:id="rId15"/>
    <p:sldId id="1804" r:id="rId16"/>
    <p:sldId id="1527" r:id="rId17"/>
    <p:sldId id="1528" r:id="rId18"/>
    <p:sldId id="1529" r:id="rId19"/>
    <p:sldId id="1530" r:id="rId20"/>
    <p:sldId id="1531" r:id="rId21"/>
    <p:sldId id="1532" r:id="rId22"/>
    <p:sldId id="1819" r:id="rId23"/>
    <p:sldId id="1821" r:id="rId24"/>
    <p:sldId id="1820" r:id="rId25"/>
    <p:sldId id="1855" r:id="rId26"/>
    <p:sldId id="1825" r:id="rId27"/>
    <p:sldId id="1826" r:id="rId28"/>
    <p:sldId id="1827" r:id="rId29"/>
    <p:sldId id="1828" r:id="rId30"/>
    <p:sldId id="1829" r:id="rId31"/>
    <p:sldId id="1830" r:id="rId32"/>
    <p:sldId id="1831" r:id="rId33"/>
    <p:sldId id="1832" r:id="rId34"/>
    <p:sldId id="1842" r:id="rId35"/>
    <p:sldId id="1834" r:id="rId36"/>
    <p:sldId id="1835" r:id="rId37"/>
    <p:sldId id="1836" r:id="rId38"/>
    <p:sldId id="1837" r:id="rId39"/>
    <p:sldId id="1838" r:id="rId40"/>
    <p:sldId id="1839" r:id="rId41"/>
    <p:sldId id="1840" r:id="rId42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rand Template" id="{E9D1FD4D-DAAF-4829-BBBC-AD8AC9ACFE8A}">
          <p14:sldIdLst/>
        </p14:section>
        <p14:section name="White Template" id="{A073DAE3-B461-442F-A3D3-6642BD875E45}">
          <p14:sldIdLst>
            <p14:sldId id="1719"/>
            <p14:sldId id="1660"/>
            <p14:sldId id="1670"/>
            <p14:sldId id="1548"/>
            <p14:sldId id="1635"/>
            <p14:sldId id="1523"/>
            <p14:sldId id="1716"/>
            <p14:sldId id="1524"/>
            <p14:sldId id="1802"/>
            <p14:sldId id="1841"/>
            <p14:sldId id="1804"/>
            <p14:sldId id="1527"/>
            <p14:sldId id="1528"/>
            <p14:sldId id="1529"/>
            <p14:sldId id="1530"/>
            <p14:sldId id="1531"/>
            <p14:sldId id="1532"/>
          </p14:sldIdLst>
        </p14:section>
        <p14:section name="Soft Black template" id="{888AB95E-1B7E-4E95-8F39-C5D0E8372BC2}">
          <p14:sldIdLst>
            <p14:sldId id="1819"/>
            <p14:sldId id="1821"/>
            <p14:sldId id="1820"/>
            <p14:sldId id="1855"/>
            <p14:sldId id="1825"/>
            <p14:sldId id="1826"/>
            <p14:sldId id="1827"/>
            <p14:sldId id="1828"/>
            <p14:sldId id="1829"/>
            <p14:sldId id="1830"/>
            <p14:sldId id="1831"/>
            <p14:sldId id="1832"/>
            <p14:sldId id="1842"/>
            <p14:sldId id="1834"/>
            <p14:sldId id="1835"/>
            <p14:sldId id="1836"/>
            <p14:sldId id="1837"/>
            <p14:sldId id="1838"/>
            <p14:sldId id="1839"/>
            <p14:sldId id="184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4"/>
    <a:srgbClr val="1A1A1A"/>
    <a:srgbClr val="FFFFFF"/>
    <a:srgbClr val="00BCF2"/>
    <a:srgbClr val="40CDF5"/>
    <a:srgbClr val="40587C"/>
    <a:srgbClr val="00B0E3"/>
    <a:srgbClr val="00188F"/>
    <a:srgbClr val="005291"/>
    <a:srgbClr val="BA6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77" autoAdjust="0"/>
    <p:restoredTop sz="92109" autoAdjust="0"/>
  </p:normalViewPr>
  <p:slideViewPr>
    <p:cSldViewPr snapToGrid="0">
      <p:cViewPr>
        <p:scale>
          <a:sx n="90" d="100"/>
          <a:sy n="90" d="100"/>
        </p:scale>
        <p:origin x="33" y="282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7/31/2018 10:16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7/31/2018 10:16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619146B-24F9-441E-A368-DB3B5A84C1D4}" type="datetime8">
              <a:rPr lang="en-US" smtClean="0"/>
              <a:t>7/31/2018 10:16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1FF42D5-4657-4D58-A751-082C26315A19}" type="datetime8">
              <a:rPr lang="en-US" smtClean="0"/>
              <a:t>7/31/2018 10:16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819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53CB5B1-3D40-4389-814A-A3E0AEC8E2FF}" type="datetime8">
              <a:rPr lang="en-US" smtClean="0"/>
              <a:t>7/31/2018 10:16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A3098-74CE-4AF5-9C5C-C2A7A2AE65A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>
            <a:extLst>
              <a:ext uri="{FF2B5EF4-FFF2-40B4-BE49-F238E27FC236}">
                <a16:creationId xmlns:a16="http://schemas.microsoft.com/office/drawing/2014/main" id="{E0F78483-C1B0-470C-ACDF-3FFAE031C6ED}"/>
              </a:ext>
            </a:extLst>
          </p:cNvPr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619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16574EE-8191-4BCC-ABE6-D00A4F4D7690}" type="datetime8">
              <a:rPr lang="en-US" smtClean="0"/>
              <a:t>7/31/2018 10:16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9228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01BB6DB-292D-4F55-8FEB-A2186E983E2E}" type="datetime8">
              <a:rPr lang="en-US" smtClean="0"/>
              <a:t>7/31/2018 10:16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5212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7/31/2018 10:16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369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44C3489-8257-4E60-994D-6A5CEE67ED71}" type="datetime8">
              <a:rPr lang="en-US" smtClean="0"/>
              <a:t>7/31/2018 10:16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6237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0CB9372-CA2B-44D2-90ED-A4A158EB6F2D}" type="datetime8">
              <a:rPr lang="en-US" smtClean="0">
                <a:solidFill>
                  <a:prstClr val="black"/>
                </a:solidFill>
              </a:rPr>
              <a:t>7/31/2018 10:16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479425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7/31/2018 10:16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2C61DAB-D93E-49CA-B245-379601CFE8D0}" type="datetime8">
              <a:rPr lang="en-US" smtClean="0"/>
              <a:t>7/31/2018 10:16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3158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1E5A7B-BB8D-4368-A182-109669521632}" type="datetime8">
              <a:rPr lang="en-US" smtClean="0"/>
              <a:t>7/31/2018 10:16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139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7/31/2018 10:16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619146B-24F9-441E-A368-DB3B5A84C1D4}" type="datetime8">
              <a:rPr lang="en-US" smtClean="0"/>
              <a:t>7/31/2018 10:16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1743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619146B-24F9-441E-A368-DB3B5A84C1D4}" type="datetime8">
              <a:rPr lang="en-US" smtClean="0"/>
              <a:t>7/31/2018 10:16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7279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7/31/2018 10:16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4731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7/31/2018 10:16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7170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2D0AF0B6-AF0D-4EDB-B60E-27694EB68262}" type="datetime8">
              <a:rPr lang="en-US" smtClean="0"/>
              <a:t>7/31/2018 10:16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7408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1D9BFF88-B9B5-4B68-BAE1-09ACB5D03C54}" type="datetime8">
              <a:rPr lang="en-US" smtClean="0"/>
              <a:t>7/31/2018 10:16 AM</a:t>
            </a:fld>
            <a:endParaRPr lang="en-US" dirty="0"/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41209397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06C18626-F474-479E-937A-543AA55347B1}" type="datetime8">
              <a:rPr lang="en-US" smtClean="0"/>
              <a:t>7/31/2018 10:16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4030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5CD2277-7C1A-43CA-8676-87B24AD584BD}" type="datetime8">
              <a:rPr lang="en-US" smtClean="0"/>
              <a:t>7/31/2018 10:16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5762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49B14B72-BE03-4760-B747-D349DA60D861}" type="datetime8">
              <a:rPr lang="en-US" smtClean="0"/>
              <a:t>7/31/2018 10:16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1272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4A7B7B7-C694-4FC8-B0BD-20DAA0A272F9}" type="datetime8">
              <a:rPr lang="en-US" smtClean="0"/>
              <a:t>7/31/2018 10:16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241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7/31/2018 10:16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5196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1FF42D5-4657-4D58-A751-082C26315A19}" type="datetime8">
              <a:rPr lang="en-US" smtClean="0"/>
              <a:t>7/31/2018 10:16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5519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53CB5B1-3D40-4389-814A-A3E0AEC8E2FF}" type="datetime8">
              <a:rPr lang="en-US" smtClean="0"/>
              <a:t>7/31/2018 10:16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A3098-74CE-4AF5-9C5C-C2A7A2AE65A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>
            <a:extLst>
              <a:ext uri="{FF2B5EF4-FFF2-40B4-BE49-F238E27FC236}">
                <a16:creationId xmlns:a16="http://schemas.microsoft.com/office/drawing/2014/main" id="{E0F78483-C1B0-470C-ACDF-3FFAE031C6ED}"/>
              </a:ext>
            </a:extLst>
          </p:cNvPr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7695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16574EE-8191-4BCC-ABE6-D00A4F4D7690}" type="datetime8">
              <a:rPr lang="en-US" smtClean="0"/>
              <a:t>7/31/2018 10:16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9738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01BB6DB-292D-4F55-8FEB-A2186E983E2E}" type="datetime8">
              <a:rPr lang="en-US" smtClean="0"/>
              <a:t>7/31/2018 10:16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5814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7/31/2018 10:16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861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44C3489-8257-4E60-994D-6A5CEE67ED71}" type="datetime8">
              <a:rPr lang="en-US" smtClean="0"/>
              <a:t>7/31/2018 10:16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0765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0CB9372-CA2B-44D2-90ED-A4A158EB6F2D}" type="datetime8">
              <a:rPr lang="en-US" smtClean="0">
                <a:solidFill>
                  <a:prstClr val="black"/>
                </a:solidFill>
              </a:rPr>
              <a:t>7/31/2018 10:16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5657271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7/31/2018 10:16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209038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2D0AF0B6-AF0D-4EDB-B60E-27694EB68262}" type="datetime8">
              <a:rPr lang="en-US" smtClean="0"/>
              <a:t>7/31/2018 10:16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578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1D9BFF88-B9B5-4B68-BAE1-09ACB5D03C54}" type="datetime8">
              <a:rPr lang="en-US" smtClean="0"/>
              <a:t>7/31/2018 10:16 AM</a:t>
            </a:fld>
            <a:endParaRPr lang="en-US" dirty="0"/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3460838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06C18626-F474-479E-937A-543AA55347B1}" type="datetime8">
              <a:rPr lang="en-US" smtClean="0"/>
              <a:t>7/31/2018 10:16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6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5CD2277-7C1A-43CA-8676-87B24AD584BD}" type="datetime8">
              <a:rPr lang="en-US" smtClean="0"/>
              <a:t>7/31/2018 10:16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42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49B14B72-BE03-4760-B747-D349DA60D861}" type="datetime8">
              <a:rPr lang="en-US" smtClean="0"/>
              <a:t>7/31/2018 10:16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583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4A7B7B7-C694-4FC8-B0BD-20DAA0A272F9}" type="datetime8">
              <a:rPr lang="en-US" smtClean="0"/>
              <a:t>7/31/2018 10:16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837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31573B-58F8-43B4-8E3E-6F895442CB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1C0FB-0396-463F-9527-BACCE9686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F059F-BD0F-4211-86F6-E960C3EC18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964678-FE6C-4226-A11B-8D452DA780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11527229-DBED-4F7D-9D9A-03EC2258F2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B5DF3C-6C8F-43BE-92C2-BE4537BFD6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2" name="MS logo white - EMF" descr="Microsoft logo white text version">
            <a:extLst>
              <a:ext uri="{FF2B5EF4-FFF2-40B4-BE49-F238E27FC236}">
                <a16:creationId xmlns:a16="http://schemas.microsoft.com/office/drawing/2014/main" id="{788172BF-1F8C-429F-A472-2CEAB69292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C397809-3ACE-4D4E-AD46-9C3195293B59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9166D5-15A2-4B98-8331-AD06974AE2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48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A27734F-A502-4B5B-8EC7-6E115B31C6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D0C4B04-9C9F-465F-9951-6B4E6D55422A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BA0094-BABD-45E8-8EA6-9DA003B4CDB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1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C434C0E-1C79-42AF-9F32-26BBBFEF90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36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5216336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89815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30838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4281275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A4B0D9-E738-4241-851E-02087D63F0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88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4B8222-5199-4513-8941-5675C42113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8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27FA71-E6D6-496C-95C6-956CF28B81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75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580" r:id="rId2"/>
    <p:sldLayoutId id="2147484609" r:id="rId3"/>
    <p:sldLayoutId id="2147484741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700" r:id="rId12"/>
    <p:sldLayoutId id="2147484701" r:id="rId13"/>
    <p:sldLayoutId id="2147484702" r:id="rId14"/>
    <p:sldLayoutId id="2147484249" r:id="rId15"/>
    <p:sldLayoutId id="2147484640" r:id="rId16"/>
    <p:sldLayoutId id="2147484582" r:id="rId17"/>
    <p:sldLayoutId id="2147484641" r:id="rId18"/>
    <p:sldLayoutId id="2147484584" r:id="rId19"/>
    <p:sldLayoutId id="2147484583" r:id="rId20"/>
    <p:sldLayoutId id="2147484256" r:id="rId21"/>
    <p:sldLayoutId id="2147484257" r:id="rId22"/>
    <p:sldLayoutId id="2147484585" r:id="rId23"/>
    <p:sldLayoutId id="2147484299" r:id="rId24"/>
    <p:sldLayoutId id="2147484263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45" r:id="rId1"/>
    <p:sldLayoutId id="2147484643" r:id="rId2"/>
    <p:sldLayoutId id="2147484644" r:id="rId3"/>
    <p:sldLayoutId id="2147484646" r:id="rId4"/>
    <p:sldLayoutId id="2147484650" r:id="rId5"/>
    <p:sldLayoutId id="2147484651" r:id="rId6"/>
    <p:sldLayoutId id="2147484652" r:id="rId7"/>
    <p:sldLayoutId id="2147484653" r:id="rId8"/>
    <p:sldLayoutId id="2147484654" r:id="rId9"/>
    <p:sldLayoutId id="2147484655" r:id="rId10"/>
    <p:sldLayoutId id="2147484656" r:id="rId11"/>
    <p:sldLayoutId id="2147484738" r:id="rId12"/>
    <p:sldLayoutId id="2147484739" r:id="rId13"/>
    <p:sldLayoutId id="2147484740" r:id="rId14"/>
    <p:sldLayoutId id="2147484660" r:id="rId15"/>
    <p:sldLayoutId id="2147484661" r:id="rId16"/>
    <p:sldLayoutId id="2147484662" r:id="rId17"/>
    <p:sldLayoutId id="2147484663" r:id="rId18"/>
    <p:sldLayoutId id="2147484664" r:id="rId19"/>
    <p:sldLayoutId id="2147484665" r:id="rId20"/>
    <p:sldLayoutId id="2147484666" r:id="rId21"/>
    <p:sldLayoutId id="2147484667" r:id="rId22"/>
    <p:sldLayoutId id="2147484668" r:id="rId23"/>
    <p:sldLayoutId id="2147484669" r:id="rId24"/>
    <p:sldLayoutId id="2147484670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ciellogroup.com/resources/contrastAnalyser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support.office.com/en-US/article/Make-your-PowerPoint-presentations-accessible-6f7772b2-2f33-4bd2-8ca7-dae3b2b3ef25" TargetMode="Externa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ciellogroup.com/resources/contrastAnalyser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6.xml"/><Relationship Id="rId5" Type="http://schemas.openxmlformats.org/officeDocument/2006/relationships/hyperlink" Target="https://support.office.com/en-US/article/Make-your-PowerPoint-presentations-accessible-6f7772b2-2f33-4bd2-8ca7-dae3b2b3ef25" TargetMode="Externa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soft.sharepoint.com/teams/BrandCentral/Documents/Monoline_icon_guide_and_library_for_PowerPoint.zip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 name or 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Subtitle or speaker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85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1B027A59-96AF-406B-A5C9-5D24B253E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/>
          <a:lstStyle/>
          <a:p>
            <a:r>
              <a:rPr lang="en-US" sz="2000" spc="0" dirty="0">
                <a:solidFill>
                  <a:schemeClr val="tx1"/>
                </a:solidFill>
              </a:rPr>
              <a:t>Creating accessible content</a:t>
            </a:r>
          </a:p>
        </p:txBody>
      </p:sp>
      <p:sp>
        <p:nvSpPr>
          <p:cNvPr id="3" name="Accessiblity definition">
            <a:extLst>
              <a:ext uri="{FF2B5EF4-FFF2-40B4-BE49-F238E27FC236}">
                <a16:creationId xmlns:a16="http://schemas.microsoft.com/office/drawing/2014/main" id="{6514054D-2F19-4667-931D-9475B9BAADA8}"/>
              </a:ext>
            </a:extLst>
          </p:cNvPr>
          <p:cNvSpPr txBox="1">
            <a:spLocks/>
          </p:cNvSpPr>
          <p:nvPr/>
        </p:nvSpPr>
        <p:spPr>
          <a:xfrm>
            <a:off x="585788" y="914400"/>
            <a:ext cx="11025188" cy="166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R="0" indent="0" defTabSz="914363" fontAlgn="auto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spc="0" baseline="0">
                <a:gradFill>
                  <a:gsLst>
                    <a:gs pos="21538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  <a:lvl2pPr marL="0" marR="0" indent="0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</a:defRPr>
            </a:lvl2pPr>
            <a:lvl3pPr marL="231775" marR="0" indent="0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</a:defRPr>
            </a:lvl3pPr>
            <a:lvl4pPr marL="457200" marR="0" indent="0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</a:defRPr>
            </a:lvl4pPr>
            <a:lvl5pPr marL="693738" marR="0" indent="0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</a:defRPr>
            </a:lvl5pPr>
            <a:lvl6pPr marL="2514499" indent="-228591" defTabSz="914363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681" indent="-228591" defTabSz="914363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8863" indent="-228591" defTabSz="914363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045" indent="-228591" defTabSz="914363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Take the following steps to create accessible content that everyone can consume effectively.</a:t>
            </a:r>
          </a:p>
        </p:txBody>
      </p:sp>
      <p:sp>
        <p:nvSpPr>
          <p:cNvPr id="37" name="Contrast instructions text box">
            <a:extLst>
              <a:ext uri="{FF2B5EF4-FFF2-40B4-BE49-F238E27FC236}">
                <a16:creationId xmlns:a16="http://schemas.microsoft.com/office/drawing/2014/main" id="{20DEDD7D-8FEA-4C76-9F0C-85F00716692E}"/>
              </a:ext>
            </a:extLst>
          </p:cNvPr>
          <p:cNvSpPr txBox="1">
            <a:spLocks/>
          </p:cNvSpPr>
          <p:nvPr/>
        </p:nvSpPr>
        <p:spPr>
          <a:xfrm>
            <a:off x="581978" y="1435100"/>
            <a:ext cx="1965960" cy="200907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67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600" b="1" dirty="0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rPr>
              <a:t>Contrast</a:t>
            </a:r>
          </a:p>
          <a:p>
            <a:pPr marL="0" indent="0" defTabSz="903827">
              <a:lnSpc>
                <a:spcPct val="100000"/>
              </a:lnSpc>
              <a:spcBef>
                <a:spcPts val="775"/>
              </a:spcBef>
              <a:buNone/>
              <a:defRPr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high contrast colors for maximum readability</a:t>
            </a: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recommended contrast ratio is at least 4.5:1</a:t>
            </a: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endParaRPr lang="en-US" sz="1163" dirty="0">
              <a:gradFill>
                <a:gsLst>
                  <a:gs pos="15356">
                    <a:srgbClr val="1A1A1A"/>
                  </a:gs>
                  <a:gs pos="56000">
                    <a:srgbClr val="1A1A1A"/>
                  </a:gs>
                </a:gsLst>
                <a:lin ang="5400000" scaled="0"/>
              </a:gradFill>
              <a:latin typeface="Segoe UI Semilight"/>
            </a:endParaRP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endParaRPr lang="en-US" sz="1163" dirty="0">
              <a:gradFill>
                <a:gsLst>
                  <a:gs pos="15356">
                    <a:srgbClr val="1A1A1A"/>
                  </a:gs>
                  <a:gs pos="56000">
                    <a:srgbClr val="1A1A1A"/>
                  </a:gs>
                </a:gsLst>
                <a:lin ang="5400000" scaled="0"/>
              </a:gradFill>
              <a:latin typeface="Segoe UI Semilight"/>
            </a:endParaRP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endParaRPr lang="en-US" sz="1163" dirty="0">
              <a:gradFill>
                <a:gsLst>
                  <a:gs pos="15356">
                    <a:srgbClr val="1A1A1A"/>
                  </a:gs>
                  <a:gs pos="56000">
                    <a:srgbClr val="1A1A1A"/>
                  </a:gs>
                </a:gsLst>
                <a:lin ang="5400000" scaled="0"/>
              </a:gradFill>
              <a:latin typeface="Segoe UI Semilight"/>
            </a:endParaRPr>
          </a:p>
        </p:txBody>
      </p:sp>
      <p:grpSp>
        <p:nvGrpSpPr>
          <p:cNvPr id="43" name="Text contrast exmple" descr="Graphic showing a comparison of contrasted text and background colors. The first block is light grey with dark grey text that reads &quot;Text&quot;. The second block is blue with white text that reads &quot;Text&quot;. The third block is light blue with white text that reads &quot;Text&quot; and a red slash over it." title="Contrast example">
            <a:extLst>
              <a:ext uri="{FF2B5EF4-FFF2-40B4-BE49-F238E27FC236}">
                <a16:creationId xmlns:a16="http://schemas.microsoft.com/office/drawing/2014/main" id="{51F1DA56-EF59-4C2A-89E8-B8D943E068CF}"/>
              </a:ext>
            </a:extLst>
          </p:cNvPr>
          <p:cNvGrpSpPr/>
          <p:nvPr/>
        </p:nvGrpSpPr>
        <p:grpSpPr>
          <a:xfrm>
            <a:off x="597535" y="2726851"/>
            <a:ext cx="1950354" cy="456751"/>
            <a:chOff x="457201" y="3851798"/>
            <a:chExt cx="2012788" cy="47137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031B5EF-01D8-46BD-B3B1-9A6752F15221}"/>
                </a:ext>
              </a:extLst>
            </p:cNvPr>
            <p:cNvGrpSpPr/>
            <p:nvPr/>
          </p:nvGrpSpPr>
          <p:grpSpPr>
            <a:xfrm>
              <a:off x="457201" y="3858427"/>
              <a:ext cx="2012788" cy="464743"/>
              <a:chOff x="457201" y="3958757"/>
              <a:chExt cx="2012788" cy="464743"/>
            </a:xfrm>
          </p:grpSpPr>
          <p:sp>
            <p:nvSpPr>
              <p:cNvPr id="56" name="Gray text box example">
                <a:hlinkClick r:id="rId3"/>
                <a:extLst>
                  <a:ext uri="{FF2B5EF4-FFF2-40B4-BE49-F238E27FC236}">
                    <a16:creationId xmlns:a16="http://schemas.microsoft.com/office/drawing/2014/main" id="{4B9B8587-FB70-4375-BC95-C2649405F2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1" y="3958757"/>
                <a:ext cx="670929" cy="464743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lIns="177207" tIns="141766" rIns="177207" bIns="141766" anchor="ctr">
                <a:spAutoFit/>
              </a:bodyPr>
              <a:lstStyle>
                <a:lvl1pPr marL="342900" marR="0" indent="-3429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4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  <a:ea typeface="+mn-ea"/>
                    <a:cs typeface="+mn-cs"/>
                  </a:defRPr>
                </a:lvl1pPr>
                <a:lvl2pPr marL="584200" marR="0" indent="-2413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8001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10287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12573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65040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031412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97783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964155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903827">
                  <a:lnSpc>
                    <a:spcPct val="100000"/>
                  </a:lnSpc>
                  <a:spcBef>
                    <a:spcPts val="0"/>
                  </a:spcBef>
                  <a:spcAft>
                    <a:spcPts val="581"/>
                  </a:spcAft>
                  <a:buNone/>
                  <a:defRPr/>
                </a:pPr>
                <a:r>
                  <a:rPr lang="en-US" sz="1066" b="1" dirty="0">
                    <a:gradFill>
                      <a:gsLst>
                        <a:gs pos="15356">
                          <a:srgbClr val="1A1A1A"/>
                        </a:gs>
                        <a:gs pos="56000">
                          <a:srgbClr val="1A1A1A"/>
                        </a:gs>
                      </a:gsLst>
                      <a:lin ang="5400000" scaled="0"/>
                    </a:gradFill>
                    <a:latin typeface="Segoe UI Semilight"/>
                  </a:rPr>
                  <a:t>Text</a:t>
                </a:r>
              </a:p>
            </p:txBody>
          </p:sp>
          <p:sp>
            <p:nvSpPr>
              <p:cNvPr id="55" name="Blue text box example">
                <a:hlinkClick r:id="rId3"/>
                <a:extLst>
                  <a:ext uri="{FF2B5EF4-FFF2-40B4-BE49-F238E27FC236}">
                    <a16:creationId xmlns:a16="http://schemas.microsoft.com/office/drawing/2014/main" id="{9637CBF9-D9B6-44F7-A02A-2DFED82AA0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28130" y="3958757"/>
                <a:ext cx="670929" cy="464743"/>
              </a:xfrm>
              <a:prstGeom prst="rect">
                <a:avLst/>
              </a:prstGeom>
              <a:solidFill>
                <a:srgbClr val="0078D7"/>
              </a:solidFill>
            </p:spPr>
            <p:txBody>
              <a:bodyPr wrap="square" lIns="177207" tIns="141766" rIns="177207" bIns="141766" anchor="ctr">
                <a:spAutoFit/>
              </a:bodyPr>
              <a:lstStyle>
                <a:lvl1pPr marL="342900" marR="0" indent="-3429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4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  <a:ea typeface="+mn-ea"/>
                    <a:cs typeface="+mn-cs"/>
                  </a:defRPr>
                </a:lvl1pPr>
                <a:lvl2pPr marL="584200" marR="0" indent="-2413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8001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10287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12573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65040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031412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97783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964155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903827">
                  <a:lnSpc>
                    <a:spcPct val="100000"/>
                  </a:lnSpc>
                  <a:spcBef>
                    <a:spcPts val="0"/>
                  </a:spcBef>
                  <a:spcAft>
                    <a:spcPts val="581"/>
                  </a:spcAft>
                  <a:buNone/>
                  <a:defRPr/>
                </a:pPr>
                <a:r>
                  <a:rPr lang="en-US" sz="1066" b="1" dirty="0">
                    <a:solidFill>
                      <a:srgbClr val="FFFFFF"/>
                    </a:solidFill>
                    <a:latin typeface="Segoe UI Semilight"/>
                  </a:rPr>
                  <a:t>Text</a:t>
                </a:r>
              </a:p>
            </p:txBody>
          </p:sp>
          <p:sp>
            <p:nvSpPr>
              <p:cNvPr id="50" name="Light blue text box example">
                <a:hlinkClick r:id="rId3"/>
                <a:extLst>
                  <a:ext uri="{FF2B5EF4-FFF2-40B4-BE49-F238E27FC236}">
                    <a16:creationId xmlns:a16="http://schemas.microsoft.com/office/drawing/2014/main" id="{F6CD5CE6-A162-4D1A-8A21-4B39A7C9A9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99060" y="3958757"/>
                <a:ext cx="670929" cy="464743"/>
              </a:xfrm>
              <a:prstGeom prst="rect">
                <a:avLst/>
              </a:prstGeom>
              <a:solidFill>
                <a:srgbClr val="00BCF2"/>
              </a:solidFill>
            </p:spPr>
            <p:txBody>
              <a:bodyPr wrap="square" lIns="177207" tIns="141766" rIns="177207" bIns="141766" anchor="ctr">
                <a:spAutoFit/>
              </a:bodyPr>
              <a:lstStyle>
                <a:lvl1pPr marL="342900" marR="0" indent="-3429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4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  <a:ea typeface="+mn-ea"/>
                    <a:cs typeface="+mn-cs"/>
                  </a:defRPr>
                </a:lvl1pPr>
                <a:lvl2pPr marL="584200" marR="0" indent="-2413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8001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10287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12573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65040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031412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97783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964155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903827">
                  <a:lnSpc>
                    <a:spcPct val="100000"/>
                  </a:lnSpc>
                  <a:spcBef>
                    <a:spcPts val="0"/>
                  </a:spcBef>
                  <a:spcAft>
                    <a:spcPts val="581"/>
                  </a:spcAft>
                  <a:buNone/>
                  <a:defRPr/>
                </a:pPr>
                <a:r>
                  <a:rPr lang="en-US" sz="1066" b="1" dirty="0">
                    <a:solidFill>
                      <a:srgbClr val="FFFFFF"/>
                    </a:solidFill>
                    <a:latin typeface="Segoe UI Semilight"/>
                  </a:rPr>
                  <a:t>Text</a:t>
                </a:r>
              </a:p>
            </p:txBody>
          </p:sp>
        </p:grpSp>
        <p:cxnSp>
          <p:nvCxnSpPr>
            <p:cNvPr id="46" name="Red slash">
              <a:extLst>
                <a:ext uri="{FF2B5EF4-FFF2-40B4-BE49-F238E27FC236}">
                  <a16:creationId xmlns:a16="http://schemas.microsoft.com/office/drawing/2014/main" id="{0399D388-0591-4D97-AE43-748A78D0F467}"/>
                </a:ext>
              </a:extLst>
            </p:cNvPr>
            <p:cNvCxnSpPr/>
            <p:nvPr/>
          </p:nvCxnSpPr>
          <p:spPr>
            <a:xfrm flipH="1">
              <a:off x="1799059" y="3851798"/>
              <a:ext cx="670930" cy="465022"/>
            </a:xfrm>
            <a:prstGeom prst="line">
              <a:avLst/>
            </a:prstGeom>
            <a:ln w="19050">
              <a:solidFill>
                <a:srgbClr val="D83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Contrast instructions text box">
            <a:extLst>
              <a:ext uri="{FF2B5EF4-FFF2-40B4-BE49-F238E27FC236}">
                <a16:creationId xmlns:a16="http://schemas.microsoft.com/office/drawing/2014/main" id="{2F4B2438-A3DB-41FC-8A90-FEBAB7AD5691}"/>
              </a:ext>
            </a:extLst>
          </p:cNvPr>
          <p:cNvSpPr txBox="1">
            <a:spLocks/>
          </p:cNvSpPr>
          <p:nvPr/>
        </p:nvSpPr>
        <p:spPr>
          <a:xfrm>
            <a:off x="581978" y="3480862"/>
            <a:ext cx="1965960" cy="76944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03827">
              <a:lnSpc>
                <a:spcPct val="100000"/>
              </a:lnSpc>
              <a:spcBef>
                <a:spcPts val="1163"/>
              </a:spcBef>
              <a:buNone/>
              <a:defRPr/>
            </a:pPr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Color Contrast Analyzer</a:t>
            </a:r>
          </a:p>
          <a:p>
            <a:pPr marL="0" indent="0" defTabSz="903827">
              <a:lnSpc>
                <a:spcPct val="110000"/>
              </a:lnSpc>
              <a:spcBef>
                <a:spcPts val="581"/>
              </a:spcBef>
              <a:buNone/>
              <a:defRPr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Download this tool to determine the legibility of text and the contrast of visual elements</a:t>
            </a:r>
          </a:p>
        </p:txBody>
      </p:sp>
      <p:grpSp>
        <p:nvGrpSpPr>
          <p:cNvPr id="57" name="Download Button" descr="A blue block with the download symbol and text that reads &quot;Download&quot;. This is object has a link to http://www.paciellogroup.com/resources/contrastAnalyser" title="Color Contrast Analyzer link">
            <a:extLst>
              <a:ext uri="{FF2B5EF4-FFF2-40B4-BE49-F238E27FC236}">
                <a16:creationId xmlns:a16="http://schemas.microsoft.com/office/drawing/2014/main" id="{5DB1FF77-B404-417B-83F7-3CF7D11966A9}"/>
              </a:ext>
            </a:extLst>
          </p:cNvPr>
          <p:cNvGrpSpPr/>
          <p:nvPr/>
        </p:nvGrpSpPr>
        <p:grpSpPr>
          <a:xfrm>
            <a:off x="597535" y="4340436"/>
            <a:ext cx="1950402" cy="450327"/>
            <a:chOff x="490358" y="4875348"/>
            <a:chExt cx="2144219" cy="464743"/>
          </a:xfrm>
        </p:grpSpPr>
        <p:sp>
          <p:nvSpPr>
            <p:cNvPr id="58" name="Download label">
              <a:hlinkClick r:id="rId3"/>
              <a:extLst>
                <a:ext uri="{FF2B5EF4-FFF2-40B4-BE49-F238E27FC236}">
                  <a16:creationId xmlns:a16="http://schemas.microsoft.com/office/drawing/2014/main" id="{3815550E-8A48-41BD-A79B-0954654B269F}"/>
                </a:ext>
              </a:extLst>
            </p:cNvPr>
            <p:cNvSpPr txBox="1">
              <a:spLocks/>
            </p:cNvSpPr>
            <p:nvPr/>
          </p:nvSpPr>
          <p:spPr>
            <a:xfrm>
              <a:off x="490358" y="4875348"/>
              <a:ext cx="2144219" cy="464743"/>
            </a:xfrm>
            <a:prstGeom prst="rect">
              <a:avLst/>
            </a:prstGeom>
            <a:solidFill>
              <a:srgbClr val="0078D7"/>
            </a:solidFill>
          </p:spPr>
          <p:txBody>
            <a:bodyPr wrap="square" lIns="141766" tIns="141766" rIns="141766" bIns="141766" anchor="ctr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903827">
                <a:lnSpc>
                  <a:spcPct val="100000"/>
                </a:lnSpc>
                <a:spcBef>
                  <a:spcPts val="0"/>
                </a:spcBef>
                <a:spcAft>
                  <a:spcPts val="581"/>
                </a:spcAft>
                <a:buNone/>
                <a:defRPr/>
              </a:pPr>
              <a:r>
                <a:rPr lang="en-US" sz="1066" b="1" dirty="0">
                  <a:solidFill>
                    <a:srgbClr val="FFFFFF"/>
                  </a:solidFill>
                  <a:latin typeface="Segoe UI Semilight"/>
                </a:rPr>
                <a:t>Download</a:t>
              </a:r>
            </a:p>
          </p:txBody>
        </p:sp>
        <p:sp>
          <p:nvSpPr>
            <p:cNvPr id="59" name="Download button">
              <a:extLst>
                <a:ext uri="{FF2B5EF4-FFF2-40B4-BE49-F238E27FC236}">
                  <a16:creationId xmlns:a16="http://schemas.microsoft.com/office/drawing/2014/main" id="{D9423BB1-426F-43D9-8EFE-F86CBCF6E14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50966" y="5020486"/>
              <a:ext cx="93930" cy="161766"/>
            </a:xfrm>
            <a:custGeom>
              <a:avLst/>
              <a:gdLst>
                <a:gd name="T0" fmla="*/ 144 w 144"/>
                <a:gd name="T1" fmla="*/ 132 h 248"/>
                <a:gd name="T2" fmla="*/ 72 w 144"/>
                <a:gd name="T3" fmla="*/ 203 h 248"/>
                <a:gd name="T4" fmla="*/ 0 w 144"/>
                <a:gd name="T5" fmla="*/ 132 h 248"/>
                <a:gd name="T6" fmla="*/ 72 w 144"/>
                <a:gd name="T7" fmla="*/ 203 h 248"/>
                <a:gd name="T8" fmla="*/ 72 w 144"/>
                <a:gd name="T9" fmla="*/ 0 h 248"/>
                <a:gd name="T10" fmla="*/ 0 w 144"/>
                <a:gd name="T11" fmla="*/ 248 h 248"/>
                <a:gd name="T12" fmla="*/ 144 w 144"/>
                <a:gd name="T13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248">
                  <a:moveTo>
                    <a:pt x="144" y="132"/>
                  </a:moveTo>
                  <a:lnTo>
                    <a:pt x="72" y="203"/>
                  </a:lnTo>
                  <a:lnTo>
                    <a:pt x="0" y="132"/>
                  </a:lnTo>
                  <a:moveTo>
                    <a:pt x="72" y="203"/>
                  </a:moveTo>
                  <a:lnTo>
                    <a:pt x="72" y="0"/>
                  </a:lnTo>
                  <a:moveTo>
                    <a:pt x="0" y="248"/>
                  </a:moveTo>
                  <a:lnTo>
                    <a:pt x="144" y="248"/>
                  </a:lnTo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88604" tIns="44302" rIns="88604" bIns="44302" numCol="1" anchor="t" anchorCtr="0" compatLnSpc="1">
              <a:prstTxWarp prst="textNoShape">
                <a:avLst/>
              </a:prstTxWarp>
            </a:bodyPr>
            <a:lstStyle/>
            <a:p>
              <a:pPr defTabSz="886022"/>
              <a:endParaRPr lang="en-US" sz="872" dirty="0">
                <a:gradFill>
                  <a:gsLst>
                    <a:gs pos="15356">
                      <a:srgbClr val="1A1A1A"/>
                    </a:gs>
                    <a:gs pos="56000">
                      <a:srgbClr val="1A1A1A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</p:grpSp>
      <p:sp>
        <p:nvSpPr>
          <p:cNvPr id="60" name="Shape &amp; color instruciton text box">
            <a:extLst>
              <a:ext uri="{FF2B5EF4-FFF2-40B4-BE49-F238E27FC236}">
                <a16:creationId xmlns:a16="http://schemas.microsoft.com/office/drawing/2014/main" id="{C2360DC8-3A46-4137-A4F2-FDA24265CA9D}"/>
              </a:ext>
            </a:extLst>
          </p:cNvPr>
          <p:cNvSpPr txBox="1">
            <a:spLocks/>
          </p:cNvSpPr>
          <p:nvPr/>
        </p:nvSpPr>
        <p:spPr>
          <a:xfrm>
            <a:off x="2843458" y="1435100"/>
            <a:ext cx="1965960" cy="171771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67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600" b="1" dirty="0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rPr>
              <a:t>Shape and color</a:t>
            </a:r>
          </a:p>
          <a:p>
            <a:pPr marL="0" indent="0" defTabSz="903827">
              <a:lnSpc>
                <a:spcPct val="100000"/>
              </a:lnSpc>
              <a:spcBef>
                <a:spcPts val="775"/>
              </a:spcBef>
              <a:buNone/>
              <a:defRPr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different shapes with a legend to indicate statuses to accommodate for color blindness</a:t>
            </a:r>
          </a:p>
          <a:p>
            <a:pPr marL="0" indent="0" defTabSz="903827">
              <a:lnSpc>
                <a:spcPct val="100000"/>
              </a:lnSpc>
              <a:spcBef>
                <a:spcPts val="1163"/>
              </a:spcBef>
              <a:buNone/>
              <a:defRPr/>
            </a:pPr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Example: </a:t>
            </a:r>
          </a:p>
          <a:p>
            <a:pPr marL="0" indent="0" defTabSz="903827">
              <a:lnSpc>
                <a:spcPct val="100000"/>
              </a:lnSpc>
              <a:buNone/>
              <a:defRPr/>
            </a:pPr>
            <a:endParaRPr lang="en-US" sz="1163" dirty="0">
              <a:gradFill>
                <a:gsLst>
                  <a:gs pos="15356">
                    <a:srgbClr val="1A1A1A"/>
                  </a:gs>
                  <a:gs pos="56000">
                    <a:srgbClr val="1A1A1A"/>
                  </a:gs>
                </a:gsLst>
                <a:lin ang="5400000" scaled="0"/>
              </a:gradFill>
              <a:latin typeface="Segoe UI Semilight"/>
            </a:endParaRPr>
          </a:p>
        </p:txBody>
      </p:sp>
      <p:grpSp>
        <p:nvGrpSpPr>
          <p:cNvPr id="61" name="Shape usage example" descr="This is a light grey box with three lines of text that read Subject 1 with a green circle next to it, Subject 2 with a yellow triangle, and Subject 3 with a red X. Each shape has a corresponding category assigned in a key at the bottom of the graphic. The green circle is titled C1, yellow triangle titled C2, and red X titled C3." title="Graphic with multiple subjects and categories">
            <a:extLst>
              <a:ext uri="{FF2B5EF4-FFF2-40B4-BE49-F238E27FC236}">
                <a16:creationId xmlns:a16="http://schemas.microsoft.com/office/drawing/2014/main" id="{3870E2D4-BB05-4292-8B2C-684463A840EA}"/>
              </a:ext>
            </a:extLst>
          </p:cNvPr>
          <p:cNvGrpSpPr/>
          <p:nvPr/>
        </p:nvGrpSpPr>
        <p:grpSpPr>
          <a:xfrm>
            <a:off x="2835881" y="3026393"/>
            <a:ext cx="1969570" cy="1878339"/>
            <a:chOff x="2835115" y="4084309"/>
            <a:chExt cx="2012787" cy="1919555"/>
          </a:xfrm>
        </p:grpSpPr>
        <p:sp>
          <p:nvSpPr>
            <p:cNvPr id="62" name="Background and text">
              <a:hlinkClick r:id="rId3"/>
              <a:extLst>
                <a:ext uri="{FF2B5EF4-FFF2-40B4-BE49-F238E27FC236}">
                  <a16:creationId xmlns:a16="http://schemas.microsoft.com/office/drawing/2014/main" id="{6A4B7AA5-AB2E-45C8-9D8A-BDE9E243F04F}"/>
                </a:ext>
              </a:extLst>
            </p:cNvPr>
            <p:cNvSpPr txBox="1">
              <a:spLocks/>
            </p:cNvSpPr>
            <p:nvPr/>
          </p:nvSpPr>
          <p:spPr>
            <a:xfrm>
              <a:off x="2835115" y="4084309"/>
              <a:ext cx="2012787" cy="1919555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square" lIns="177207" tIns="141766" rIns="177207" bIns="141766" anchor="t">
              <a:no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903827">
                <a:lnSpc>
                  <a:spcPct val="200000"/>
                </a:lnSpc>
                <a:spcBef>
                  <a:spcPts val="0"/>
                </a:spcBef>
                <a:spcAft>
                  <a:spcPts val="581"/>
                </a:spcAft>
                <a:buNone/>
                <a:defRPr/>
              </a:pPr>
              <a:r>
                <a:rPr lang="en-US" sz="1066" b="1" dirty="0">
                  <a:gradFill>
                    <a:gsLst>
                      <a:gs pos="15356">
                        <a:srgbClr val="1A1A1A"/>
                      </a:gs>
                      <a:gs pos="56000">
                        <a:srgbClr val="1A1A1A"/>
                      </a:gs>
                    </a:gsLst>
                    <a:lin ang="5400000" scaled="0"/>
                  </a:gradFill>
                  <a:latin typeface="Segoe UI Semilight"/>
                </a:rPr>
                <a:t>Subject 1</a:t>
              </a:r>
            </a:p>
            <a:p>
              <a:pPr marL="0" indent="0" defTabSz="903827">
                <a:lnSpc>
                  <a:spcPct val="200000"/>
                </a:lnSpc>
                <a:spcBef>
                  <a:spcPts val="0"/>
                </a:spcBef>
                <a:spcAft>
                  <a:spcPts val="581"/>
                </a:spcAft>
                <a:buNone/>
                <a:defRPr/>
              </a:pPr>
              <a:r>
                <a:rPr lang="en-US" sz="1066" b="1" dirty="0">
                  <a:gradFill>
                    <a:gsLst>
                      <a:gs pos="15356">
                        <a:srgbClr val="1A1A1A"/>
                      </a:gs>
                      <a:gs pos="56000">
                        <a:srgbClr val="1A1A1A"/>
                      </a:gs>
                    </a:gsLst>
                    <a:lin ang="5400000" scaled="0"/>
                  </a:gradFill>
                  <a:latin typeface="Segoe UI Semilight"/>
                </a:rPr>
                <a:t>Subject 2</a:t>
              </a:r>
            </a:p>
            <a:p>
              <a:pPr marL="0" indent="0" defTabSz="903827">
                <a:lnSpc>
                  <a:spcPct val="200000"/>
                </a:lnSpc>
                <a:spcBef>
                  <a:spcPts val="0"/>
                </a:spcBef>
                <a:spcAft>
                  <a:spcPts val="581"/>
                </a:spcAft>
                <a:buNone/>
                <a:defRPr/>
              </a:pPr>
              <a:r>
                <a:rPr lang="en-US" sz="1066" b="1" dirty="0">
                  <a:gradFill>
                    <a:gsLst>
                      <a:gs pos="15356">
                        <a:srgbClr val="1A1A1A"/>
                      </a:gs>
                      <a:gs pos="56000">
                        <a:srgbClr val="1A1A1A"/>
                      </a:gs>
                    </a:gsLst>
                    <a:lin ang="5400000" scaled="0"/>
                  </a:gradFill>
                  <a:latin typeface="Segoe UI Semilight"/>
                </a:rPr>
                <a:t>Subject 3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4044DA5-FA1B-4F48-9EAA-783D9941E3F6}"/>
                </a:ext>
              </a:extLst>
            </p:cNvPr>
            <p:cNvGrpSpPr/>
            <p:nvPr/>
          </p:nvGrpSpPr>
          <p:grpSpPr>
            <a:xfrm>
              <a:off x="3016089" y="4633595"/>
              <a:ext cx="1603535" cy="830385"/>
              <a:chOff x="3016090" y="4740275"/>
              <a:chExt cx="1578136" cy="830385"/>
            </a:xfrm>
          </p:grpSpPr>
          <p:cxnSp>
            <p:nvCxnSpPr>
              <p:cNvPr id="75" name="Top horizontal seperator">
                <a:extLst>
                  <a:ext uri="{FF2B5EF4-FFF2-40B4-BE49-F238E27FC236}">
                    <a16:creationId xmlns:a16="http://schemas.microsoft.com/office/drawing/2014/main" id="{AEA6491A-6412-48D9-9472-A6770D45F5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6090" y="4740275"/>
                <a:ext cx="1578136" cy="0"/>
              </a:xfrm>
              <a:prstGeom prst="line">
                <a:avLst/>
              </a:prstGeom>
              <a:ln>
                <a:solidFill>
                  <a:srgbClr val="969696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Middle horizontal seperator">
                <a:extLst>
                  <a:ext uri="{FF2B5EF4-FFF2-40B4-BE49-F238E27FC236}">
                    <a16:creationId xmlns:a16="http://schemas.microsoft.com/office/drawing/2014/main" id="{4DC437DA-FE75-4947-B72F-FAA661F5E2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6090" y="5155467"/>
                <a:ext cx="1578136" cy="0"/>
              </a:xfrm>
              <a:prstGeom prst="line">
                <a:avLst/>
              </a:prstGeom>
              <a:ln>
                <a:solidFill>
                  <a:srgbClr val="969696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Bottom horizontal seperator">
                <a:extLst>
                  <a:ext uri="{FF2B5EF4-FFF2-40B4-BE49-F238E27FC236}">
                    <a16:creationId xmlns:a16="http://schemas.microsoft.com/office/drawing/2014/main" id="{8DE5CF51-EC88-4552-AD5F-23FB8B8AA4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6090" y="5570660"/>
                <a:ext cx="1578136" cy="0"/>
              </a:xfrm>
              <a:prstGeom prst="line">
                <a:avLst/>
              </a:prstGeom>
              <a:ln>
                <a:solidFill>
                  <a:srgbClr val="969696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Example green circle">
              <a:extLst>
                <a:ext uri="{FF2B5EF4-FFF2-40B4-BE49-F238E27FC236}">
                  <a16:creationId xmlns:a16="http://schemas.microsoft.com/office/drawing/2014/main" id="{5CB610F4-9E39-4351-9E1D-639078FFA23D}"/>
                </a:ext>
              </a:extLst>
            </p:cNvPr>
            <p:cNvSpPr/>
            <p:nvPr/>
          </p:nvSpPr>
          <p:spPr bwMode="auto">
            <a:xfrm>
              <a:off x="4363877" y="4379595"/>
              <a:ext cx="111286" cy="111286"/>
            </a:xfrm>
            <a:prstGeom prst="ellipse">
              <a:avLst/>
            </a:prstGeom>
            <a:solidFill>
              <a:srgbClr val="107C1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7207" tIns="141766" rIns="177207" bIns="1417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0356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26" dirty="0">
                <a:gradFill>
                  <a:gsLst>
                    <a:gs pos="15356">
                      <a:srgbClr val="1A1A1A"/>
                    </a:gs>
                    <a:gs pos="56000">
                      <a:srgbClr val="1A1A1A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Example blue triangle">
              <a:extLst>
                <a:ext uri="{FF2B5EF4-FFF2-40B4-BE49-F238E27FC236}">
                  <a16:creationId xmlns:a16="http://schemas.microsoft.com/office/drawing/2014/main" id="{EFD9DC73-1A5E-4EF5-A699-3B02680761FA}"/>
                </a:ext>
              </a:extLst>
            </p:cNvPr>
            <p:cNvSpPr/>
            <p:nvPr/>
          </p:nvSpPr>
          <p:spPr bwMode="auto">
            <a:xfrm>
              <a:off x="4363877" y="4785548"/>
              <a:ext cx="111286" cy="111286"/>
            </a:xfrm>
            <a:prstGeom prst="triangle">
              <a:avLst/>
            </a:prstGeom>
            <a:solidFill>
              <a:srgbClr val="0078D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7207" tIns="141766" rIns="177207" bIns="1417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0356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26" dirty="0">
                <a:gradFill>
                  <a:gsLst>
                    <a:gs pos="15356">
                      <a:srgbClr val="1A1A1A"/>
                    </a:gs>
                    <a:gs pos="56000">
                      <a:srgbClr val="1A1A1A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Example red X">
              <a:extLst>
                <a:ext uri="{FF2B5EF4-FFF2-40B4-BE49-F238E27FC236}">
                  <a16:creationId xmlns:a16="http://schemas.microsoft.com/office/drawing/2014/main" id="{3E1E1946-154C-47E3-86A8-1553499C78A8}"/>
                </a:ext>
              </a:extLst>
            </p:cNvPr>
            <p:cNvSpPr/>
            <p:nvPr/>
          </p:nvSpPr>
          <p:spPr bwMode="auto">
            <a:xfrm rot="2700000">
              <a:off x="4363877" y="5200740"/>
              <a:ext cx="111286" cy="111286"/>
            </a:xfrm>
            <a:prstGeom prst="plus">
              <a:avLst>
                <a:gd name="adj" fmla="val 37839"/>
              </a:avLst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7207" tIns="141766" rIns="177207" bIns="1417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0356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26" dirty="0">
                <a:gradFill>
                  <a:gsLst>
                    <a:gs pos="15356">
                      <a:srgbClr val="1A1A1A"/>
                    </a:gs>
                    <a:gs pos="56000">
                      <a:srgbClr val="1A1A1A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Legend green circle">
              <a:extLst>
                <a:ext uri="{FF2B5EF4-FFF2-40B4-BE49-F238E27FC236}">
                  <a16:creationId xmlns:a16="http://schemas.microsoft.com/office/drawing/2014/main" id="{457BB82C-CE20-4597-88E3-60F2DAF3D41E}"/>
                </a:ext>
              </a:extLst>
            </p:cNvPr>
            <p:cNvSpPr/>
            <p:nvPr/>
          </p:nvSpPr>
          <p:spPr bwMode="auto">
            <a:xfrm>
              <a:off x="3025614" y="5661498"/>
              <a:ext cx="111286" cy="111286"/>
            </a:xfrm>
            <a:prstGeom prst="ellipse">
              <a:avLst/>
            </a:prstGeom>
            <a:solidFill>
              <a:srgbClr val="107C1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7207" tIns="141766" rIns="177207" bIns="1417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0356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26" dirty="0">
                <a:gradFill>
                  <a:gsLst>
                    <a:gs pos="15356">
                      <a:srgbClr val="1A1A1A"/>
                    </a:gs>
                    <a:gs pos="56000">
                      <a:srgbClr val="1A1A1A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Legend green circle label">
              <a:extLst>
                <a:ext uri="{FF2B5EF4-FFF2-40B4-BE49-F238E27FC236}">
                  <a16:creationId xmlns:a16="http://schemas.microsoft.com/office/drawing/2014/main" id="{53BDBD52-F752-4F48-9135-3E49279B23BC}"/>
                </a:ext>
              </a:extLst>
            </p:cNvPr>
            <p:cNvSpPr txBox="1">
              <a:spLocks/>
            </p:cNvSpPr>
            <p:nvPr/>
          </p:nvSpPr>
          <p:spPr>
            <a:xfrm>
              <a:off x="3025614" y="5490006"/>
              <a:ext cx="652731" cy="454270"/>
            </a:xfrm>
            <a:prstGeom prst="rect">
              <a:avLst/>
            </a:prstGeom>
          </p:spPr>
          <p:txBody>
            <a:bodyPr lIns="177207" tIns="141766" rIns="177207" bIns="141766"/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903827">
                <a:lnSpc>
                  <a:spcPct val="100000"/>
                </a:lnSpc>
                <a:spcBef>
                  <a:spcPts val="0"/>
                </a:spcBef>
                <a:spcAft>
                  <a:spcPts val="581"/>
                </a:spcAft>
                <a:buNone/>
                <a:defRPr/>
              </a:pPr>
              <a:r>
                <a:rPr lang="en-US" sz="1017" dirty="0">
                  <a:gradFill>
                    <a:gsLst>
                      <a:gs pos="15356">
                        <a:srgbClr val="1A1A1A"/>
                      </a:gs>
                      <a:gs pos="56000">
                        <a:srgbClr val="1A1A1A"/>
                      </a:gs>
                    </a:gsLst>
                    <a:lin ang="5400000" scaled="0"/>
                  </a:gradFill>
                  <a:latin typeface="Segoe UI Semilight"/>
                </a:rPr>
                <a:t>C1</a:t>
              </a:r>
            </a:p>
          </p:txBody>
        </p:sp>
        <p:sp>
          <p:nvSpPr>
            <p:cNvPr id="67" name="Legend blue triangle">
              <a:extLst>
                <a:ext uri="{FF2B5EF4-FFF2-40B4-BE49-F238E27FC236}">
                  <a16:creationId xmlns:a16="http://schemas.microsoft.com/office/drawing/2014/main" id="{DFF4A861-C7D3-44A7-AAE6-AC402265A3A4}"/>
                </a:ext>
              </a:extLst>
            </p:cNvPr>
            <p:cNvSpPr/>
            <p:nvPr/>
          </p:nvSpPr>
          <p:spPr bwMode="auto">
            <a:xfrm>
              <a:off x="3645474" y="5661498"/>
              <a:ext cx="111286" cy="111286"/>
            </a:xfrm>
            <a:prstGeom prst="triangle">
              <a:avLst/>
            </a:prstGeom>
            <a:solidFill>
              <a:srgbClr val="0078D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7207" tIns="141766" rIns="177207" bIns="1417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0356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26" dirty="0">
                <a:gradFill>
                  <a:gsLst>
                    <a:gs pos="15356">
                      <a:srgbClr val="1A1A1A"/>
                    </a:gs>
                    <a:gs pos="56000">
                      <a:srgbClr val="1A1A1A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Legend blue triangle label">
              <a:extLst>
                <a:ext uri="{FF2B5EF4-FFF2-40B4-BE49-F238E27FC236}">
                  <a16:creationId xmlns:a16="http://schemas.microsoft.com/office/drawing/2014/main" id="{6225911D-5A72-47CA-98E8-0D988191A3B6}"/>
                </a:ext>
              </a:extLst>
            </p:cNvPr>
            <p:cNvSpPr txBox="1">
              <a:spLocks/>
            </p:cNvSpPr>
            <p:nvPr/>
          </p:nvSpPr>
          <p:spPr>
            <a:xfrm>
              <a:off x="3638569" y="5490006"/>
              <a:ext cx="652731" cy="454270"/>
            </a:xfrm>
            <a:prstGeom prst="rect">
              <a:avLst/>
            </a:prstGeom>
          </p:spPr>
          <p:txBody>
            <a:bodyPr lIns="177207" tIns="141766" rIns="177207" bIns="141766"/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903827">
                <a:lnSpc>
                  <a:spcPct val="100000"/>
                </a:lnSpc>
                <a:spcBef>
                  <a:spcPts val="0"/>
                </a:spcBef>
                <a:spcAft>
                  <a:spcPts val="581"/>
                </a:spcAft>
                <a:buNone/>
                <a:defRPr/>
              </a:pPr>
              <a:r>
                <a:rPr lang="en-US" sz="1017" dirty="0">
                  <a:gradFill>
                    <a:gsLst>
                      <a:gs pos="15356">
                        <a:srgbClr val="1A1A1A"/>
                      </a:gs>
                      <a:gs pos="56000">
                        <a:srgbClr val="1A1A1A"/>
                      </a:gs>
                    </a:gsLst>
                    <a:lin ang="5400000" scaled="0"/>
                  </a:gradFill>
                  <a:latin typeface="Segoe UI Semilight"/>
                </a:rPr>
                <a:t>C2</a:t>
              </a:r>
            </a:p>
          </p:txBody>
        </p:sp>
        <p:sp>
          <p:nvSpPr>
            <p:cNvPr id="65" name="Legend red X">
              <a:extLst>
                <a:ext uri="{FF2B5EF4-FFF2-40B4-BE49-F238E27FC236}">
                  <a16:creationId xmlns:a16="http://schemas.microsoft.com/office/drawing/2014/main" id="{7CF09216-6727-4F12-A814-68F2639285D4}"/>
                </a:ext>
              </a:extLst>
            </p:cNvPr>
            <p:cNvSpPr/>
            <p:nvPr/>
          </p:nvSpPr>
          <p:spPr bwMode="auto">
            <a:xfrm rot="2700000">
              <a:off x="4276563" y="5661498"/>
              <a:ext cx="111286" cy="111286"/>
            </a:xfrm>
            <a:prstGeom prst="plus">
              <a:avLst>
                <a:gd name="adj" fmla="val 37839"/>
              </a:avLst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7207" tIns="141766" rIns="177207" bIns="1417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0356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26" dirty="0">
                <a:gradFill>
                  <a:gsLst>
                    <a:gs pos="15356">
                      <a:srgbClr val="1A1A1A"/>
                    </a:gs>
                    <a:gs pos="56000">
                      <a:srgbClr val="1A1A1A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4" name="Legend red X label">
              <a:extLst>
                <a:ext uri="{FF2B5EF4-FFF2-40B4-BE49-F238E27FC236}">
                  <a16:creationId xmlns:a16="http://schemas.microsoft.com/office/drawing/2014/main" id="{0EE6D2B5-5EDE-47FF-BD37-3CD823588424}"/>
                </a:ext>
              </a:extLst>
            </p:cNvPr>
            <p:cNvSpPr txBox="1">
              <a:spLocks/>
            </p:cNvSpPr>
            <p:nvPr/>
          </p:nvSpPr>
          <p:spPr>
            <a:xfrm>
              <a:off x="4287555" y="5490006"/>
              <a:ext cx="560347" cy="454270"/>
            </a:xfrm>
            <a:prstGeom prst="rect">
              <a:avLst/>
            </a:prstGeom>
          </p:spPr>
          <p:txBody>
            <a:bodyPr lIns="177207" tIns="141766" rIns="177207" bIns="141766"/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903827">
                <a:lnSpc>
                  <a:spcPct val="100000"/>
                </a:lnSpc>
                <a:spcBef>
                  <a:spcPts val="0"/>
                </a:spcBef>
                <a:spcAft>
                  <a:spcPts val="581"/>
                </a:spcAft>
                <a:buNone/>
                <a:defRPr/>
              </a:pPr>
              <a:r>
                <a:rPr lang="en-US" sz="1017" dirty="0">
                  <a:gradFill>
                    <a:gsLst>
                      <a:gs pos="15356">
                        <a:srgbClr val="1A1A1A"/>
                      </a:gs>
                      <a:gs pos="56000">
                        <a:srgbClr val="1A1A1A"/>
                      </a:gs>
                    </a:gsLst>
                    <a:lin ang="5400000" scaled="0"/>
                  </a:gradFill>
                  <a:latin typeface="Segoe UI Semilight"/>
                </a:rPr>
                <a:t>C3</a:t>
              </a:r>
            </a:p>
          </p:txBody>
        </p:sp>
      </p:grpSp>
      <p:sp>
        <p:nvSpPr>
          <p:cNvPr id="76" name="Alt Text instruction text box">
            <a:extLst>
              <a:ext uri="{FF2B5EF4-FFF2-40B4-BE49-F238E27FC236}">
                <a16:creationId xmlns:a16="http://schemas.microsoft.com/office/drawing/2014/main" id="{025BF72B-ABAB-457D-8CA8-6EB737BCD263}"/>
              </a:ext>
            </a:extLst>
          </p:cNvPr>
          <p:cNvSpPr txBox="1">
            <a:spLocks/>
          </p:cNvSpPr>
          <p:nvPr/>
        </p:nvSpPr>
        <p:spPr>
          <a:xfrm>
            <a:off x="5115917" y="1435100"/>
            <a:ext cx="1965960" cy="3544147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67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600" b="1" dirty="0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rPr>
              <a:t>Alt text</a:t>
            </a:r>
          </a:p>
          <a:p>
            <a:pPr marL="0" indent="0" defTabSz="903827">
              <a:lnSpc>
                <a:spcPct val="100000"/>
              </a:lnSpc>
              <a:spcBef>
                <a:spcPts val="775"/>
              </a:spcBef>
              <a:buNone/>
              <a:defRPr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 text helps people with screen readers understand the content of slides</a:t>
            </a:r>
          </a:p>
          <a:p>
            <a:pPr marL="0" indent="0" defTabSz="903827">
              <a:lnSpc>
                <a:spcPct val="100000"/>
              </a:lnSpc>
              <a:spcBef>
                <a:spcPts val="291"/>
              </a:spcBef>
              <a:buNone/>
              <a:defRPr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create alternative text for shapes, pictures, charts, tables, SmartArt graphics, or other objects</a:t>
            </a:r>
            <a:endParaRPr lang="en-US" sz="1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defTabSz="903827">
              <a:lnSpc>
                <a:spcPct val="100000"/>
              </a:lnSpc>
              <a:spcBef>
                <a:spcPts val="1163"/>
              </a:spcBef>
              <a:buNone/>
              <a:defRPr/>
            </a:pPr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Here’s how:</a:t>
            </a: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Right click the image or shape </a:t>
            </a: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 </a:t>
            </a:r>
            <a:r>
              <a:rPr lang="en-US" sz="1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Edit Alt Text</a:t>
            </a: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Enter a </a:t>
            </a:r>
            <a:r>
              <a:rPr lang="en-US" sz="1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Title </a:t>
            </a: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-US" sz="1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Description</a:t>
            </a: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 your image or object</a:t>
            </a:r>
          </a:p>
          <a:p>
            <a:pPr marL="0" indent="0" defTabSz="903827">
              <a:lnSpc>
                <a:spcPct val="100000"/>
              </a:lnSpc>
              <a:buNone/>
              <a:defRPr/>
            </a:pPr>
            <a:endParaRPr lang="en-US" sz="1163" dirty="0">
              <a:solidFill>
                <a:schemeClr val="tx1"/>
              </a:solidFill>
              <a:latin typeface="Segoe UI Semilight"/>
            </a:endParaRPr>
          </a:p>
        </p:txBody>
      </p:sp>
      <p:sp>
        <p:nvSpPr>
          <p:cNvPr id="77" name="Slide layouts text box">
            <a:extLst>
              <a:ext uri="{FF2B5EF4-FFF2-40B4-BE49-F238E27FC236}">
                <a16:creationId xmlns:a16="http://schemas.microsoft.com/office/drawing/2014/main" id="{5F8C91B6-75EF-4AEA-A867-5311E5777535}"/>
              </a:ext>
            </a:extLst>
          </p:cNvPr>
          <p:cNvSpPr txBox="1">
            <a:spLocks/>
          </p:cNvSpPr>
          <p:nvPr/>
        </p:nvSpPr>
        <p:spPr>
          <a:xfrm>
            <a:off x="7377113" y="1435100"/>
            <a:ext cx="1965960" cy="234936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67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600" b="1" dirty="0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rPr>
              <a:t>Slide layouts</a:t>
            </a:r>
          </a:p>
          <a:p>
            <a:pPr marL="0" indent="0" defTabSz="903827">
              <a:lnSpc>
                <a:spcPct val="100000"/>
              </a:lnSpc>
              <a:spcBef>
                <a:spcPts val="775"/>
              </a:spcBef>
              <a:buNone/>
              <a:defRPr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Using a built-in slide layout that matches your content ensures a hierarchical reading order of text blocks</a:t>
            </a:r>
          </a:p>
          <a:p>
            <a:pPr marL="0" indent="0" defTabSz="903827">
              <a:lnSpc>
                <a:spcPct val="100000"/>
              </a:lnSpc>
              <a:spcBef>
                <a:spcPts val="1163"/>
              </a:spcBef>
              <a:buNone/>
              <a:defRPr/>
            </a:pPr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Example: </a:t>
            </a: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a new slide will have a title, rather than starting with a blank layout and adding a text block for the title, choose one of the built-in layouts with a title placeholder</a:t>
            </a:r>
          </a:p>
        </p:txBody>
      </p:sp>
      <p:pic>
        <p:nvPicPr>
          <p:cNvPr id="4" name="Title only layout" descr="Title only layout">
            <a:extLst>
              <a:ext uri="{FF2B5EF4-FFF2-40B4-BE49-F238E27FC236}">
                <a16:creationId xmlns:a16="http://schemas.microsoft.com/office/drawing/2014/main" id="{E97A695E-63F5-4C68-816E-58CCA5FF30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687"/>
          <a:stretch/>
        </p:blipFill>
        <p:spPr>
          <a:xfrm>
            <a:off x="7380756" y="3908221"/>
            <a:ext cx="1965960" cy="9965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8" name="Reading order text box">
            <a:extLst>
              <a:ext uri="{FF2B5EF4-FFF2-40B4-BE49-F238E27FC236}">
                <a16:creationId xmlns:a16="http://schemas.microsoft.com/office/drawing/2014/main" id="{9F406E1D-7257-4083-BB72-5A97505EB9C4}"/>
              </a:ext>
            </a:extLst>
          </p:cNvPr>
          <p:cNvSpPr txBox="1">
            <a:spLocks/>
          </p:cNvSpPr>
          <p:nvPr/>
        </p:nvSpPr>
        <p:spPr>
          <a:xfrm>
            <a:off x="9650469" y="1435100"/>
            <a:ext cx="1965960" cy="3544147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67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600" b="1" dirty="0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rPr>
              <a:t>Reading order</a:t>
            </a:r>
          </a:p>
          <a:p>
            <a:pPr marL="0" indent="0" defTabSz="903827">
              <a:lnSpc>
                <a:spcPct val="100000"/>
              </a:lnSpc>
              <a:spcBef>
                <a:spcPts val="775"/>
              </a:spcBef>
              <a:buNone/>
              <a:defRPr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Screen readers describe content on the screen in the order it was created</a:t>
            </a: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ensure your content is read back in the order you prefer, arrange your objects in the Selection Pane appropriately. Objects on the bottom of the selection pane are read first</a:t>
            </a:r>
          </a:p>
          <a:p>
            <a:pPr marL="0" indent="0" defTabSz="903827">
              <a:lnSpc>
                <a:spcPct val="100000"/>
              </a:lnSpc>
              <a:spcBef>
                <a:spcPts val="1163"/>
              </a:spcBef>
              <a:buNone/>
              <a:defRPr/>
            </a:pPr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Here’s how:</a:t>
            </a: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the </a:t>
            </a:r>
            <a:r>
              <a:rPr lang="en-US" sz="1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Home</a:t>
            </a: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tab</a:t>
            </a: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the </a:t>
            </a:r>
            <a:r>
              <a:rPr lang="en-US" sz="1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Drawing</a:t>
            </a: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group, select the </a:t>
            </a:r>
            <a:r>
              <a:rPr lang="en-US" sz="1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Arrange</a:t>
            </a: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drop-down menu</a:t>
            </a: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</a:t>
            </a:r>
            <a:r>
              <a:rPr lang="en-US" sz="1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Selection Pane…</a:t>
            </a:r>
          </a:p>
          <a:p>
            <a:pPr marL="0" indent="0" defTabSz="903827">
              <a:lnSpc>
                <a:spcPct val="100000"/>
              </a:lnSpc>
              <a:buNone/>
              <a:defRPr/>
            </a:pPr>
            <a:endParaRPr lang="en-US" sz="1163" dirty="0">
              <a:solidFill>
                <a:schemeClr val="tx1"/>
              </a:solidFill>
              <a:latin typeface="Segoe UI Semiligh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9BDECC-D62F-449D-AA5A-A5F28D0E2BCC}"/>
              </a:ext>
            </a:extLst>
          </p:cNvPr>
          <p:cNvSpPr txBox="1"/>
          <p:nvPr/>
        </p:nvSpPr>
        <p:spPr>
          <a:xfrm>
            <a:off x="597535" y="5232468"/>
            <a:ext cx="11013441" cy="11336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  <a:buSzPct val="90000"/>
              <a:defRPr/>
            </a:pPr>
            <a:r>
              <a:rPr lang="en-US" sz="1600" b="1" dirty="0">
                <a:cs typeface="Segoe UI Semibold" panose="020B0702040204020203" pitchFamily="34" charset="0"/>
              </a:rPr>
              <a:t>Additional tips</a:t>
            </a:r>
          </a:p>
          <a:p>
            <a:pPr defTabSz="886022">
              <a:spcBef>
                <a:spcPts val="775"/>
              </a:spcBef>
              <a:buSzPct val="90000"/>
              <a:defRPr/>
            </a:pPr>
            <a:r>
              <a:rPr lang="en-US" sz="1200" dirty="0">
                <a:cs typeface="Segoe UI Semibold" panose="020B0702040204020203" pitchFamily="34" charset="0"/>
              </a:rPr>
              <a:t>Be sure to run the </a:t>
            </a:r>
            <a:r>
              <a:rPr lang="en-US" sz="1200" b="1" dirty="0">
                <a:cs typeface="Segoe UI Semibold" panose="020B0702040204020203" pitchFamily="34" charset="0"/>
              </a:rPr>
              <a:t>Accessibility Checker</a:t>
            </a:r>
            <a:r>
              <a:rPr lang="en-US" sz="1200" dirty="0">
                <a:cs typeface="Segoe UI Semibold" panose="020B0702040204020203" pitchFamily="34" charset="0"/>
              </a:rPr>
              <a:t>! </a:t>
            </a:r>
            <a:r>
              <a:rPr lang="en-US" sz="1200" dirty="0">
                <a:cs typeface="Segoe UI" panose="020B0502040204020203" pitchFamily="34" charset="0"/>
              </a:rPr>
              <a:t>Go to </a:t>
            </a:r>
            <a:r>
              <a:rPr lang="en-US" sz="1200" b="1" dirty="0">
                <a:cs typeface="Segoe UI Semibold" panose="020B0702040204020203" pitchFamily="34" charset="0"/>
              </a:rPr>
              <a:t>File</a:t>
            </a:r>
            <a:r>
              <a:rPr lang="en-US" sz="1200" dirty="0">
                <a:cs typeface="Segoe UI" panose="020B0502040204020203" pitchFamily="34" charset="0"/>
              </a:rPr>
              <a:t>      click the </a:t>
            </a:r>
            <a:r>
              <a:rPr lang="en-US" sz="1200" b="1" dirty="0">
                <a:cs typeface="Segoe UI Semibold" panose="020B0702040204020203" pitchFamily="34" charset="0"/>
              </a:rPr>
              <a:t>Check for Issues </a:t>
            </a:r>
            <a:r>
              <a:rPr lang="en-US" sz="1200" dirty="0">
                <a:cs typeface="Segoe UI" panose="020B0502040204020203" pitchFamily="34" charset="0"/>
              </a:rPr>
              <a:t>drop down menu      click </a:t>
            </a:r>
            <a:r>
              <a:rPr lang="en-US" sz="1200" b="1" dirty="0">
                <a:cs typeface="Segoe UI Semibold" panose="020B0702040204020203" pitchFamily="34" charset="0"/>
              </a:rPr>
              <a:t>Check Accessibility</a:t>
            </a:r>
          </a:p>
          <a:p>
            <a:pPr defTabSz="886022">
              <a:spcBef>
                <a:spcPts val="581"/>
              </a:spcBef>
              <a:buSzPct val="90000"/>
              <a:defRPr/>
            </a:pPr>
            <a:r>
              <a:rPr lang="en-US" sz="1200" b="1" dirty="0">
                <a:cs typeface="Segoe UI Semibold" panose="020B0702040204020203" pitchFamily="34" charset="0"/>
              </a:rPr>
              <a:t>Videos need to be accessible: </a:t>
            </a:r>
            <a:r>
              <a:rPr lang="en-US" sz="1200" dirty="0">
                <a:cs typeface="Segoe UI" panose="020B0502040204020203" pitchFamily="34" charset="0"/>
              </a:rPr>
              <a:t>If your presentation includes a video, ensure it is captioned and audio described (if appropriate)</a:t>
            </a:r>
          </a:p>
          <a:p>
            <a:pPr defTabSz="886022">
              <a:spcBef>
                <a:spcPts val="581"/>
              </a:spcBef>
              <a:buSzPct val="90000"/>
              <a:defRPr/>
            </a:pPr>
            <a:r>
              <a:rPr lang="en-US" sz="1200" b="1" dirty="0">
                <a:cs typeface="Segoe UI Semibold" panose="020B0702040204020203" pitchFamily="34" charset="0"/>
              </a:rPr>
              <a:t>Visit the </a:t>
            </a:r>
            <a:r>
              <a:rPr lang="en-US" sz="1200" b="1" dirty="0">
                <a:cs typeface="Segoe UI Semibold" panose="020B0702040204020203" pitchFamily="34" charset="0"/>
                <a:hlinkClick r:id="rId5"/>
              </a:rPr>
              <a:t>Office Accessibility Center</a:t>
            </a:r>
            <a:r>
              <a:rPr lang="en-US" sz="1200" b="1" dirty="0">
                <a:cs typeface="Segoe UI Semibold" panose="020B0702040204020203" pitchFamily="34" charset="0"/>
              </a:rPr>
              <a:t> </a:t>
            </a:r>
            <a:r>
              <a:rPr lang="en-US" sz="1200" dirty="0">
                <a:cs typeface="Segoe UI" panose="020B0502040204020203" pitchFamily="34" charset="0"/>
              </a:rPr>
              <a:t>to learn more about accessibility in PowerPoint</a:t>
            </a:r>
          </a:p>
        </p:txBody>
      </p:sp>
      <p:cxnSp>
        <p:nvCxnSpPr>
          <p:cNvPr id="80" name="Straight Arrow Connector 79" descr="Arrow pointing to the right" title="Arrow">
            <a:extLst>
              <a:ext uri="{FF2B5EF4-FFF2-40B4-BE49-F238E27FC236}">
                <a16:creationId xmlns:a16="http://schemas.microsoft.com/office/drawing/2014/main" id="{4004316C-A172-4666-9087-AA99DD600ABB}"/>
              </a:ext>
            </a:extLst>
          </p:cNvPr>
          <p:cNvCxnSpPr>
            <a:cxnSpLocks/>
          </p:cNvCxnSpPr>
          <p:nvPr/>
        </p:nvCxnSpPr>
        <p:spPr>
          <a:xfrm>
            <a:off x="4136325" y="5758337"/>
            <a:ext cx="13249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 descr="Aarow pointing to the right" title="Aarow">
            <a:extLst>
              <a:ext uri="{FF2B5EF4-FFF2-40B4-BE49-F238E27FC236}">
                <a16:creationId xmlns:a16="http://schemas.microsoft.com/office/drawing/2014/main" id="{CF41BA70-AA85-4D92-AA87-689DAB76DD7F}"/>
              </a:ext>
            </a:extLst>
          </p:cNvPr>
          <p:cNvCxnSpPr>
            <a:cxnSpLocks/>
          </p:cNvCxnSpPr>
          <p:nvPr/>
        </p:nvCxnSpPr>
        <p:spPr>
          <a:xfrm>
            <a:off x="7323080" y="5758337"/>
            <a:ext cx="13249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73167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Microsoft monoline icons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0868" y="1436688"/>
            <a:ext cx="3474720" cy="21390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  <a:buSzPct val="90000"/>
              <a:defRPr/>
            </a:pPr>
            <a:r>
              <a:rPr lang="en-US" sz="1600" b="1" dirty="0">
                <a:cs typeface="Segoe UI Semibold" panose="020B0702040204020203" pitchFamily="34" charset="0"/>
              </a:rPr>
              <a:t>Looking for icon resources?</a:t>
            </a:r>
          </a:p>
          <a:p>
            <a:pPr defTabSz="903827">
              <a:spcBef>
                <a:spcPts val="775"/>
              </a:spcBef>
              <a:buSzPct val="90000"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The Monoline icon library for PowerPoint is a slide deck that provides a library of icons for use in PowerPoint presentations. </a:t>
            </a:r>
          </a:p>
          <a:p>
            <a:pPr defTabSz="903827">
              <a:spcBef>
                <a:spcPts val="775"/>
              </a:spcBef>
              <a:buSzPct val="90000"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The Monoline icon style guide for PowerPoint is a pdf with additional guidelines. </a:t>
            </a:r>
          </a:p>
          <a:p>
            <a:pPr defTabSz="903827">
              <a:spcBef>
                <a:spcPts val="775"/>
              </a:spcBef>
              <a:buSzPct val="90000"/>
              <a:defRPr/>
            </a:pPr>
            <a:r>
              <a:rPr lang="en-US" sz="1400"/>
              <a:t>Both provided 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 descr="Monoline icon library for PowerPoint, title slide">
            <a:extLst>
              <a:ext uri="{FF2B5EF4-FFF2-40B4-BE49-F238E27FC236}">
                <a16:creationId xmlns:a16="http://schemas.microsoft.com/office/drawing/2014/main" id="{D0FF32AF-1F5D-4E9A-A156-0DB4C6031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465" y="1436688"/>
            <a:ext cx="3474720" cy="1954529"/>
          </a:xfrm>
          <a:prstGeom prst="rect">
            <a:avLst/>
          </a:prstGeom>
        </p:spPr>
      </p:pic>
      <p:pic>
        <p:nvPicPr>
          <p:cNvPr id="6" name="Picture 5" descr="Slide example showing monoline icons">
            <a:extLst>
              <a:ext uri="{FF2B5EF4-FFF2-40B4-BE49-F238E27FC236}">
                <a16:creationId xmlns:a16="http://schemas.microsoft.com/office/drawing/2014/main" id="{BED3E115-417E-4480-A560-9A1D37BA42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4668" y="1443081"/>
            <a:ext cx="3474720" cy="1954529"/>
          </a:xfrm>
          <a:prstGeom prst="rect">
            <a:avLst/>
          </a:prstGeom>
          <a:ln>
            <a:solidFill>
              <a:schemeClr val="tx1">
                <a:alpha val="27000"/>
              </a:schemeClr>
            </a:solidFill>
          </a:ln>
        </p:spPr>
      </p:pic>
      <p:pic>
        <p:nvPicPr>
          <p:cNvPr id="4" name="Picture 3" descr="Slide example showing usage guidelines for monoline icons">
            <a:extLst>
              <a:ext uri="{FF2B5EF4-FFF2-40B4-BE49-F238E27FC236}">
                <a16:creationId xmlns:a16="http://schemas.microsoft.com/office/drawing/2014/main" id="{F840AA2B-186A-42FF-9518-01FAFBD9AA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5802" y="3680925"/>
            <a:ext cx="3474720" cy="1954530"/>
          </a:xfrm>
          <a:prstGeom prst="rect">
            <a:avLst/>
          </a:prstGeom>
          <a:ln>
            <a:solidFill>
              <a:schemeClr val="tx1">
                <a:alpha val="27000"/>
              </a:schemeClr>
            </a:solidFill>
          </a:ln>
        </p:spPr>
      </p:pic>
      <p:pic>
        <p:nvPicPr>
          <p:cNvPr id="7" name="Picture 6" descr="Slide example showing monoline icons">
            <a:extLst>
              <a:ext uri="{FF2B5EF4-FFF2-40B4-BE49-F238E27FC236}">
                <a16:creationId xmlns:a16="http://schemas.microsoft.com/office/drawing/2014/main" id="{2254EDC7-4C49-4DD7-A920-E2333F14F7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4668" y="3680925"/>
            <a:ext cx="3474720" cy="1954530"/>
          </a:xfrm>
          <a:prstGeom prst="rect">
            <a:avLst/>
          </a:prstGeom>
          <a:ln>
            <a:solidFill>
              <a:schemeClr val="tx1">
                <a:alpha val="27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3753886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5216" y="3033223"/>
            <a:ext cx="9144000" cy="498598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85216" y="3977319"/>
            <a:ext cx="9144000" cy="332399"/>
          </a:xfrm>
        </p:spPr>
        <p:txBody>
          <a:bodyPr/>
          <a:lstStyle/>
          <a:p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0320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245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3033713"/>
            <a:ext cx="9144000" cy="498598"/>
          </a:xfrm>
        </p:spPr>
        <p:txBody>
          <a:bodyPr/>
          <a:lstStyle/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4949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code slide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This slide layout uses Consolas, a monotype font which is ideal for showing software code.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02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Notes (hidden)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Some speakers at Microsoft like to use this slide for hidden “notes slides”. </a:t>
            </a:r>
          </a:p>
          <a:p>
            <a:r>
              <a:rPr lang="en-US"/>
              <a:t>Delete it if you don’t want to use it.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NEXT: &lt;next slide title&gt;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6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 name or </a:t>
            </a:r>
            <a:br>
              <a:rPr lang="en-US"/>
            </a:br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Subtitle or speaker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94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 name or 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Subtitle or speaker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22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 layout (without bullet points)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Main topic: Segoe UI Semilight, size 28pt</a:t>
            </a:r>
          </a:p>
          <a:p>
            <a:pPr lvl="1"/>
            <a:r>
              <a:rPr lang="en-US"/>
              <a:t>Segoe UI, size 20pt for second level</a:t>
            </a:r>
          </a:p>
          <a:p>
            <a:pPr lvl="2"/>
            <a:r>
              <a:rPr lang="en-US"/>
              <a:t>Segoe UI, size 16pt for 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2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 name or 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Subtitle or speaker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83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 name or 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Subtitle or speaker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96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 layout (without bullet points)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Main topic: Segoe UI Semilight, size 28pt</a:t>
            </a:r>
          </a:p>
          <a:p>
            <a:pPr lvl="1"/>
            <a:r>
              <a:rPr lang="en-US"/>
              <a:t>Segoe UI, size 20pt for second level</a:t>
            </a:r>
          </a:p>
          <a:p>
            <a:pPr lvl="2"/>
            <a:r>
              <a:rPr lang="en-US"/>
              <a:t>Segoe UI, size 16pt for 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07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 layout with bulleted text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Main topic: Segoe UI Semilight, size 28pt</a:t>
            </a:r>
          </a:p>
          <a:p>
            <a:pPr lvl="1"/>
            <a:r>
              <a:rPr lang="en-US"/>
              <a:t>Segoe UI, size 20pt for second level</a:t>
            </a:r>
          </a:p>
          <a:p>
            <a:pPr lvl="2"/>
            <a:r>
              <a:rPr lang="en-US"/>
              <a:t>Segoe UI, size 16pt for 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3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1107996"/>
          </a:xfrm>
        </p:spPr>
        <p:txBody>
          <a:bodyPr/>
          <a:lstStyle/>
          <a:p>
            <a:r>
              <a:rPr lang="en-US" dirty="0"/>
              <a:t>Example with longer headline text</a:t>
            </a:r>
            <a:br>
              <a:rPr lang="en-US" dirty="0"/>
            </a:br>
            <a:r>
              <a:rPr lang="en-US" dirty="0"/>
              <a:t>wrapping to a second line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90868" y="2019300"/>
            <a:ext cx="11018520" cy="2628412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/>
              <a:t>When the headline text is 2 lines, move this text block </a:t>
            </a:r>
            <a:br>
              <a:rPr lang="en-US" dirty="0"/>
            </a:br>
            <a:r>
              <a:rPr lang="en-US" dirty="0"/>
              <a:t>down to align to the lower blue guide</a:t>
            </a:r>
          </a:p>
          <a:p>
            <a:pPr>
              <a:lnSpc>
                <a:spcPct val="95000"/>
              </a:lnSpc>
            </a:pPr>
            <a:r>
              <a:rPr lang="en-US" dirty="0"/>
              <a:t>If you don’t see guidelines, click on the View menu, </a:t>
            </a:r>
            <a:br>
              <a:rPr lang="en-US" dirty="0"/>
            </a:br>
            <a:r>
              <a:rPr lang="en-US" dirty="0"/>
              <a:t>and then check the box in front of “Guides”</a:t>
            </a:r>
          </a:p>
          <a:p>
            <a:pPr>
              <a:lnSpc>
                <a:spcPct val="95000"/>
              </a:lnSpc>
            </a:pPr>
            <a:r>
              <a:rPr lang="en-US" dirty="0"/>
              <a:t>Use a “soft return” Shift + Enter to wrap text without </a:t>
            </a:r>
            <a:br>
              <a:rPr lang="en-US" dirty="0"/>
            </a:br>
            <a:r>
              <a:rPr lang="en-US" dirty="0"/>
              <a:t>adding extra line spacing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8C99FEA-6DB6-4686-A261-F28F26C8981E}"/>
              </a:ext>
            </a:extLst>
          </p:cNvPr>
          <p:cNvSpPr/>
          <p:nvPr/>
        </p:nvSpPr>
        <p:spPr bwMode="auto">
          <a:xfrm>
            <a:off x="6516913" y="1993888"/>
            <a:ext cx="2474687" cy="676922"/>
          </a:xfrm>
          <a:custGeom>
            <a:avLst/>
            <a:gdLst>
              <a:gd name="connsiteX0" fmla="*/ 0 w 822960"/>
              <a:gd name="connsiteY0" fmla="*/ 205740 h 205740"/>
              <a:gd name="connsiteX1" fmla="*/ 822960 w 822960"/>
              <a:gd name="connsiteY1" fmla="*/ 205740 h 205740"/>
              <a:gd name="connsiteX2" fmla="*/ 822960 w 822960"/>
              <a:gd name="connsiteY2" fmla="*/ 0 h 205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2960" h="205740">
                <a:moveTo>
                  <a:pt x="0" y="205740"/>
                </a:moveTo>
                <a:lnTo>
                  <a:pt x="822960" y="205740"/>
                </a:lnTo>
                <a:lnTo>
                  <a:pt x="822960" y="0"/>
                </a:lnTo>
              </a:path>
            </a:pathLst>
          </a:custGeom>
          <a:noFill/>
          <a:ln w="12700">
            <a:solidFill>
              <a:schemeClr val="tx1">
                <a:alpha val="49000"/>
              </a:schemeClr>
            </a:solidFill>
            <a:headEnd type="none" w="med" len="med"/>
            <a:tailEnd type="arrow" w="lg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08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Adjusting list levels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5567784" cy="1563505"/>
          </a:xfrm>
        </p:spPr>
        <p:txBody>
          <a:bodyPr/>
          <a:lstStyle/>
          <a:p>
            <a:r>
              <a:rPr lang="en-US" dirty="0"/>
              <a:t>Main topic: Segoe UI Semilight, size 28pt</a:t>
            </a:r>
          </a:p>
          <a:p>
            <a:pPr lvl="1"/>
            <a:r>
              <a:rPr lang="en-US" dirty="0"/>
              <a:t>Segoe UI, size 20pt for second level</a:t>
            </a:r>
          </a:p>
          <a:p>
            <a:pPr lvl="2"/>
            <a:r>
              <a:rPr lang="en-US" sz="1600" dirty="0"/>
              <a:t>Segoe UI, size 16pt for third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590D28B-9EE6-4266-ADA1-CB5BE3416C95}"/>
              </a:ext>
            </a:extLst>
          </p:cNvPr>
          <p:cNvGrpSpPr/>
          <p:nvPr/>
        </p:nvGrpSpPr>
        <p:grpSpPr>
          <a:xfrm>
            <a:off x="6672263" y="588962"/>
            <a:ext cx="4931473" cy="5680076"/>
            <a:chOff x="6672263" y="588962"/>
            <a:chExt cx="4931473" cy="5680076"/>
          </a:xfrm>
        </p:grpSpPr>
        <p:pic>
          <p:nvPicPr>
            <p:cNvPr id="8" name="Picture 3" descr="Screenshot of Decrease List level and Increase List Level menu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6972422" y="875383"/>
              <a:ext cx="4319750" cy="962889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EE52DC-E441-4CFE-A00E-424DD19F14DF}"/>
                </a:ext>
              </a:extLst>
            </p:cNvPr>
            <p:cNvSpPr/>
            <p:nvPr/>
          </p:nvSpPr>
          <p:spPr bwMode="auto">
            <a:xfrm>
              <a:off x="6672263" y="588962"/>
              <a:ext cx="4931473" cy="5680076"/>
            </a:xfrm>
            <a:prstGeom prst="rect">
              <a:avLst/>
            </a:prstGeom>
            <a:solidFill>
              <a:schemeClr val="tx1">
                <a:alpha val="4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6672263" y="1970034"/>
              <a:ext cx="4931473" cy="354558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92608" tIns="292608" rIns="292608" bIns="292608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defTabSz="932472" fontAlgn="base">
                <a:spcBef>
                  <a:spcPts val="1200"/>
                </a:spcBef>
                <a:spcAft>
                  <a:spcPts val="1200"/>
                </a:spcAft>
              </a:pPr>
              <a:r>
                <a:rPr lang="en-US" sz="1200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Use the “</a:t>
              </a:r>
              <a:r>
                <a:rPr lang="en-US" sz="1200" b="1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Decrease List Level</a:t>
              </a:r>
              <a:r>
                <a:rPr lang="en-US" sz="1200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” and “</a:t>
              </a:r>
              <a:r>
                <a:rPr lang="en-US" sz="1200" b="1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Increase List Level</a:t>
              </a:r>
              <a:r>
                <a:rPr lang="en-US" sz="1200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” tools </a:t>
              </a:r>
              <a:br>
                <a:rPr lang="en-US" sz="1200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200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on the </a:t>
              </a:r>
              <a:r>
                <a:rPr lang="en-US" sz="1200" b="1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Home</a:t>
              </a:r>
              <a:r>
                <a:rPr lang="en-US" sz="1200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 menu to change text levels.</a:t>
              </a:r>
            </a:p>
            <a:p>
              <a:pPr defTabSz="932472" fontAlgn="base">
                <a:spcBef>
                  <a:spcPts val="120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Try this:  </a:t>
              </a:r>
            </a:p>
            <a:p>
              <a:pPr marL="294732" indent="-239672" defTabSz="932472" fontAlgn="base">
                <a:spcBef>
                  <a:spcPts val="1200"/>
                </a:spcBef>
                <a:spcAft>
                  <a:spcPct val="0"/>
                </a:spcAft>
                <a:buFont typeface="+mj-lt"/>
                <a:buAutoNum type="arabicPeriod"/>
              </a:pPr>
              <a:r>
                <a:rPr lang="en-US" sz="1200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Place your cursor in the line of text that says “Segoe UI, size 20pt for second level”</a:t>
              </a:r>
            </a:p>
            <a:p>
              <a:pPr marL="294732" indent="-239672" defTabSz="932472" fontAlgn="base">
                <a:spcBef>
                  <a:spcPts val="1200"/>
                </a:spcBef>
                <a:spcAft>
                  <a:spcPct val="0"/>
                </a:spcAft>
                <a:buFont typeface="+mj-lt"/>
                <a:buAutoNum type="arabicPeriod"/>
              </a:pPr>
              <a:r>
                <a:rPr lang="en-US" sz="1200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Next click the Home tab, and then on the “</a:t>
              </a:r>
              <a:r>
                <a:rPr lang="en-US" sz="1200" b="1" dirty="0">
                  <a:solidFill>
                    <a:schemeClr val="tx1"/>
                  </a:solidFill>
                  <a:cs typeface="Segoe UI" panose="020B0502040204020203" pitchFamily="34" charset="0"/>
                </a:rPr>
                <a:t>Decrease List level</a:t>
              </a:r>
              <a:r>
                <a:rPr lang="en-US" sz="1200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” tool. Notice how the line moves up one level.</a:t>
              </a:r>
            </a:p>
            <a:p>
              <a:pPr marL="294732" indent="-239672" defTabSz="932472" fontAlgn="base">
                <a:spcBef>
                  <a:spcPts val="1200"/>
                </a:spcBef>
                <a:spcAft>
                  <a:spcPct val="0"/>
                </a:spcAft>
                <a:buFont typeface="+mj-lt"/>
                <a:buAutoNum type="arabicPeriod"/>
              </a:pPr>
              <a:r>
                <a:rPr lang="en-US" sz="1200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Now try placing your cursor in one of the top  “Main topic…” line of text. Click the “</a:t>
              </a:r>
              <a:r>
                <a:rPr lang="en-US" sz="1200" b="1" dirty="0">
                  <a:solidFill>
                    <a:schemeClr val="tx1"/>
                  </a:solidFill>
                  <a:cs typeface="Segoe UI" panose="020B0502040204020203" pitchFamily="34" charset="0"/>
                </a:rPr>
                <a:t>Increase List Level</a:t>
              </a:r>
              <a:r>
                <a:rPr lang="en-US" sz="1200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” tool and see how the text is pushed in one level.</a:t>
              </a:r>
            </a:p>
            <a:p>
              <a:pPr defTabSz="932472" fontAlgn="base">
                <a:spcBef>
                  <a:spcPts val="120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Use these 2 tools to adjust your text levels as you 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7884444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861774"/>
          </a:xfrm>
        </p:spPr>
        <p:txBody>
          <a:bodyPr/>
          <a:lstStyle/>
          <a:p>
            <a:r>
              <a:rPr lang="en-US" dirty="0"/>
              <a:t>Bullet points layout with subtitle</a:t>
            </a:r>
            <a:br>
              <a:rPr lang="en-US" dirty="0"/>
            </a:br>
            <a:r>
              <a:rPr lang="en-US" sz="2000" spc="0" dirty="0"/>
              <a:t>Set the subtitle to 20pt in the same text block, with character spacing Normal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0868" y="2023428"/>
            <a:ext cx="11018520" cy="2308324"/>
          </a:xfrm>
        </p:spPr>
        <p:txBody>
          <a:bodyPr/>
          <a:lstStyle/>
          <a:p>
            <a:r>
              <a:rPr lang="en-US" dirty="0"/>
              <a:t>Move the text block down vertically to align to lower guide</a:t>
            </a:r>
          </a:p>
          <a:p>
            <a:r>
              <a:rPr lang="en-US" dirty="0"/>
              <a:t>If you don’t see guidelines, click on the View menu, </a:t>
            </a:r>
            <a:br>
              <a:rPr lang="en-US" dirty="0"/>
            </a:br>
            <a:r>
              <a:rPr lang="en-US" dirty="0"/>
              <a:t>and then check the box in front of “Guides”</a:t>
            </a:r>
          </a:p>
          <a:p>
            <a:endParaRPr lang="en-US" dirty="0"/>
          </a:p>
          <a:p>
            <a:pPr lvl="0"/>
            <a:r>
              <a:rPr lang="en-US" dirty="0"/>
              <a:t>Hyperlink style: </a:t>
            </a:r>
            <a:r>
              <a:rPr lang="en-US" dirty="0">
                <a:hlinkClick r:id="rId3"/>
              </a:rPr>
              <a:t>www.microsoft.com</a:t>
            </a:r>
            <a:r>
              <a:rPr lang="en-US" dirty="0"/>
              <a:t> 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3B3C986-2A02-44ED-A2BC-1F6CE29A3B5F}"/>
              </a:ext>
            </a:extLst>
          </p:cNvPr>
          <p:cNvSpPr/>
          <p:nvPr/>
        </p:nvSpPr>
        <p:spPr bwMode="auto">
          <a:xfrm>
            <a:off x="9658350" y="2002166"/>
            <a:ext cx="341630" cy="263525"/>
          </a:xfrm>
          <a:custGeom>
            <a:avLst/>
            <a:gdLst>
              <a:gd name="connsiteX0" fmla="*/ 0 w 822960"/>
              <a:gd name="connsiteY0" fmla="*/ 205740 h 205740"/>
              <a:gd name="connsiteX1" fmla="*/ 822960 w 822960"/>
              <a:gd name="connsiteY1" fmla="*/ 205740 h 205740"/>
              <a:gd name="connsiteX2" fmla="*/ 822960 w 822960"/>
              <a:gd name="connsiteY2" fmla="*/ 0 h 205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2960" h="205740">
                <a:moveTo>
                  <a:pt x="0" y="205740"/>
                </a:moveTo>
                <a:lnTo>
                  <a:pt x="822960" y="205740"/>
                </a:lnTo>
                <a:lnTo>
                  <a:pt x="82296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lg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57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18A1E48-C74E-4B7C-95F4-2342DAC9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photo </a:t>
            </a:r>
            <a:br>
              <a:rPr lang="en-US" dirty="0"/>
            </a:br>
            <a:r>
              <a:rPr lang="en-US" dirty="0"/>
              <a:t>with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3E4EA-274B-4BE4-9A52-00B5B2697A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Smaller text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052291B-2B23-4C0C-AB85-0DCF8EADCA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79842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18A1E48-C74E-4B7C-95F4-2342DAC9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photo layout </a:t>
            </a:r>
            <a:br>
              <a:rPr lang="en-US" dirty="0"/>
            </a:br>
            <a:r>
              <a:rPr lang="en-US" dirty="0"/>
              <a:t>with smaller text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9638E9B-4843-41AC-A4D3-CCBCCCCDA61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16377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palette info</a:t>
            </a:r>
            <a:endParaRPr lang="en-US" dirty="0"/>
          </a:p>
        </p:txBody>
      </p:sp>
      <p:sp>
        <p:nvSpPr>
          <p:cNvPr id="44" name="Text Placeholder 2"/>
          <p:cNvSpPr txBox="1">
            <a:spLocks/>
          </p:cNvSpPr>
          <p:nvPr/>
        </p:nvSpPr>
        <p:spPr>
          <a:xfrm>
            <a:off x="585216" y="1436688"/>
            <a:ext cx="996213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spc="19" dirty="0">
                <a:gradFill>
                  <a:gsLst>
                    <a:gs pos="63670">
                      <a:schemeClr val="tx1"/>
                    </a:gs>
                    <a:gs pos="40075">
                      <a:schemeClr val="tx1"/>
                    </a:gs>
                  </a:gsLst>
                  <a:lin ang="5400000" scaled="0"/>
                </a:gradFill>
                <a:latin typeface="+mn-lt"/>
                <a:cs typeface="Segoe UI Semibold" panose="020B0702040204020203" pitchFamily="34" charset="0"/>
              </a:rPr>
              <a:t>The PowerPoint palette for this template has been built for you and is shown below.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spc="19" dirty="0">
                <a:gradFill>
                  <a:gsLst>
                    <a:gs pos="63670">
                      <a:schemeClr val="tx1"/>
                    </a:gs>
                    <a:gs pos="40075">
                      <a:schemeClr val="tx1"/>
                    </a:gs>
                  </a:gsLst>
                  <a:lin ang="5400000" scaled="0"/>
                </a:gradFill>
                <a:latin typeface="+mn-lt"/>
                <a:cs typeface="Segoe UI Semibold" panose="020B0702040204020203" pitchFamily="34" charset="0"/>
              </a:rPr>
              <a:t>Avoid using too many colors in your presentation.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5216" y="2331507"/>
            <a:ext cx="628726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  <a:buSzPct val="90000"/>
              <a:defRPr/>
            </a:pPr>
            <a:r>
              <a:rPr lang="en-US" sz="1600" b="1" dirty="0">
                <a:cs typeface="Segoe UI Semibold" panose="020B0702040204020203" pitchFamily="34" charset="0"/>
              </a:rPr>
              <a:t>PowerPoint Theme Accent colors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5726E5-04BF-4EFD-A4FA-4F1528CA2366}"/>
              </a:ext>
            </a:extLst>
          </p:cNvPr>
          <p:cNvGrpSpPr/>
          <p:nvPr/>
        </p:nvGrpSpPr>
        <p:grpSpPr>
          <a:xfrm>
            <a:off x="585216" y="2810265"/>
            <a:ext cx="6396080" cy="1944372"/>
            <a:chOff x="3996879" y="3626886"/>
            <a:chExt cx="7005523" cy="2129640"/>
          </a:xfrm>
        </p:grpSpPr>
        <p:sp>
          <p:nvSpPr>
            <p:cNvPr id="39" name="Text Placeholder 2"/>
            <p:cNvSpPr txBox="1">
              <a:spLocks/>
            </p:cNvSpPr>
            <p:nvPr/>
          </p:nvSpPr>
          <p:spPr>
            <a:xfrm>
              <a:off x="3996879" y="5065465"/>
              <a:ext cx="3816479" cy="69106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marR="0" indent="0" algn="l" defTabSz="914363" rtl="0" eaLnBrk="1" fontAlgn="auto" latinLnBrk="0" hangingPunct="1">
                <a:lnSpc>
                  <a:spcPct val="90000"/>
                </a:lnSpc>
                <a:spcBef>
                  <a:spcPts val="24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 sz="4000" kern="1200" spc="-70" baseline="0">
                  <a:gradFill>
                    <a:gsLst>
                      <a:gs pos="100000">
                        <a:schemeClr val="tx2"/>
                      </a:gs>
                      <a:gs pos="0">
                        <a:schemeClr val="tx2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0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/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231775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>
                  <a:tab pos="798513" algn="l"/>
                </a:tabLst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457200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/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693738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>
                  <a:tab pos="1255713" algn="l"/>
                </a:tabLst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14499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681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863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045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en-US" sz="1200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  <a:t>Use </a:t>
              </a:r>
              <a:r>
                <a:rPr lang="en-US" sz="1200" b="1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  <a:cs typeface="Segoe UI Semibold" panose="020B0702040204020203" pitchFamily="34" charset="0"/>
                </a:rPr>
                <a:t>Accent 1</a:t>
              </a:r>
              <a:r>
                <a:rPr lang="en-US" sz="1200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  <a:cs typeface="Segoe UI Semibold" panose="020B0702040204020203" pitchFamily="34" charset="0"/>
                </a:rPr>
                <a:t> </a:t>
              </a:r>
              <a:r>
                <a:rPr lang="en-US" sz="1200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  <a:t>as the main accent color. </a:t>
              </a:r>
            </a:p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en-US" sz="1200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  <a:t>Use </a:t>
              </a:r>
              <a:r>
                <a:rPr lang="en-US" sz="1200" b="1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  <a:cs typeface="Segoe UI Semibold" panose="020B0702040204020203" pitchFamily="34" charset="0"/>
                </a:rPr>
                <a:t>Accent 2</a:t>
              </a:r>
              <a:r>
                <a:rPr lang="en-US" sz="1200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  <a:t> and </a:t>
              </a:r>
              <a:r>
                <a:rPr lang="en-US" sz="1200" b="1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  <a:cs typeface="Segoe UI Semibold" panose="020B0702040204020203" pitchFamily="34" charset="0"/>
                </a:rPr>
                <a:t>Accent 3</a:t>
              </a:r>
              <a:r>
                <a:rPr lang="en-US" sz="1200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  <a:t> only when </a:t>
              </a:r>
              <a:br>
                <a:rPr lang="en-US" sz="1200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</a:br>
              <a:r>
                <a:rPr lang="en-US" sz="1200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  <a:t>additional colors are needed. </a:t>
              </a: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3996879" y="3626886"/>
              <a:ext cx="1206527" cy="1206042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gradFill>
                    <a:gsLst>
                      <a:gs pos="40075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</a:rPr>
                <a:t>Accent 1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5301855" y="3626886"/>
              <a:ext cx="1206527" cy="1206042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1A1A1A"/>
                  </a:solidFill>
                </a:rPr>
                <a:t>Accent 2</a:t>
              </a: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6606831" y="3626886"/>
              <a:ext cx="1206527" cy="1206043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FFFFFF"/>
                  </a:solidFill>
                </a:rPr>
                <a:t>Accent 3</a:t>
              </a:r>
            </a:p>
          </p:txBody>
        </p:sp>
        <p:sp>
          <p:nvSpPr>
            <p:cNvPr id="40" name="Text Placeholder 2"/>
            <p:cNvSpPr txBox="1">
              <a:spLocks/>
            </p:cNvSpPr>
            <p:nvPr/>
          </p:nvSpPr>
          <p:spPr>
            <a:xfrm>
              <a:off x="7961574" y="5065465"/>
              <a:ext cx="3040828" cy="20226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marR="0" indent="0" algn="l" defTabSz="914363" rtl="0" eaLnBrk="1" fontAlgn="auto" latinLnBrk="0" hangingPunct="1">
                <a:lnSpc>
                  <a:spcPct val="90000"/>
                </a:lnSpc>
                <a:spcBef>
                  <a:spcPts val="24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 sz="4000" kern="1200" spc="-70" baseline="0">
                  <a:gradFill>
                    <a:gsLst>
                      <a:gs pos="100000">
                        <a:schemeClr val="tx2"/>
                      </a:gs>
                      <a:gs pos="0">
                        <a:schemeClr val="tx2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0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/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231775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>
                  <a:tab pos="798513" algn="l"/>
                </a:tabLst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457200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/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693738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>
                  <a:tab pos="1255713" algn="l"/>
                </a:tabLst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14499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681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863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045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200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  <a:t>Use </a:t>
              </a:r>
              <a:r>
                <a:rPr lang="en-US" sz="1200" b="1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  <a:cs typeface="Segoe UI Semibold" panose="020B0702040204020203" pitchFamily="34" charset="0"/>
                </a:rPr>
                <a:t>Accents 4-6 </a:t>
              </a:r>
              <a:r>
                <a:rPr lang="en-US" sz="1200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  <a:t>sparingly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7911809" y="3897571"/>
              <a:ext cx="935733" cy="935357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gradFill>
                    <a:gsLst>
                      <a:gs pos="40075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</a:rPr>
                <a:t>Accent 4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8950641" y="3897571"/>
              <a:ext cx="935733" cy="935357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1A1A1A"/>
                  </a:solidFill>
                </a:rPr>
                <a:t>Accent 5</a:t>
              </a: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9982200" y="3897571"/>
              <a:ext cx="935733" cy="935357"/>
            </a:xfrm>
            <a:prstGeom prst="rect">
              <a:avLst/>
            </a:prstGeom>
            <a:solidFill>
              <a:schemeClr val="accent6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gradFill>
                    <a:gsLst>
                      <a:gs pos="18352">
                        <a:srgbClr val="1A1A1A"/>
                      </a:gs>
                      <a:gs pos="40075">
                        <a:srgbClr val="1A1A1A"/>
                      </a:gs>
                    </a:gsLst>
                    <a:lin ang="5400000" scaled="0"/>
                  </a:gradFill>
                </a:rPr>
                <a:t>Accent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622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 layout with bulleted text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Main topic: Segoe UI Semilight, size 28pt</a:t>
            </a:r>
          </a:p>
          <a:p>
            <a:pPr lvl="1"/>
            <a:r>
              <a:rPr lang="en-US"/>
              <a:t>Segoe UI, size 20pt for second level</a:t>
            </a:r>
          </a:p>
          <a:p>
            <a:pPr lvl="2"/>
            <a:r>
              <a:rPr lang="en-US"/>
              <a:t>Segoe UI, size 16pt for 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70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1B027A59-96AF-406B-A5C9-5D24B253E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spc="0" dirty="0">
                <a:solidFill>
                  <a:schemeClr val="tx1"/>
                </a:solidFill>
              </a:rPr>
              <a:t>Creating accessible content</a:t>
            </a:r>
          </a:p>
        </p:txBody>
      </p:sp>
      <p:sp>
        <p:nvSpPr>
          <p:cNvPr id="3" name="Accessiblity definition">
            <a:extLst>
              <a:ext uri="{FF2B5EF4-FFF2-40B4-BE49-F238E27FC236}">
                <a16:creationId xmlns:a16="http://schemas.microsoft.com/office/drawing/2014/main" id="{6514054D-2F19-4667-931D-9475B9BAADA8}"/>
              </a:ext>
            </a:extLst>
          </p:cNvPr>
          <p:cNvSpPr txBox="1">
            <a:spLocks/>
          </p:cNvSpPr>
          <p:nvPr/>
        </p:nvSpPr>
        <p:spPr>
          <a:xfrm>
            <a:off x="585788" y="914400"/>
            <a:ext cx="11025188" cy="166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R="0" indent="0" defTabSz="914363" fontAlgn="auto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spc="0" baseline="0">
                <a:gradFill>
                  <a:gsLst>
                    <a:gs pos="21538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  <a:lvl2pPr marL="0" marR="0" indent="0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</a:defRPr>
            </a:lvl2pPr>
            <a:lvl3pPr marL="231775" marR="0" indent="0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</a:defRPr>
            </a:lvl3pPr>
            <a:lvl4pPr marL="457200" marR="0" indent="0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</a:defRPr>
            </a:lvl4pPr>
            <a:lvl5pPr marL="693738" marR="0" indent="0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</a:defRPr>
            </a:lvl5pPr>
            <a:lvl6pPr marL="2514499" indent="-228591" defTabSz="914363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681" indent="-228591" defTabSz="914363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8863" indent="-228591" defTabSz="914363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045" indent="-228591" defTabSz="914363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Take the following steps to create accessible content that everyone can consume effectively.</a:t>
            </a:r>
          </a:p>
        </p:txBody>
      </p:sp>
      <p:sp>
        <p:nvSpPr>
          <p:cNvPr id="37" name="Contrast instructions text box">
            <a:extLst>
              <a:ext uri="{FF2B5EF4-FFF2-40B4-BE49-F238E27FC236}">
                <a16:creationId xmlns:a16="http://schemas.microsoft.com/office/drawing/2014/main" id="{20DEDD7D-8FEA-4C76-9F0C-85F00716692E}"/>
              </a:ext>
            </a:extLst>
          </p:cNvPr>
          <p:cNvSpPr txBox="1">
            <a:spLocks/>
          </p:cNvSpPr>
          <p:nvPr/>
        </p:nvSpPr>
        <p:spPr>
          <a:xfrm>
            <a:off x="581978" y="1435100"/>
            <a:ext cx="1965960" cy="200907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67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600" b="1" dirty="0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rPr>
              <a:t>Contrast</a:t>
            </a:r>
          </a:p>
          <a:p>
            <a:pPr marL="0" indent="0" defTabSz="903827">
              <a:lnSpc>
                <a:spcPct val="100000"/>
              </a:lnSpc>
              <a:spcBef>
                <a:spcPts val="775"/>
              </a:spcBef>
              <a:buNone/>
              <a:defRPr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high contrast colors for maximum readability</a:t>
            </a: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recommended contrast ratio is at least 4.5:1</a:t>
            </a: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endParaRPr lang="en-US" sz="1163" dirty="0">
              <a:gradFill>
                <a:gsLst>
                  <a:gs pos="15356">
                    <a:srgbClr val="1A1A1A"/>
                  </a:gs>
                  <a:gs pos="56000">
                    <a:srgbClr val="1A1A1A"/>
                  </a:gs>
                </a:gsLst>
                <a:lin ang="5400000" scaled="0"/>
              </a:gradFill>
              <a:latin typeface="Segoe UI Semilight"/>
            </a:endParaRP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endParaRPr lang="en-US" sz="1163" dirty="0">
              <a:gradFill>
                <a:gsLst>
                  <a:gs pos="15356">
                    <a:srgbClr val="1A1A1A"/>
                  </a:gs>
                  <a:gs pos="56000">
                    <a:srgbClr val="1A1A1A"/>
                  </a:gs>
                </a:gsLst>
                <a:lin ang="5400000" scaled="0"/>
              </a:gradFill>
              <a:latin typeface="Segoe UI Semilight"/>
            </a:endParaRP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endParaRPr lang="en-US" sz="1163" dirty="0">
              <a:gradFill>
                <a:gsLst>
                  <a:gs pos="15356">
                    <a:srgbClr val="1A1A1A"/>
                  </a:gs>
                  <a:gs pos="56000">
                    <a:srgbClr val="1A1A1A"/>
                  </a:gs>
                </a:gsLst>
                <a:lin ang="5400000" scaled="0"/>
              </a:gradFill>
              <a:latin typeface="Segoe UI Semilight"/>
            </a:endParaRPr>
          </a:p>
        </p:txBody>
      </p:sp>
      <p:grpSp>
        <p:nvGrpSpPr>
          <p:cNvPr id="43" name="Text contrast exmple" descr="Graphic showing a comparison of contrasted text and background colors. The first block is light grey with dark grey text that reads &quot;Text&quot;. The second block is blue with white text that reads &quot;Text&quot;. The third block is light blue with white text that reads &quot;Text&quot; and a red slash over it." title="Contrast example">
            <a:extLst>
              <a:ext uri="{FF2B5EF4-FFF2-40B4-BE49-F238E27FC236}">
                <a16:creationId xmlns:a16="http://schemas.microsoft.com/office/drawing/2014/main" id="{51F1DA56-EF59-4C2A-89E8-B8D943E068CF}"/>
              </a:ext>
            </a:extLst>
          </p:cNvPr>
          <p:cNvGrpSpPr/>
          <p:nvPr/>
        </p:nvGrpSpPr>
        <p:grpSpPr>
          <a:xfrm>
            <a:off x="597535" y="2726851"/>
            <a:ext cx="1950354" cy="456751"/>
            <a:chOff x="457201" y="3851798"/>
            <a:chExt cx="2012788" cy="47137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031B5EF-01D8-46BD-B3B1-9A6752F15221}"/>
                </a:ext>
              </a:extLst>
            </p:cNvPr>
            <p:cNvGrpSpPr/>
            <p:nvPr/>
          </p:nvGrpSpPr>
          <p:grpSpPr>
            <a:xfrm>
              <a:off x="457201" y="3858427"/>
              <a:ext cx="2012788" cy="464743"/>
              <a:chOff x="457201" y="3958757"/>
              <a:chExt cx="2012788" cy="464743"/>
            </a:xfrm>
          </p:grpSpPr>
          <p:sp>
            <p:nvSpPr>
              <p:cNvPr id="56" name="Gray text box example">
                <a:hlinkClick r:id="rId3"/>
                <a:extLst>
                  <a:ext uri="{FF2B5EF4-FFF2-40B4-BE49-F238E27FC236}">
                    <a16:creationId xmlns:a16="http://schemas.microsoft.com/office/drawing/2014/main" id="{4B9B8587-FB70-4375-BC95-C2649405F2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1" y="3958757"/>
                <a:ext cx="670929" cy="464743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lIns="177207" tIns="141766" rIns="177207" bIns="141766" anchor="ctr">
                <a:spAutoFit/>
              </a:bodyPr>
              <a:lstStyle>
                <a:lvl1pPr marL="342900" marR="0" indent="-3429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4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  <a:ea typeface="+mn-ea"/>
                    <a:cs typeface="+mn-cs"/>
                  </a:defRPr>
                </a:lvl1pPr>
                <a:lvl2pPr marL="584200" marR="0" indent="-2413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8001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10287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12573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65040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031412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97783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964155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903827">
                  <a:lnSpc>
                    <a:spcPct val="100000"/>
                  </a:lnSpc>
                  <a:spcBef>
                    <a:spcPts val="0"/>
                  </a:spcBef>
                  <a:spcAft>
                    <a:spcPts val="581"/>
                  </a:spcAft>
                  <a:buNone/>
                  <a:defRPr/>
                </a:pPr>
                <a:r>
                  <a:rPr lang="en-US" sz="1066" b="1" dirty="0">
                    <a:gradFill>
                      <a:gsLst>
                        <a:gs pos="15356">
                          <a:srgbClr val="1A1A1A"/>
                        </a:gs>
                        <a:gs pos="56000">
                          <a:srgbClr val="1A1A1A"/>
                        </a:gs>
                      </a:gsLst>
                      <a:lin ang="5400000" scaled="0"/>
                    </a:gradFill>
                    <a:latin typeface="Segoe UI Semilight"/>
                  </a:rPr>
                  <a:t>Text</a:t>
                </a:r>
              </a:p>
            </p:txBody>
          </p:sp>
          <p:sp>
            <p:nvSpPr>
              <p:cNvPr id="55" name="Blue text box example">
                <a:hlinkClick r:id="rId3"/>
                <a:extLst>
                  <a:ext uri="{FF2B5EF4-FFF2-40B4-BE49-F238E27FC236}">
                    <a16:creationId xmlns:a16="http://schemas.microsoft.com/office/drawing/2014/main" id="{9637CBF9-D9B6-44F7-A02A-2DFED82AA0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28130" y="3958757"/>
                <a:ext cx="670929" cy="464743"/>
              </a:xfrm>
              <a:prstGeom prst="rect">
                <a:avLst/>
              </a:prstGeom>
              <a:solidFill>
                <a:srgbClr val="0078D7"/>
              </a:solidFill>
            </p:spPr>
            <p:txBody>
              <a:bodyPr wrap="square" lIns="177207" tIns="141766" rIns="177207" bIns="141766" anchor="ctr">
                <a:spAutoFit/>
              </a:bodyPr>
              <a:lstStyle>
                <a:lvl1pPr marL="342900" marR="0" indent="-3429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4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  <a:ea typeface="+mn-ea"/>
                    <a:cs typeface="+mn-cs"/>
                  </a:defRPr>
                </a:lvl1pPr>
                <a:lvl2pPr marL="584200" marR="0" indent="-2413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8001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10287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12573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65040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031412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97783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964155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903827">
                  <a:lnSpc>
                    <a:spcPct val="100000"/>
                  </a:lnSpc>
                  <a:spcBef>
                    <a:spcPts val="0"/>
                  </a:spcBef>
                  <a:spcAft>
                    <a:spcPts val="581"/>
                  </a:spcAft>
                  <a:buNone/>
                  <a:defRPr/>
                </a:pPr>
                <a:r>
                  <a:rPr lang="en-US" sz="1066" b="1" dirty="0">
                    <a:solidFill>
                      <a:srgbClr val="FFFFFF"/>
                    </a:solidFill>
                    <a:latin typeface="Segoe UI Semilight"/>
                  </a:rPr>
                  <a:t>Text</a:t>
                </a:r>
              </a:p>
            </p:txBody>
          </p:sp>
          <p:sp>
            <p:nvSpPr>
              <p:cNvPr id="50" name="Light blue text box example">
                <a:hlinkClick r:id="rId3"/>
                <a:extLst>
                  <a:ext uri="{FF2B5EF4-FFF2-40B4-BE49-F238E27FC236}">
                    <a16:creationId xmlns:a16="http://schemas.microsoft.com/office/drawing/2014/main" id="{F6CD5CE6-A162-4D1A-8A21-4B39A7C9A9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99060" y="3958757"/>
                <a:ext cx="670929" cy="464743"/>
              </a:xfrm>
              <a:prstGeom prst="rect">
                <a:avLst/>
              </a:prstGeom>
              <a:solidFill>
                <a:srgbClr val="00BCF2"/>
              </a:solidFill>
            </p:spPr>
            <p:txBody>
              <a:bodyPr wrap="square" lIns="177207" tIns="141766" rIns="177207" bIns="141766" anchor="ctr">
                <a:spAutoFit/>
              </a:bodyPr>
              <a:lstStyle>
                <a:lvl1pPr marL="342900" marR="0" indent="-3429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4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  <a:ea typeface="+mn-ea"/>
                    <a:cs typeface="+mn-cs"/>
                  </a:defRPr>
                </a:lvl1pPr>
                <a:lvl2pPr marL="584200" marR="0" indent="-2413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8001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10287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12573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65040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031412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97783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964155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903827">
                  <a:lnSpc>
                    <a:spcPct val="100000"/>
                  </a:lnSpc>
                  <a:spcBef>
                    <a:spcPts val="0"/>
                  </a:spcBef>
                  <a:spcAft>
                    <a:spcPts val="581"/>
                  </a:spcAft>
                  <a:buNone/>
                  <a:defRPr/>
                </a:pPr>
                <a:r>
                  <a:rPr lang="en-US" sz="1066" b="1" dirty="0">
                    <a:solidFill>
                      <a:srgbClr val="FFFFFF"/>
                    </a:solidFill>
                    <a:latin typeface="Segoe UI Semilight"/>
                  </a:rPr>
                  <a:t>Text</a:t>
                </a:r>
              </a:p>
            </p:txBody>
          </p:sp>
        </p:grpSp>
        <p:cxnSp>
          <p:nvCxnSpPr>
            <p:cNvPr id="46" name="Red slash">
              <a:extLst>
                <a:ext uri="{FF2B5EF4-FFF2-40B4-BE49-F238E27FC236}">
                  <a16:creationId xmlns:a16="http://schemas.microsoft.com/office/drawing/2014/main" id="{0399D388-0591-4D97-AE43-748A78D0F467}"/>
                </a:ext>
              </a:extLst>
            </p:cNvPr>
            <p:cNvCxnSpPr/>
            <p:nvPr/>
          </p:nvCxnSpPr>
          <p:spPr>
            <a:xfrm flipH="1">
              <a:off x="1799059" y="3851798"/>
              <a:ext cx="670930" cy="465022"/>
            </a:xfrm>
            <a:prstGeom prst="line">
              <a:avLst/>
            </a:prstGeom>
            <a:ln w="19050">
              <a:solidFill>
                <a:srgbClr val="D83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Contrast instructions text box">
            <a:extLst>
              <a:ext uri="{FF2B5EF4-FFF2-40B4-BE49-F238E27FC236}">
                <a16:creationId xmlns:a16="http://schemas.microsoft.com/office/drawing/2014/main" id="{2F4B2438-A3DB-41FC-8A90-FEBAB7AD5691}"/>
              </a:ext>
            </a:extLst>
          </p:cNvPr>
          <p:cNvSpPr txBox="1">
            <a:spLocks/>
          </p:cNvSpPr>
          <p:nvPr/>
        </p:nvSpPr>
        <p:spPr>
          <a:xfrm>
            <a:off x="581978" y="3480862"/>
            <a:ext cx="1965960" cy="76944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03827">
              <a:lnSpc>
                <a:spcPct val="100000"/>
              </a:lnSpc>
              <a:spcBef>
                <a:spcPts val="1163"/>
              </a:spcBef>
              <a:buNone/>
              <a:defRPr/>
            </a:pPr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Color Contrast Analyzer</a:t>
            </a:r>
          </a:p>
          <a:p>
            <a:pPr marL="0" indent="0" defTabSz="903827">
              <a:lnSpc>
                <a:spcPct val="110000"/>
              </a:lnSpc>
              <a:spcBef>
                <a:spcPts val="581"/>
              </a:spcBef>
              <a:buNone/>
              <a:defRPr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Download this tool to determine the legibility of text and the contrast of visual elements</a:t>
            </a:r>
          </a:p>
        </p:txBody>
      </p:sp>
      <p:grpSp>
        <p:nvGrpSpPr>
          <p:cNvPr id="57" name="Download Button" descr="A blue block with the download symbol and text that reads &quot;Download&quot;. This is object has a link to http://www.paciellogroup.com/resources/contrastAnalyser" title="Color Contrast Analyzer link">
            <a:extLst>
              <a:ext uri="{FF2B5EF4-FFF2-40B4-BE49-F238E27FC236}">
                <a16:creationId xmlns:a16="http://schemas.microsoft.com/office/drawing/2014/main" id="{5DB1FF77-B404-417B-83F7-3CF7D11966A9}"/>
              </a:ext>
            </a:extLst>
          </p:cNvPr>
          <p:cNvGrpSpPr/>
          <p:nvPr/>
        </p:nvGrpSpPr>
        <p:grpSpPr>
          <a:xfrm>
            <a:off x="597535" y="4340436"/>
            <a:ext cx="1950402" cy="450327"/>
            <a:chOff x="490358" y="4875348"/>
            <a:chExt cx="2144219" cy="464743"/>
          </a:xfrm>
        </p:grpSpPr>
        <p:sp>
          <p:nvSpPr>
            <p:cNvPr id="58" name="Download label">
              <a:hlinkClick r:id="rId3"/>
              <a:extLst>
                <a:ext uri="{FF2B5EF4-FFF2-40B4-BE49-F238E27FC236}">
                  <a16:creationId xmlns:a16="http://schemas.microsoft.com/office/drawing/2014/main" id="{3815550E-8A48-41BD-A79B-0954654B269F}"/>
                </a:ext>
              </a:extLst>
            </p:cNvPr>
            <p:cNvSpPr txBox="1">
              <a:spLocks/>
            </p:cNvSpPr>
            <p:nvPr/>
          </p:nvSpPr>
          <p:spPr>
            <a:xfrm>
              <a:off x="490358" y="4875348"/>
              <a:ext cx="2144219" cy="464743"/>
            </a:xfrm>
            <a:prstGeom prst="rect">
              <a:avLst/>
            </a:prstGeom>
            <a:solidFill>
              <a:srgbClr val="0078D7"/>
            </a:solidFill>
          </p:spPr>
          <p:txBody>
            <a:bodyPr wrap="square" lIns="141766" tIns="141766" rIns="141766" bIns="141766" anchor="ctr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903827">
                <a:lnSpc>
                  <a:spcPct val="100000"/>
                </a:lnSpc>
                <a:spcBef>
                  <a:spcPts val="0"/>
                </a:spcBef>
                <a:spcAft>
                  <a:spcPts val="581"/>
                </a:spcAft>
                <a:buNone/>
                <a:defRPr/>
              </a:pPr>
              <a:r>
                <a:rPr lang="en-US" sz="1066" b="1" dirty="0">
                  <a:solidFill>
                    <a:srgbClr val="FFFFFF"/>
                  </a:solidFill>
                  <a:latin typeface="Segoe UI Semilight"/>
                </a:rPr>
                <a:t>Download</a:t>
              </a:r>
            </a:p>
          </p:txBody>
        </p:sp>
        <p:sp>
          <p:nvSpPr>
            <p:cNvPr id="59" name="Download button">
              <a:extLst>
                <a:ext uri="{FF2B5EF4-FFF2-40B4-BE49-F238E27FC236}">
                  <a16:creationId xmlns:a16="http://schemas.microsoft.com/office/drawing/2014/main" id="{D9423BB1-426F-43D9-8EFE-F86CBCF6E14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50966" y="5020486"/>
              <a:ext cx="93930" cy="161766"/>
            </a:xfrm>
            <a:custGeom>
              <a:avLst/>
              <a:gdLst>
                <a:gd name="T0" fmla="*/ 144 w 144"/>
                <a:gd name="T1" fmla="*/ 132 h 248"/>
                <a:gd name="T2" fmla="*/ 72 w 144"/>
                <a:gd name="T3" fmla="*/ 203 h 248"/>
                <a:gd name="T4" fmla="*/ 0 w 144"/>
                <a:gd name="T5" fmla="*/ 132 h 248"/>
                <a:gd name="T6" fmla="*/ 72 w 144"/>
                <a:gd name="T7" fmla="*/ 203 h 248"/>
                <a:gd name="T8" fmla="*/ 72 w 144"/>
                <a:gd name="T9" fmla="*/ 0 h 248"/>
                <a:gd name="T10" fmla="*/ 0 w 144"/>
                <a:gd name="T11" fmla="*/ 248 h 248"/>
                <a:gd name="T12" fmla="*/ 144 w 144"/>
                <a:gd name="T13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248">
                  <a:moveTo>
                    <a:pt x="144" y="132"/>
                  </a:moveTo>
                  <a:lnTo>
                    <a:pt x="72" y="203"/>
                  </a:lnTo>
                  <a:lnTo>
                    <a:pt x="0" y="132"/>
                  </a:lnTo>
                  <a:moveTo>
                    <a:pt x="72" y="203"/>
                  </a:moveTo>
                  <a:lnTo>
                    <a:pt x="72" y="0"/>
                  </a:lnTo>
                  <a:moveTo>
                    <a:pt x="0" y="248"/>
                  </a:moveTo>
                  <a:lnTo>
                    <a:pt x="144" y="248"/>
                  </a:lnTo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88604" tIns="44302" rIns="88604" bIns="44302" numCol="1" anchor="t" anchorCtr="0" compatLnSpc="1">
              <a:prstTxWarp prst="textNoShape">
                <a:avLst/>
              </a:prstTxWarp>
            </a:bodyPr>
            <a:lstStyle/>
            <a:p>
              <a:pPr defTabSz="886022"/>
              <a:endParaRPr lang="en-US" sz="872" dirty="0">
                <a:gradFill>
                  <a:gsLst>
                    <a:gs pos="15356">
                      <a:srgbClr val="1A1A1A"/>
                    </a:gs>
                    <a:gs pos="56000">
                      <a:srgbClr val="1A1A1A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</p:grpSp>
      <p:sp>
        <p:nvSpPr>
          <p:cNvPr id="60" name="Shape &amp; color instruciton text box">
            <a:extLst>
              <a:ext uri="{FF2B5EF4-FFF2-40B4-BE49-F238E27FC236}">
                <a16:creationId xmlns:a16="http://schemas.microsoft.com/office/drawing/2014/main" id="{C2360DC8-3A46-4137-A4F2-FDA24265CA9D}"/>
              </a:ext>
            </a:extLst>
          </p:cNvPr>
          <p:cNvSpPr txBox="1">
            <a:spLocks/>
          </p:cNvSpPr>
          <p:nvPr/>
        </p:nvSpPr>
        <p:spPr>
          <a:xfrm>
            <a:off x="2843458" y="1435100"/>
            <a:ext cx="1965960" cy="171771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67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600" b="1" dirty="0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rPr>
              <a:t>Shape and color</a:t>
            </a:r>
          </a:p>
          <a:p>
            <a:pPr marL="0" indent="0" defTabSz="903827">
              <a:lnSpc>
                <a:spcPct val="100000"/>
              </a:lnSpc>
              <a:spcBef>
                <a:spcPts val="775"/>
              </a:spcBef>
              <a:buNone/>
              <a:defRPr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different shapes with a legend to indicate statuses to accommodate for color blindness</a:t>
            </a:r>
          </a:p>
          <a:p>
            <a:pPr marL="0" indent="0" defTabSz="903827">
              <a:lnSpc>
                <a:spcPct val="100000"/>
              </a:lnSpc>
              <a:spcBef>
                <a:spcPts val="1163"/>
              </a:spcBef>
              <a:buNone/>
              <a:defRPr/>
            </a:pPr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Example: </a:t>
            </a:r>
          </a:p>
          <a:p>
            <a:pPr marL="0" indent="0" defTabSz="903827">
              <a:lnSpc>
                <a:spcPct val="100000"/>
              </a:lnSpc>
              <a:buNone/>
              <a:defRPr/>
            </a:pPr>
            <a:endParaRPr lang="en-US" sz="1163" dirty="0">
              <a:gradFill>
                <a:gsLst>
                  <a:gs pos="15356">
                    <a:srgbClr val="1A1A1A"/>
                  </a:gs>
                  <a:gs pos="56000">
                    <a:srgbClr val="1A1A1A"/>
                  </a:gs>
                </a:gsLst>
                <a:lin ang="5400000" scaled="0"/>
              </a:gradFill>
              <a:latin typeface="Segoe UI Semilight"/>
            </a:endParaRPr>
          </a:p>
        </p:txBody>
      </p:sp>
      <p:grpSp>
        <p:nvGrpSpPr>
          <p:cNvPr id="61" name="Shape usage example" descr="This is a light grey box with three lines of text that read Subject 1 with a green circle next to it, Subject 2 with a yellow triangle, and Subject 3 with a red X. Each shape has a corresponding category assigned in a key at the bottom of the graphic. The green circle is titled C1, yellow triangle titled C2, and red X titled C3." title="Graphic with multiple subjects and categories">
            <a:extLst>
              <a:ext uri="{FF2B5EF4-FFF2-40B4-BE49-F238E27FC236}">
                <a16:creationId xmlns:a16="http://schemas.microsoft.com/office/drawing/2014/main" id="{3870E2D4-BB05-4292-8B2C-684463A840EA}"/>
              </a:ext>
            </a:extLst>
          </p:cNvPr>
          <p:cNvGrpSpPr/>
          <p:nvPr/>
        </p:nvGrpSpPr>
        <p:grpSpPr>
          <a:xfrm>
            <a:off x="2835881" y="3026393"/>
            <a:ext cx="1969570" cy="1878339"/>
            <a:chOff x="2835115" y="4084309"/>
            <a:chExt cx="2012787" cy="1919555"/>
          </a:xfrm>
        </p:grpSpPr>
        <p:sp>
          <p:nvSpPr>
            <p:cNvPr id="62" name="Background and text">
              <a:hlinkClick r:id="rId3"/>
              <a:extLst>
                <a:ext uri="{FF2B5EF4-FFF2-40B4-BE49-F238E27FC236}">
                  <a16:creationId xmlns:a16="http://schemas.microsoft.com/office/drawing/2014/main" id="{6A4B7AA5-AB2E-45C8-9D8A-BDE9E243F04F}"/>
                </a:ext>
              </a:extLst>
            </p:cNvPr>
            <p:cNvSpPr txBox="1">
              <a:spLocks/>
            </p:cNvSpPr>
            <p:nvPr/>
          </p:nvSpPr>
          <p:spPr>
            <a:xfrm>
              <a:off x="2835115" y="4084309"/>
              <a:ext cx="2012787" cy="1919555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square" lIns="177207" tIns="141766" rIns="177207" bIns="141766" anchor="t">
              <a:no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903827">
                <a:lnSpc>
                  <a:spcPct val="200000"/>
                </a:lnSpc>
                <a:spcBef>
                  <a:spcPts val="0"/>
                </a:spcBef>
                <a:spcAft>
                  <a:spcPts val="581"/>
                </a:spcAft>
                <a:buNone/>
                <a:defRPr/>
              </a:pPr>
              <a:r>
                <a:rPr lang="en-US" sz="1066" b="1" dirty="0">
                  <a:gradFill>
                    <a:gsLst>
                      <a:gs pos="15356">
                        <a:srgbClr val="1A1A1A"/>
                      </a:gs>
                      <a:gs pos="56000">
                        <a:srgbClr val="1A1A1A"/>
                      </a:gs>
                    </a:gsLst>
                    <a:lin ang="5400000" scaled="0"/>
                  </a:gradFill>
                  <a:latin typeface="Segoe UI Semilight"/>
                </a:rPr>
                <a:t>Subject 1</a:t>
              </a:r>
            </a:p>
            <a:p>
              <a:pPr marL="0" indent="0" defTabSz="903827">
                <a:lnSpc>
                  <a:spcPct val="200000"/>
                </a:lnSpc>
                <a:spcBef>
                  <a:spcPts val="0"/>
                </a:spcBef>
                <a:spcAft>
                  <a:spcPts val="581"/>
                </a:spcAft>
                <a:buNone/>
                <a:defRPr/>
              </a:pPr>
              <a:r>
                <a:rPr lang="en-US" sz="1066" b="1" dirty="0">
                  <a:gradFill>
                    <a:gsLst>
                      <a:gs pos="15356">
                        <a:srgbClr val="1A1A1A"/>
                      </a:gs>
                      <a:gs pos="56000">
                        <a:srgbClr val="1A1A1A"/>
                      </a:gs>
                    </a:gsLst>
                    <a:lin ang="5400000" scaled="0"/>
                  </a:gradFill>
                  <a:latin typeface="Segoe UI Semilight"/>
                </a:rPr>
                <a:t>Subject 2</a:t>
              </a:r>
            </a:p>
            <a:p>
              <a:pPr marL="0" indent="0" defTabSz="903827">
                <a:lnSpc>
                  <a:spcPct val="200000"/>
                </a:lnSpc>
                <a:spcBef>
                  <a:spcPts val="0"/>
                </a:spcBef>
                <a:spcAft>
                  <a:spcPts val="581"/>
                </a:spcAft>
                <a:buNone/>
                <a:defRPr/>
              </a:pPr>
              <a:r>
                <a:rPr lang="en-US" sz="1066" b="1" dirty="0">
                  <a:gradFill>
                    <a:gsLst>
                      <a:gs pos="15356">
                        <a:srgbClr val="1A1A1A"/>
                      </a:gs>
                      <a:gs pos="56000">
                        <a:srgbClr val="1A1A1A"/>
                      </a:gs>
                    </a:gsLst>
                    <a:lin ang="5400000" scaled="0"/>
                  </a:gradFill>
                  <a:latin typeface="Segoe UI Semilight"/>
                </a:rPr>
                <a:t>Subject 3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4044DA5-FA1B-4F48-9EAA-783D9941E3F6}"/>
                </a:ext>
              </a:extLst>
            </p:cNvPr>
            <p:cNvGrpSpPr/>
            <p:nvPr/>
          </p:nvGrpSpPr>
          <p:grpSpPr>
            <a:xfrm>
              <a:off x="3016089" y="4633595"/>
              <a:ext cx="1603535" cy="830385"/>
              <a:chOff x="3016090" y="4740275"/>
              <a:chExt cx="1578136" cy="830385"/>
            </a:xfrm>
          </p:grpSpPr>
          <p:cxnSp>
            <p:nvCxnSpPr>
              <p:cNvPr id="75" name="Top horizontal seperator">
                <a:extLst>
                  <a:ext uri="{FF2B5EF4-FFF2-40B4-BE49-F238E27FC236}">
                    <a16:creationId xmlns:a16="http://schemas.microsoft.com/office/drawing/2014/main" id="{AEA6491A-6412-48D9-9472-A6770D45F5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6090" y="4740275"/>
                <a:ext cx="1578136" cy="0"/>
              </a:xfrm>
              <a:prstGeom prst="line">
                <a:avLst/>
              </a:prstGeom>
              <a:ln>
                <a:solidFill>
                  <a:srgbClr val="969696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Middle horizontal seperator">
                <a:extLst>
                  <a:ext uri="{FF2B5EF4-FFF2-40B4-BE49-F238E27FC236}">
                    <a16:creationId xmlns:a16="http://schemas.microsoft.com/office/drawing/2014/main" id="{4DC437DA-FE75-4947-B72F-FAA661F5E2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6090" y="5155467"/>
                <a:ext cx="1578136" cy="0"/>
              </a:xfrm>
              <a:prstGeom prst="line">
                <a:avLst/>
              </a:prstGeom>
              <a:ln>
                <a:solidFill>
                  <a:srgbClr val="969696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Bottom horizontal seperator">
                <a:extLst>
                  <a:ext uri="{FF2B5EF4-FFF2-40B4-BE49-F238E27FC236}">
                    <a16:creationId xmlns:a16="http://schemas.microsoft.com/office/drawing/2014/main" id="{8DE5CF51-EC88-4552-AD5F-23FB8B8AA4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6090" y="5570660"/>
                <a:ext cx="1578136" cy="0"/>
              </a:xfrm>
              <a:prstGeom prst="line">
                <a:avLst/>
              </a:prstGeom>
              <a:ln>
                <a:solidFill>
                  <a:srgbClr val="969696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Example green circle">
              <a:extLst>
                <a:ext uri="{FF2B5EF4-FFF2-40B4-BE49-F238E27FC236}">
                  <a16:creationId xmlns:a16="http://schemas.microsoft.com/office/drawing/2014/main" id="{5CB610F4-9E39-4351-9E1D-639078FFA23D}"/>
                </a:ext>
              </a:extLst>
            </p:cNvPr>
            <p:cNvSpPr/>
            <p:nvPr/>
          </p:nvSpPr>
          <p:spPr bwMode="auto">
            <a:xfrm>
              <a:off x="4363877" y="4379595"/>
              <a:ext cx="111286" cy="111286"/>
            </a:xfrm>
            <a:prstGeom prst="ellipse">
              <a:avLst/>
            </a:prstGeom>
            <a:solidFill>
              <a:srgbClr val="107C1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7207" tIns="141766" rIns="177207" bIns="1417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0356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26" dirty="0">
                <a:gradFill>
                  <a:gsLst>
                    <a:gs pos="15356">
                      <a:srgbClr val="1A1A1A"/>
                    </a:gs>
                    <a:gs pos="56000">
                      <a:srgbClr val="1A1A1A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Example blue triangle">
              <a:extLst>
                <a:ext uri="{FF2B5EF4-FFF2-40B4-BE49-F238E27FC236}">
                  <a16:creationId xmlns:a16="http://schemas.microsoft.com/office/drawing/2014/main" id="{EFD9DC73-1A5E-4EF5-A699-3B02680761FA}"/>
                </a:ext>
              </a:extLst>
            </p:cNvPr>
            <p:cNvSpPr/>
            <p:nvPr/>
          </p:nvSpPr>
          <p:spPr bwMode="auto">
            <a:xfrm>
              <a:off x="4363877" y="4785548"/>
              <a:ext cx="111286" cy="111286"/>
            </a:xfrm>
            <a:prstGeom prst="triangle">
              <a:avLst/>
            </a:prstGeom>
            <a:solidFill>
              <a:srgbClr val="0078D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7207" tIns="141766" rIns="177207" bIns="1417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0356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26" dirty="0">
                <a:gradFill>
                  <a:gsLst>
                    <a:gs pos="15356">
                      <a:srgbClr val="1A1A1A"/>
                    </a:gs>
                    <a:gs pos="56000">
                      <a:srgbClr val="1A1A1A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Example red X">
              <a:extLst>
                <a:ext uri="{FF2B5EF4-FFF2-40B4-BE49-F238E27FC236}">
                  <a16:creationId xmlns:a16="http://schemas.microsoft.com/office/drawing/2014/main" id="{3E1E1946-154C-47E3-86A8-1553499C78A8}"/>
                </a:ext>
              </a:extLst>
            </p:cNvPr>
            <p:cNvSpPr/>
            <p:nvPr/>
          </p:nvSpPr>
          <p:spPr bwMode="auto">
            <a:xfrm rot="2700000">
              <a:off x="4363877" y="5200740"/>
              <a:ext cx="111286" cy="111286"/>
            </a:xfrm>
            <a:prstGeom prst="plus">
              <a:avLst>
                <a:gd name="adj" fmla="val 37839"/>
              </a:avLst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7207" tIns="141766" rIns="177207" bIns="1417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0356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26" dirty="0">
                <a:gradFill>
                  <a:gsLst>
                    <a:gs pos="15356">
                      <a:srgbClr val="1A1A1A"/>
                    </a:gs>
                    <a:gs pos="56000">
                      <a:srgbClr val="1A1A1A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Legend green circle">
              <a:extLst>
                <a:ext uri="{FF2B5EF4-FFF2-40B4-BE49-F238E27FC236}">
                  <a16:creationId xmlns:a16="http://schemas.microsoft.com/office/drawing/2014/main" id="{457BB82C-CE20-4597-88E3-60F2DAF3D41E}"/>
                </a:ext>
              </a:extLst>
            </p:cNvPr>
            <p:cNvSpPr/>
            <p:nvPr/>
          </p:nvSpPr>
          <p:spPr bwMode="auto">
            <a:xfrm>
              <a:off x="3025614" y="5661498"/>
              <a:ext cx="111286" cy="111286"/>
            </a:xfrm>
            <a:prstGeom prst="ellipse">
              <a:avLst/>
            </a:prstGeom>
            <a:solidFill>
              <a:srgbClr val="107C1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7207" tIns="141766" rIns="177207" bIns="1417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0356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26" dirty="0">
                <a:gradFill>
                  <a:gsLst>
                    <a:gs pos="15356">
                      <a:srgbClr val="1A1A1A"/>
                    </a:gs>
                    <a:gs pos="56000">
                      <a:srgbClr val="1A1A1A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Legend green circle label">
              <a:extLst>
                <a:ext uri="{FF2B5EF4-FFF2-40B4-BE49-F238E27FC236}">
                  <a16:creationId xmlns:a16="http://schemas.microsoft.com/office/drawing/2014/main" id="{53BDBD52-F752-4F48-9135-3E49279B23BC}"/>
                </a:ext>
              </a:extLst>
            </p:cNvPr>
            <p:cNvSpPr txBox="1">
              <a:spLocks/>
            </p:cNvSpPr>
            <p:nvPr/>
          </p:nvSpPr>
          <p:spPr>
            <a:xfrm>
              <a:off x="3025614" y="5490006"/>
              <a:ext cx="652731" cy="454270"/>
            </a:xfrm>
            <a:prstGeom prst="rect">
              <a:avLst/>
            </a:prstGeom>
          </p:spPr>
          <p:txBody>
            <a:bodyPr lIns="177207" tIns="141766" rIns="177207" bIns="141766"/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903827">
                <a:lnSpc>
                  <a:spcPct val="100000"/>
                </a:lnSpc>
                <a:spcBef>
                  <a:spcPts val="0"/>
                </a:spcBef>
                <a:spcAft>
                  <a:spcPts val="581"/>
                </a:spcAft>
                <a:buNone/>
                <a:defRPr/>
              </a:pPr>
              <a:r>
                <a:rPr lang="en-US" sz="1017" dirty="0">
                  <a:gradFill>
                    <a:gsLst>
                      <a:gs pos="15356">
                        <a:srgbClr val="1A1A1A"/>
                      </a:gs>
                      <a:gs pos="56000">
                        <a:srgbClr val="1A1A1A"/>
                      </a:gs>
                    </a:gsLst>
                    <a:lin ang="5400000" scaled="0"/>
                  </a:gradFill>
                  <a:latin typeface="Segoe UI Semilight"/>
                </a:rPr>
                <a:t>C1</a:t>
              </a:r>
            </a:p>
          </p:txBody>
        </p:sp>
        <p:sp>
          <p:nvSpPr>
            <p:cNvPr id="67" name="Legend blue triangle">
              <a:extLst>
                <a:ext uri="{FF2B5EF4-FFF2-40B4-BE49-F238E27FC236}">
                  <a16:creationId xmlns:a16="http://schemas.microsoft.com/office/drawing/2014/main" id="{DFF4A861-C7D3-44A7-AAE6-AC402265A3A4}"/>
                </a:ext>
              </a:extLst>
            </p:cNvPr>
            <p:cNvSpPr/>
            <p:nvPr/>
          </p:nvSpPr>
          <p:spPr bwMode="auto">
            <a:xfrm>
              <a:off x="3645474" y="5661498"/>
              <a:ext cx="111286" cy="111286"/>
            </a:xfrm>
            <a:prstGeom prst="triangle">
              <a:avLst/>
            </a:prstGeom>
            <a:solidFill>
              <a:srgbClr val="0078D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7207" tIns="141766" rIns="177207" bIns="1417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0356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26" dirty="0">
                <a:gradFill>
                  <a:gsLst>
                    <a:gs pos="15356">
                      <a:srgbClr val="1A1A1A"/>
                    </a:gs>
                    <a:gs pos="56000">
                      <a:srgbClr val="1A1A1A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Legend blue triangle label">
              <a:extLst>
                <a:ext uri="{FF2B5EF4-FFF2-40B4-BE49-F238E27FC236}">
                  <a16:creationId xmlns:a16="http://schemas.microsoft.com/office/drawing/2014/main" id="{6225911D-5A72-47CA-98E8-0D988191A3B6}"/>
                </a:ext>
              </a:extLst>
            </p:cNvPr>
            <p:cNvSpPr txBox="1">
              <a:spLocks/>
            </p:cNvSpPr>
            <p:nvPr/>
          </p:nvSpPr>
          <p:spPr>
            <a:xfrm>
              <a:off x="3638569" y="5490006"/>
              <a:ext cx="652731" cy="454270"/>
            </a:xfrm>
            <a:prstGeom prst="rect">
              <a:avLst/>
            </a:prstGeom>
          </p:spPr>
          <p:txBody>
            <a:bodyPr lIns="177207" tIns="141766" rIns="177207" bIns="141766"/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903827">
                <a:lnSpc>
                  <a:spcPct val="100000"/>
                </a:lnSpc>
                <a:spcBef>
                  <a:spcPts val="0"/>
                </a:spcBef>
                <a:spcAft>
                  <a:spcPts val="581"/>
                </a:spcAft>
                <a:buNone/>
                <a:defRPr/>
              </a:pPr>
              <a:r>
                <a:rPr lang="en-US" sz="1017" dirty="0">
                  <a:gradFill>
                    <a:gsLst>
                      <a:gs pos="15356">
                        <a:srgbClr val="1A1A1A"/>
                      </a:gs>
                      <a:gs pos="56000">
                        <a:srgbClr val="1A1A1A"/>
                      </a:gs>
                    </a:gsLst>
                    <a:lin ang="5400000" scaled="0"/>
                  </a:gradFill>
                  <a:latin typeface="Segoe UI Semilight"/>
                </a:rPr>
                <a:t>C2</a:t>
              </a:r>
            </a:p>
          </p:txBody>
        </p:sp>
        <p:sp>
          <p:nvSpPr>
            <p:cNvPr id="65" name="Legend red X">
              <a:extLst>
                <a:ext uri="{FF2B5EF4-FFF2-40B4-BE49-F238E27FC236}">
                  <a16:creationId xmlns:a16="http://schemas.microsoft.com/office/drawing/2014/main" id="{7CF09216-6727-4F12-A814-68F2639285D4}"/>
                </a:ext>
              </a:extLst>
            </p:cNvPr>
            <p:cNvSpPr/>
            <p:nvPr/>
          </p:nvSpPr>
          <p:spPr bwMode="auto">
            <a:xfrm rot="2700000">
              <a:off x="4276563" y="5661498"/>
              <a:ext cx="111286" cy="111286"/>
            </a:xfrm>
            <a:prstGeom prst="plus">
              <a:avLst>
                <a:gd name="adj" fmla="val 37839"/>
              </a:avLst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7207" tIns="141766" rIns="177207" bIns="1417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0356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26" dirty="0">
                <a:gradFill>
                  <a:gsLst>
                    <a:gs pos="15356">
                      <a:srgbClr val="1A1A1A"/>
                    </a:gs>
                    <a:gs pos="56000">
                      <a:srgbClr val="1A1A1A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4" name="Legend red X label">
              <a:extLst>
                <a:ext uri="{FF2B5EF4-FFF2-40B4-BE49-F238E27FC236}">
                  <a16:creationId xmlns:a16="http://schemas.microsoft.com/office/drawing/2014/main" id="{0EE6D2B5-5EDE-47FF-BD37-3CD823588424}"/>
                </a:ext>
              </a:extLst>
            </p:cNvPr>
            <p:cNvSpPr txBox="1">
              <a:spLocks/>
            </p:cNvSpPr>
            <p:nvPr/>
          </p:nvSpPr>
          <p:spPr>
            <a:xfrm>
              <a:off x="4287555" y="5490006"/>
              <a:ext cx="560347" cy="454270"/>
            </a:xfrm>
            <a:prstGeom prst="rect">
              <a:avLst/>
            </a:prstGeom>
          </p:spPr>
          <p:txBody>
            <a:bodyPr lIns="177207" tIns="141766" rIns="177207" bIns="141766"/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903827">
                <a:lnSpc>
                  <a:spcPct val="100000"/>
                </a:lnSpc>
                <a:spcBef>
                  <a:spcPts val="0"/>
                </a:spcBef>
                <a:spcAft>
                  <a:spcPts val="581"/>
                </a:spcAft>
                <a:buNone/>
                <a:defRPr/>
              </a:pPr>
              <a:r>
                <a:rPr lang="en-US" sz="1017" dirty="0">
                  <a:gradFill>
                    <a:gsLst>
                      <a:gs pos="15356">
                        <a:srgbClr val="1A1A1A"/>
                      </a:gs>
                      <a:gs pos="56000">
                        <a:srgbClr val="1A1A1A"/>
                      </a:gs>
                    </a:gsLst>
                    <a:lin ang="5400000" scaled="0"/>
                  </a:gradFill>
                  <a:latin typeface="Segoe UI Semilight"/>
                </a:rPr>
                <a:t>C3</a:t>
              </a:r>
            </a:p>
          </p:txBody>
        </p:sp>
      </p:grpSp>
      <p:sp>
        <p:nvSpPr>
          <p:cNvPr id="76" name="Alt Text instruction text box">
            <a:extLst>
              <a:ext uri="{FF2B5EF4-FFF2-40B4-BE49-F238E27FC236}">
                <a16:creationId xmlns:a16="http://schemas.microsoft.com/office/drawing/2014/main" id="{025BF72B-ABAB-457D-8CA8-6EB737BCD263}"/>
              </a:ext>
            </a:extLst>
          </p:cNvPr>
          <p:cNvSpPr txBox="1">
            <a:spLocks/>
          </p:cNvSpPr>
          <p:nvPr/>
        </p:nvSpPr>
        <p:spPr>
          <a:xfrm>
            <a:off x="5115917" y="1435100"/>
            <a:ext cx="1965960" cy="3544147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67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600" b="1" dirty="0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rPr>
              <a:t>Alt text</a:t>
            </a:r>
          </a:p>
          <a:p>
            <a:pPr marL="0" indent="0" defTabSz="903827">
              <a:lnSpc>
                <a:spcPct val="100000"/>
              </a:lnSpc>
              <a:spcBef>
                <a:spcPts val="775"/>
              </a:spcBef>
              <a:buNone/>
              <a:defRPr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 text helps people with screen readers understand the content of slides</a:t>
            </a:r>
          </a:p>
          <a:p>
            <a:pPr marL="0" indent="0" defTabSz="903827">
              <a:lnSpc>
                <a:spcPct val="100000"/>
              </a:lnSpc>
              <a:spcBef>
                <a:spcPts val="291"/>
              </a:spcBef>
              <a:buNone/>
              <a:defRPr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create alternative text for shapes, pictures, charts, tables, SmartArt graphics, or other objects</a:t>
            </a:r>
            <a:endParaRPr lang="en-US" sz="1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defTabSz="903827">
              <a:lnSpc>
                <a:spcPct val="100000"/>
              </a:lnSpc>
              <a:spcBef>
                <a:spcPts val="1163"/>
              </a:spcBef>
              <a:buNone/>
              <a:defRPr/>
            </a:pPr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Here’s how:</a:t>
            </a: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Right click the image or shape </a:t>
            </a: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 </a:t>
            </a:r>
            <a:r>
              <a:rPr lang="en-US" sz="1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Edit Alt Text</a:t>
            </a: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Enter a </a:t>
            </a:r>
            <a:r>
              <a:rPr lang="en-US" sz="1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Title </a:t>
            </a: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-US" sz="1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Description</a:t>
            </a: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 your image or object</a:t>
            </a:r>
          </a:p>
          <a:p>
            <a:pPr marL="0" indent="0" defTabSz="903827">
              <a:lnSpc>
                <a:spcPct val="100000"/>
              </a:lnSpc>
              <a:buNone/>
              <a:defRPr/>
            </a:pPr>
            <a:endParaRPr lang="en-US" sz="1163" dirty="0">
              <a:solidFill>
                <a:schemeClr val="tx1"/>
              </a:solidFill>
              <a:latin typeface="Segoe UI Semilight"/>
            </a:endParaRPr>
          </a:p>
        </p:txBody>
      </p:sp>
      <p:sp>
        <p:nvSpPr>
          <p:cNvPr id="77" name="Slide layouts text box">
            <a:extLst>
              <a:ext uri="{FF2B5EF4-FFF2-40B4-BE49-F238E27FC236}">
                <a16:creationId xmlns:a16="http://schemas.microsoft.com/office/drawing/2014/main" id="{5F8C91B6-75EF-4AEA-A867-5311E5777535}"/>
              </a:ext>
            </a:extLst>
          </p:cNvPr>
          <p:cNvSpPr txBox="1">
            <a:spLocks/>
          </p:cNvSpPr>
          <p:nvPr/>
        </p:nvSpPr>
        <p:spPr>
          <a:xfrm>
            <a:off x="7377113" y="1435100"/>
            <a:ext cx="1965960" cy="234936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67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600" b="1" dirty="0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rPr>
              <a:t>Slide layouts</a:t>
            </a:r>
          </a:p>
          <a:p>
            <a:pPr marL="0" indent="0" defTabSz="903827">
              <a:lnSpc>
                <a:spcPct val="100000"/>
              </a:lnSpc>
              <a:spcBef>
                <a:spcPts val="775"/>
              </a:spcBef>
              <a:buNone/>
              <a:defRPr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Using a built-in slide layout that matches your content ensures a hierarchical reading order of text blocks</a:t>
            </a:r>
          </a:p>
          <a:p>
            <a:pPr marL="0" indent="0" defTabSz="903827">
              <a:lnSpc>
                <a:spcPct val="100000"/>
              </a:lnSpc>
              <a:spcBef>
                <a:spcPts val="1163"/>
              </a:spcBef>
              <a:buNone/>
              <a:defRPr/>
            </a:pPr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Example: </a:t>
            </a: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a new slide will have a title, rather than starting with a blank layout and adding a text block for the title, choose one of the built-in layouts with a title placeholder</a:t>
            </a:r>
          </a:p>
        </p:txBody>
      </p:sp>
      <p:pic>
        <p:nvPicPr>
          <p:cNvPr id="4" name="Title only layout" descr="Title only layout">
            <a:extLst>
              <a:ext uri="{FF2B5EF4-FFF2-40B4-BE49-F238E27FC236}">
                <a16:creationId xmlns:a16="http://schemas.microsoft.com/office/drawing/2014/main" id="{E97A695E-63F5-4C68-816E-58CCA5FF30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687"/>
          <a:stretch/>
        </p:blipFill>
        <p:spPr>
          <a:xfrm>
            <a:off x="7380756" y="3908221"/>
            <a:ext cx="1965960" cy="9965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8" name="Reading order text box">
            <a:extLst>
              <a:ext uri="{FF2B5EF4-FFF2-40B4-BE49-F238E27FC236}">
                <a16:creationId xmlns:a16="http://schemas.microsoft.com/office/drawing/2014/main" id="{9F406E1D-7257-4083-BB72-5A97505EB9C4}"/>
              </a:ext>
            </a:extLst>
          </p:cNvPr>
          <p:cNvSpPr txBox="1">
            <a:spLocks/>
          </p:cNvSpPr>
          <p:nvPr/>
        </p:nvSpPr>
        <p:spPr>
          <a:xfrm>
            <a:off x="9650469" y="1435100"/>
            <a:ext cx="1965960" cy="3544147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67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600" b="1" dirty="0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rPr>
              <a:t>Reading order</a:t>
            </a:r>
          </a:p>
          <a:p>
            <a:pPr marL="0" indent="0" defTabSz="903827">
              <a:lnSpc>
                <a:spcPct val="100000"/>
              </a:lnSpc>
              <a:spcBef>
                <a:spcPts val="775"/>
              </a:spcBef>
              <a:buNone/>
              <a:defRPr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Screen readers describe content on the screen in the order it was created</a:t>
            </a: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ensure your content is read back in the order you prefer, arrange your objects in the Selection Pane appropriately. Objects on the bottom of the selection pane are read first</a:t>
            </a:r>
          </a:p>
          <a:p>
            <a:pPr marL="0" indent="0" defTabSz="903827">
              <a:lnSpc>
                <a:spcPct val="100000"/>
              </a:lnSpc>
              <a:spcBef>
                <a:spcPts val="1163"/>
              </a:spcBef>
              <a:buNone/>
              <a:defRPr/>
            </a:pPr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Here’s how:</a:t>
            </a: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the </a:t>
            </a:r>
            <a:r>
              <a:rPr lang="en-US" sz="1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Home</a:t>
            </a: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tab</a:t>
            </a: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the </a:t>
            </a:r>
            <a:r>
              <a:rPr lang="en-US" sz="1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Drawing</a:t>
            </a: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group, select the </a:t>
            </a:r>
            <a:r>
              <a:rPr lang="en-US" sz="1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Arrange</a:t>
            </a: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drop-down menu</a:t>
            </a:r>
          </a:p>
          <a:p>
            <a:pPr marL="0" indent="0" defTabSz="903827">
              <a:lnSpc>
                <a:spcPct val="100000"/>
              </a:lnSpc>
              <a:spcBef>
                <a:spcPts val="581"/>
              </a:spcBef>
              <a:buNone/>
              <a:defRPr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</a:t>
            </a:r>
            <a:r>
              <a:rPr lang="en-US" sz="1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Selection Pane…</a:t>
            </a:r>
          </a:p>
          <a:p>
            <a:pPr marL="0" indent="0" defTabSz="903827">
              <a:lnSpc>
                <a:spcPct val="100000"/>
              </a:lnSpc>
              <a:buNone/>
              <a:defRPr/>
            </a:pPr>
            <a:endParaRPr lang="en-US" sz="1163" dirty="0">
              <a:solidFill>
                <a:schemeClr val="tx1"/>
              </a:solidFill>
              <a:latin typeface="Segoe UI Semiligh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9BDECC-D62F-449D-AA5A-A5F28D0E2BCC}"/>
              </a:ext>
            </a:extLst>
          </p:cNvPr>
          <p:cNvSpPr txBox="1"/>
          <p:nvPr/>
        </p:nvSpPr>
        <p:spPr>
          <a:xfrm>
            <a:off x="597535" y="5232468"/>
            <a:ext cx="11013441" cy="11336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  <a:buSzPct val="90000"/>
              <a:defRPr/>
            </a:pPr>
            <a:r>
              <a:rPr lang="en-US" sz="1600" b="1" dirty="0">
                <a:cs typeface="Segoe UI Semibold" panose="020B0702040204020203" pitchFamily="34" charset="0"/>
              </a:rPr>
              <a:t>Additional tips</a:t>
            </a:r>
          </a:p>
          <a:p>
            <a:pPr defTabSz="886022">
              <a:spcBef>
                <a:spcPts val="775"/>
              </a:spcBef>
              <a:buSzPct val="90000"/>
              <a:defRPr/>
            </a:pPr>
            <a:r>
              <a:rPr lang="en-US" sz="1200" dirty="0">
                <a:cs typeface="Segoe UI Semibold" panose="020B0702040204020203" pitchFamily="34" charset="0"/>
              </a:rPr>
              <a:t>Be sure to run the </a:t>
            </a:r>
            <a:r>
              <a:rPr lang="en-US" sz="1200" b="1" dirty="0">
                <a:cs typeface="Segoe UI Semibold" panose="020B0702040204020203" pitchFamily="34" charset="0"/>
              </a:rPr>
              <a:t>Accessibility Checker</a:t>
            </a:r>
            <a:r>
              <a:rPr lang="en-US" sz="1200" dirty="0">
                <a:cs typeface="Segoe UI Semibold" panose="020B0702040204020203" pitchFamily="34" charset="0"/>
              </a:rPr>
              <a:t>! </a:t>
            </a:r>
            <a:r>
              <a:rPr lang="en-US" sz="1200" dirty="0">
                <a:cs typeface="Segoe UI" panose="020B0502040204020203" pitchFamily="34" charset="0"/>
              </a:rPr>
              <a:t>Go to </a:t>
            </a:r>
            <a:r>
              <a:rPr lang="en-US" sz="1200" b="1" dirty="0">
                <a:cs typeface="Segoe UI Semibold" panose="020B0702040204020203" pitchFamily="34" charset="0"/>
              </a:rPr>
              <a:t>File</a:t>
            </a:r>
            <a:r>
              <a:rPr lang="en-US" sz="1200" dirty="0">
                <a:cs typeface="Segoe UI" panose="020B0502040204020203" pitchFamily="34" charset="0"/>
              </a:rPr>
              <a:t>      click the </a:t>
            </a:r>
            <a:r>
              <a:rPr lang="en-US" sz="1200" b="1" dirty="0">
                <a:cs typeface="Segoe UI Semibold" panose="020B0702040204020203" pitchFamily="34" charset="0"/>
              </a:rPr>
              <a:t>Check for Issues </a:t>
            </a:r>
            <a:r>
              <a:rPr lang="en-US" sz="1200" dirty="0">
                <a:cs typeface="Segoe UI" panose="020B0502040204020203" pitchFamily="34" charset="0"/>
              </a:rPr>
              <a:t>drop down menu      click </a:t>
            </a:r>
            <a:r>
              <a:rPr lang="en-US" sz="1200" b="1" dirty="0">
                <a:cs typeface="Segoe UI Semibold" panose="020B0702040204020203" pitchFamily="34" charset="0"/>
              </a:rPr>
              <a:t>Check Accessibility</a:t>
            </a:r>
          </a:p>
          <a:p>
            <a:pPr defTabSz="886022">
              <a:spcBef>
                <a:spcPts val="581"/>
              </a:spcBef>
              <a:buSzPct val="90000"/>
              <a:defRPr/>
            </a:pPr>
            <a:r>
              <a:rPr lang="en-US" sz="1200" b="1" dirty="0">
                <a:cs typeface="Segoe UI Semibold" panose="020B0702040204020203" pitchFamily="34" charset="0"/>
              </a:rPr>
              <a:t>Videos need to be accessible: </a:t>
            </a:r>
            <a:r>
              <a:rPr lang="en-US" sz="1200" dirty="0">
                <a:cs typeface="Segoe UI" panose="020B0502040204020203" pitchFamily="34" charset="0"/>
              </a:rPr>
              <a:t>If your presentation includes a video, ensure it is captioned and audio described (if appropriate)</a:t>
            </a:r>
          </a:p>
          <a:p>
            <a:pPr defTabSz="886022">
              <a:spcBef>
                <a:spcPts val="581"/>
              </a:spcBef>
              <a:buSzPct val="90000"/>
              <a:defRPr/>
            </a:pPr>
            <a:r>
              <a:rPr lang="en-US" sz="1200" b="1" dirty="0">
                <a:cs typeface="Segoe UI Semibold" panose="020B0702040204020203" pitchFamily="34" charset="0"/>
              </a:rPr>
              <a:t>Visit the </a:t>
            </a:r>
            <a:r>
              <a:rPr lang="en-US" sz="1200" b="1" dirty="0">
                <a:cs typeface="Segoe UI Semibold" panose="020B0702040204020203" pitchFamily="34" charset="0"/>
                <a:hlinkClick r:id="rId5"/>
              </a:rPr>
              <a:t>Office Accessibility Center</a:t>
            </a:r>
            <a:r>
              <a:rPr lang="en-US" sz="1200" b="1" dirty="0">
                <a:cs typeface="Segoe UI Semibold" panose="020B0702040204020203" pitchFamily="34" charset="0"/>
              </a:rPr>
              <a:t> </a:t>
            </a:r>
            <a:r>
              <a:rPr lang="en-US" sz="1200" dirty="0">
                <a:cs typeface="Segoe UI" panose="020B0502040204020203" pitchFamily="34" charset="0"/>
              </a:rPr>
              <a:t>to learn more about accessibility in PowerPoint</a:t>
            </a:r>
          </a:p>
        </p:txBody>
      </p:sp>
      <p:cxnSp>
        <p:nvCxnSpPr>
          <p:cNvPr id="80" name="Straight Arrow Connector 79" descr="Arrow pointing to the right" title="Arrow">
            <a:extLst>
              <a:ext uri="{FF2B5EF4-FFF2-40B4-BE49-F238E27FC236}">
                <a16:creationId xmlns:a16="http://schemas.microsoft.com/office/drawing/2014/main" id="{4004316C-A172-4666-9087-AA99DD600ABB}"/>
              </a:ext>
            </a:extLst>
          </p:cNvPr>
          <p:cNvCxnSpPr>
            <a:cxnSpLocks/>
          </p:cNvCxnSpPr>
          <p:nvPr/>
        </p:nvCxnSpPr>
        <p:spPr>
          <a:xfrm>
            <a:off x="4136325" y="5758337"/>
            <a:ext cx="13249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 descr="Aarow pointing to the right" title="Aarow">
            <a:extLst>
              <a:ext uri="{FF2B5EF4-FFF2-40B4-BE49-F238E27FC236}">
                <a16:creationId xmlns:a16="http://schemas.microsoft.com/office/drawing/2014/main" id="{CF41BA70-AA85-4D92-AA87-689DAB76DD7F}"/>
              </a:ext>
            </a:extLst>
          </p:cNvPr>
          <p:cNvCxnSpPr>
            <a:cxnSpLocks/>
          </p:cNvCxnSpPr>
          <p:nvPr/>
        </p:nvCxnSpPr>
        <p:spPr>
          <a:xfrm>
            <a:off x="7323080" y="5758337"/>
            <a:ext cx="13249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536240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Microsoft monoline icons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0868" y="1436688"/>
            <a:ext cx="3474720" cy="21390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  <a:buSzPct val="90000"/>
              <a:defRPr/>
            </a:pPr>
            <a:r>
              <a:rPr lang="en-US" sz="1600" b="1" dirty="0">
                <a:cs typeface="Segoe UI Semibold" panose="020B0702040204020203" pitchFamily="34" charset="0"/>
              </a:rPr>
              <a:t>Looking for icon resources?</a:t>
            </a:r>
          </a:p>
          <a:p>
            <a:pPr defTabSz="903827">
              <a:spcBef>
                <a:spcPts val="775"/>
              </a:spcBef>
              <a:buSzPct val="90000"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The Monoline icon library for PowerPoint is a slide deck that provides a library of icons for use in PowerPoint presentations. </a:t>
            </a:r>
          </a:p>
          <a:p>
            <a:pPr defTabSz="903827">
              <a:spcBef>
                <a:spcPts val="775"/>
              </a:spcBef>
              <a:buSzPct val="90000"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The Monoline icon style guide for PowerPoint is a pdf with additional guidelines. </a:t>
            </a:r>
          </a:p>
          <a:p>
            <a:pPr defTabSz="903827">
              <a:spcBef>
                <a:spcPts val="775"/>
              </a:spcBef>
              <a:buSzPct val="90000"/>
              <a:defRPr/>
            </a:pPr>
            <a:r>
              <a:rPr lang="en-US" sz="1400" dirty="0"/>
              <a:t>Download both from </a:t>
            </a:r>
            <a:r>
              <a:rPr lang="en-US" sz="1400" dirty="0">
                <a:hlinkClick r:id="rId3"/>
              </a:rPr>
              <a:t>Brand Central</a:t>
            </a:r>
            <a:r>
              <a:rPr lang="en-US" sz="1400" dirty="0"/>
              <a:t>.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 descr="Monoline icon library for PowerPoint, title slide">
            <a:extLst>
              <a:ext uri="{FF2B5EF4-FFF2-40B4-BE49-F238E27FC236}">
                <a16:creationId xmlns:a16="http://schemas.microsoft.com/office/drawing/2014/main" id="{D0FF32AF-1F5D-4E9A-A156-0DB4C6031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465" y="1436688"/>
            <a:ext cx="3474720" cy="1954529"/>
          </a:xfrm>
          <a:prstGeom prst="rect">
            <a:avLst/>
          </a:prstGeom>
        </p:spPr>
      </p:pic>
      <p:pic>
        <p:nvPicPr>
          <p:cNvPr id="6" name="Picture 5" descr="Slide example showing monoline icons">
            <a:extLst>
              <a:ext uri="{FF2B5EF4-FFF2-40B4-BE49-F238E27FC236}">
                <a16:creationId xmlns:a16="http://schemas.microsoft.com/office/drawing/2014/main" id="{BED3E115-417E-4480-A560-9A1D37BA42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4668" y="1443081"/>
            <a:ext cx="3474720" cy="1954529"/>
          </a:xfrm>
          <a:prstGeom prst="rect">
            <a:avLst/>
          </a:prstGeom>
          <a:ln>
            <a:solidFill>
              <a:schemeClr val="tx1">
                <a:alpha val="27000"/>
              </a:schemeClr>
            </a:solidFill>
          </a:ln>
        </p:spPr>
      </p:pic>
      <p:pic>
        <p:nvPicPr>
          <p:cNvPr id="4" name="Picture 3" descr="Slide example showing usage guidelines for monoline icons">
            <a:extLst>
              <a:ext uri="{FF2B5EF4-FFF2-40B4-BE49-F238E27FC236}">
                <a16:creationId xmlns:a16="http://schemas.microsoft.com/office/drawing/2014/main" id="{F840AA2B-186A-42FF-9518-01FAFBD9AA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5802" y="3680925"/>
            <a:ext cx="3474720" cy="1954530"/>
          </a:xfrm>
          <a:prstGeom prst="rect">
            <a:avLst/>
          </a:prstGeom>
          <a:ln>
            <a:solidFill>
              <a:schemeClr val="tx1">
                <a:alpha val="27000"/>
              </a:schemeClr>
            </a:solidFill>
          </a:ln>
        </p:spPr>
      </p:pic>
      <p:pic>
        <p:nvPicPr>
          <p:cNvPr id="7" name="Picture 6" descr="Slide example showing monoline icons">
            <a:extLst>
              <a:ext uri="{FF2B5EF4-FFF2-40B4-BE49-F238E27FC236}">
                <a16:creationId xmlns:a16="http://schemas.microsoft.com/office/drawing/2014/main" id="{2254EDC7-4C49-4DD7-A920-E2333F14F7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4668" y="3680925"/>
            <a:ext cx="3474720" cy="1954530"/>
          </a:xfrm>
          <a:prstGeom prst="rect">
            <a:avLst/>
          </a:prstGeom>
          <a:ln>
            <a:solidFill>
              <a:schemeClr val="tx1">
                <a:alpha val="27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37554138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5216" y="3033223"/>
            <a:ext cx="9144000" cy="498598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85216" y="3977319"/>
            <a:ext cx="9144000" cy="332399"/>
          </a:xfrm>
        </p:spPr>
        <p:txBody>
          <a:bodyPr/>
          <a:lstStyle/>
          <a:p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1455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17961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3033713"/>
            <a:ext cx="9144000" cy="498598"/>
          </a:xfrm>
        </p:spPr>
        <p:txBody>
          <a:bodyPr/>
          <a:lstStyle/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7239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code slide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This slide layout uses Consolas, a monotype font which is ideal for showing software code.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75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Notes (hidden)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Some speakers at Microsoft like to use this slide for hidden “notes slides”. </a:t>
            </a:r>
          </a:p>
          <a:p>
            <a:r>
              <a:rPr lang="en-US"/>
              <a:t>Delete it if you don’t want to use it.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NEXT: &lt;next slide title&gt;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22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553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1107996"/>
          </a:xfrm>
        </p:spPr>
        <p:txBody>
          <a:bodyPr/>
          <a:lstStyle/>
          <a:p>
            <a:r>
              <a:rPr lang="en-US" dirty="0"/>
              <a:t>Example with longer headline text</a:t>
            </a:r>
            <a:br>
              <a:rPr lang="en-US" dirty="0"/>
            </a:br>
            <a:r>
              <a:rPr lang="en-US" dirty="0"/>
              <a:t>wrapping to a second line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90868" y="2019300"/>
            <a:ext cx="11018520" cy="2628412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/>
              <a:t>When the headline text is 2 lines, move this text block </a:t>
            </a:r>
            <a:br>
              <a:rPr lang="en-US" dirty="0"/>
            </a:br>
            <a:r>
              <a:rPr lang="en-US" dirty="0"/>
              <a:t>down to align to the lower blue guide</a:t>
            </a:r>
          </a:p>
          <a:p>
            <a:pPr>
              <a:lnSpc>
                <a:spcPct val="95000"/>
              </a:lnSpc>
            </a:pPr>
            <a:r>
              <a:rPr lang="en-US" dirty="0"/>
              <a:t>If you don’t see guidelines, click on the View menu, </a:t>
            </a:r>
            <a:br>
              <a:rPr lang="en-US" dirty="0"/>
            </a:br>
            <a:r>
              <a:rPr lang="en-US" dirty="0"/>
              <a:t>and then check the box in front of “Guides”</a:t>
            </a:r>
          </a:p>
          <a:p>
            <a:pPr>
              <a:lnSpc>
                <a:spcPct val="95000"/>
              </a:lnSpc>
            </a:pPr>
            <a:r>
              <a:rPr lang="en-US" dirty="0"/>
              <a:t>Use a “soft return” Shift + Enter to wrap text without </a:t>
            </a:r>
            <a:br>
              <a:rPr lang="en-US" dirty="0"/>
            </a:br>
            <a:r>
              <a:rPr lang="en-US" dirty="0"/>
              <a:t>adding extra line spacing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8C99FEA-6DB6-4686-A261-F28F26C8981E}"/>
              </a:ext>
            </a:extLst>
          </p:cNvPr>
          <p:cNvSpPr/>
          <p:nvPr/>
        </p:nvSpPr>
        <p:spPr bwMode="auto">
          <a:xfrm>
            <a:off x="6516913" y="1993888"/>
            <a:ext cx="2474687" cy="676922"/>
          </a:xfrm>
          <a:custGeom>
            <a:avLst/>
            <a:gdLst>
              <a:gd name="connsiteX0" fmla="*/ 0 w 822960"/>
              <a:gd name="connsiteY0" fmla="*/ 205740 h 205740"/>
              <a:gd name="connsiteX1" fmla="*/ 822960 w 822960"/>
              <a:gd name="connsiteY1" fmla="*/ 205740 h 205740"/>
              <a:gd name="connsiteX2" fmla="*/ 822960 w 822960"/>
              <a:gd name="connsiteY2" fmla="*/ 0 h 205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2960" h="205740">
                <a:moveTo>
                  <a:pt x="0" y="205740"/>
                </a:moveTo>
                <a:lnTo>
                  <a:pt x="822960" y="205740"/>
                </a:lnTo>
                <a:lnTo>
                  <a:pt x="822960" y="0"/>
                </a:lnTo>
              </a:path>
            </a:pathLst>
          </a:custGeom>
          <a:noFill/>
          <a:ln w="12700">
            <a:solidFill>
              <a:schemeClr val="tx1">
                <a:alpha val="49000"/>
              </a:schemeClr>
            </a:solidFill>
            <a:headEnd type="none" w="med" len="med"/>
            <a:tailEnd type="arrow" w="lg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90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Adjusting list levels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5567784" cy="1563505"/>
          </a:xfrm>
        </p:spPr>
        <p:txBody>
          <a:bodyPr/>
          <a:lstStyle/>
          <a:p>
            <a:r>
              <a:rPr lang="en-US" dirty="0"/>
              <a:t>Main topic: Segoe UI Semilight, size 28pt</a:t>
            </a:r>
          </a:p>
          <a:p>
            <a:pPr lvl="1"/>
            <a:r>
              <a:rPr lang="en-US" dirty="0"/>
              <a:t>Segoe UI, size 20pt for second level</a:t>
            </a:r>
          </a:p>
          <a:p>
            <a:pPr lvl="2"/>
            <a:r>
              <a:rPr lang="en-US" sz="1600" dirty="0"/>
              <a:t>Segoe UI, size 16pt for third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590D28B-9EE6-4266-ADA1-CB5BE3416C95}"/>
              </a:ext>
            </a:extLst>
          </p:cNvPr>
          <p:cNvGrpSpPr/>
          <p:nvPr/>
        </p:nvGrpSpPr>
        <p:grpSpPr>
          <a:xfrm>
            <a:off x="6672263" y="588962"/>
            <a:ext cx="4931473" cy="5680076"/>
            <a:chOff x="6672263" y="588962"/>
            <a:chExt cx="4931473" cy="5680076"/>
          </a:xfrm>
        </p:grpSpPr>
        <p:pic>
          <p:nvPicPr>
            <p:cNvPr id="8" name="Picture 3" descr="Screenshot of Decrease List level and Increase List Level menu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6972422" y="875383"/>
              <a:ext cx="4319750" cy="962889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EE52DC-E441-4CFE-A00E-424DD19F14DF}"/>
                </a:ext>
              </a:extLst>
            </p:cNvPr>
            <p:cNvSpPr/>
            <p:nvPr/>
          </p:nvSpPr>
          <p:spPr bwMode="auto">
            <a:xfrm>
              <a:off x="6672263" y="588962"/>
              <a:ext cx="4931473" cy="5680076"/>
            </a:xfrm>
            <a:prstGeom prst="rect">
              <a:avLst/>
            </a:prstGeom>
            <a:solidFill>
              <a:schemeClr val="tx1">
                <a:alpha val="4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6672263" y="1970034"/>
              <a:ext cx="4931473" cy="354558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92608" tIns="292608" rIns="292608" bIns="292608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defTabSz="932472" fontAlgn="base">
                <a:spcBef>
                  <a:spcPts val="1200"/>
                </a:spcBef>
                <a:spcAft>
                  <a:spcPts val="1200"/>
                </a:spcAft>
              </a:pPr>
              <a:r>
                <a:rPr lang="en-US" sz="1200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Use the “</a:t>
              </a:r>
              <a:r>
                <a:rPr lang="en-US" sz="1200" b="1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Decrease List Level</a:t>
              </a:r>
              <a:r>
                <a:rPr lang="en-US" sz="1200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” and “</a:t>
              </a:r>
              <a:r>
                <a:rPr lang="en-US" sz="1200" b="1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Increase List Level</a:t>
              </a:r>
              <a:r>
                <a:rPr lang="en-US" sz="1200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” tools </a:t>
              </a:r>
              <a:br>
                <a:rPr lang="en-US" sz="1200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200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on the </a:t>
              </a:r>
              <a:r>
                <a:rPr lang="en-US" sz="1200" b="1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Home</a:t>
              </a:r>
              <a:r>
                <a:rPr lang="en-US" sz="1200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 menu to change text levels.</a:t>
              </a:r>
            </a:p>
            <a:p>
              <a:pPr defTabSz="932472" fontAlgn="base">
                <a:spcBef>
                  <a:spcPts val="120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Try this:  </a:t>
              </a:r>
            </a:p>
            <a:p>
              <a:pPr marL="294732" indent="-239672" defTabSz="932472" fontAlgn="base">
                <a:spcBef>
                  <a:spcPts val="1200"/>
                </a:spcBef>
                <a:spcAft>
                  <a:spcPct val="0"/>
                </a:spcAft>
                <a:buFont typeface="+mj-lt"/>
                <a:buAutoNum type="arabicPeriod"/>
              </a:pPr>
              <a:r>
                <a:rPr lang="en-US" sz="1200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Place your cursor in the line of text that says “Segoe UI, size 20pt for second level”</a:t>
              </a:r>
            </a:p>
            <a:p>
              <a:pPr marL="294732" indent="-239672" defTabSz="932472" fontAlgn="base">
                <a:spcBef>
                  <a:spcPts val="1200"/>
                </a:spcBef>
                <a:spcAft>
                  <a:spcPct val="0"/>
                </a:spcAft>
                <a:buFont typeface="+mj-lt"/>
                <a:buAutoNum type="arabicPeriod"/>
              </a:pPr>
              <a:r>
                <a:rPr lang="en-US" sz="1200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Next click the Home tab, and then on the “</a:t>
              </a:r>
              <a:r>
                <a:rPr lang="en-US" sz="1200" b="1" dirty="0">
                  <a:solidFill>
                    <a:schemeClr val="tx1"/>
                  </a:solidFill>
                  <a:cs typeface="Segoe UI" panose="020B0502040204020203" pitchFamily="34" charset="0"/>
                </a:rPr>
                <a:t>Decrease List level</a:t>
              </a:r>
              <a:r>
                <a:rPr lang="en-US" sz="1200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” tool. Notice how the line moves up one level.</a:t>
              </a:r>
            </a:p>
            <a:p>
              <a:pPr marL="294732" indent="-239672" defTabSz="932472" fontAlgn="base">
                <a:spcBef>
                  <a:spcPts val="1200"/>
                </a:spcBef>
                <a:spcAft>
                  <a:spcPct val="0"/>
                </a:spcAft>
                <a:buFont typeface="+mj-lt"/>
                <a:buAutoNum type="arabicPeriod"/>
              </a:pPr>
              <a:r>
                <a:rPr lang="en-US" sz="1200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Now try placing your cursor in one of the top  “Main topic…” line of text. Click the “</a:t>
              </a:r>
              <a:r>
                <a:rPr lang="en-US" sz="1200" b="1" dirty="0">
                  <a:solidFill>
                    <a:schemeClr val="tx1"/>
                  </a:solidFill>
                  <a:cs typeface="Segoe UI" panose="020B0502040204020203" pitchFamily="34" charset="0"/>
                </a:rPr>
                <a:t>Increase List Level</a:t>
              </a:r>
              <a:r>
                <a:rPr lang="en-US" sz="1200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” tool and see how the text is pushed in one level.</a:t>
              </a:r>
            </a:p>
            <a:p>
              <a:pPr defTabSz="932472" fontAlgn="base">
                <a:spcBef>
                  <a:spcPts val="120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Use these 2 tools to adjust your text levels as you 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898962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861774"/>
          </a:xfrm>
        </p:spPr>
        <p:txBody>
          <a:bodyPr/>
          <a:lstStyle/>
          <a:p>
            <a:r>
              <a:rPr lang="en-US" dirty="0"/>
              <a:t>Bullet points layout with subtitle</a:t>
            </a:r>
            <a:br>
              <a:rPr lang="en-US" dirty="0"/>
            </a:br>
            <a:r>
              <a:rPr lang="en-US" sz="2000" spc="0" dirty="0"/>
              <a:t>Set the subtitle to 20pt in the same text block, with character spacing Normal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0868" y="2023428"/>
            <a:ext cx="11018520" cy="2308324"/>
          </a:xfrm>
        </p:spPr>
        <p:txBody>
          <a:bodyPr/>
          <a:lstStyle/>
          <a:p>
            <a:r>
              <a:rPr lang="en-US" dirty="0"/>
              <a:t>Move the text block down vertically to align to lower guide</a:t>
            </a:r>
          </a:p>
          <a:p>
            <a:r>
              <a:rPr lang="en-US" dirty="0"/>
              <a:t>If you don’t see guidelines, click on the View menu, </a:t>
            </a:r>
            <a:br>
              <a:rPr lang="en-US" dirty="0"/>
            </a:br>
            <a:r>
              <a:rPr lang="en-US" dirty="0"/>
              <a:t>and then check the box in front of “Guides”</a:t>
            </a:r>
          </a:p>
          <a:p>
            <a:endParaRPr lang="en-US" dirty="0"/>
          </a:p>
          <a:p>
            <a:pPr lvl="0"/>
            <a:r>
              <a:rPr lang="en-US" dirty="0"/>
              <a:t>Hyperlink style: </a:t>
            </a:r>
            <a:r>
              <a:rPr lang="en-US" dirty="0">
                <a:hlinkClick r:id="rId3"/>
              </a:rPr>
              <a:t>www.microsoft.com</a:t>
            </a:r>
            <a:r>
              <a:rPr lang="en-US" dirty="0"/>
              <a:t> 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3B3C986-2A02-44ED-A2BC-1F6CE29A3B5F}"/>
              </a:ext>
            </a:extLst>
          </p:cNvPr>
          <p:cNvSpPr/>
          <p:nvPr/>
        </p:nvSpPr>
        <p:spPr bwMode="auto">
          <a:xfrm>
            <a:off x="9658350" y="2002166"/>
            <a:ext cx="341630" cy="263525"/>
          </a:xfrm>
          <a:custGeom>
            <a:avLst/>
            <a:gdLst>
              <a:gd name="connsiteX0" fmla="*/ 0 w 822960"/>
              <a:gd name="connsiteY0" fmla="*/ 205740 h 205740"/>
              <a:gd name="connsiteX1" fmla="*/ 822960 w 822960"/>
              <a:gd name="connsiteY1" fmla="*/ 205740 h 205740"/>
              <a:gd name="connsiteX2" fmla="*/ 822960 w 822960"/>
              <a:gd name="connsiteY2" fmla="*/ 0 h 205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2960" h="205740">
                <a:moveTo>
                  <a:pt x="0" y="205740"/>
                </a:moveTo>
                <a:lnTo>
                  <a:pt x="822960" y="205740"/>
                </a:lnTo>
                <a:lnTo>
                  <a:pt x="82296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lg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05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18A1E48-C74E-4B7C-95F4-2342DAC9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photo </a:t>
            </a:r>
            <a:br>
              <a:rPr lang="en-US" dirty="0"/>
            </a:br>
            <a:r>
              <a:rPr lang="en-US" dirty="0"/>
              <a:t>with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3E4EA-274B-4BE4-9A52-00B5B2697A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Smaller text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1074DEB-DC4A-4D55-A0DA-2077222FF5B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49069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18A1E48-C74E-4B7C-95F4-2342DAC9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photo layout </a:t>
            </a:r>
            <a:br>
              <a:rPr lang="en-US" dirty="0"/>
            </a:br>
            <a:r>
              <a:rPr lang="en-US" dirty="0"/>
              <a:t>with smaller text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EBC2326-A14B-4AED-8440-C0302FDB269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81166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palette info</a:t>
            </a:r>
          </a:p>
        </p:txBody>
      </p:sp>
      <p:sp>
        <p:nvSpPr>
          <p:cNvPr id="44" name="Text Placeholder 2"/>
          <p:cNvSpPr txBox="1">
            <a:spLocks/>
          </p:cNvSpPr>
          <p:nvPr/>
        </p:nvSpPr>
        <p:spPr>
          <a:xfrm>
            <a:off x="585216" y="1436688"/>
            <a:ext cx="996213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spc="19" dirty="0">
                <a:gradFill>
                  <a:gsLst>
                    <a:gs pos="63670">
                      <a:schemeClr val="tx1"/>
                    </a:gs>
                    <a:gs pos="40075">
                      <a:schemeClr val="tx1"/>
                    </a:gs>
                  </a:gsLst>
                  <a:lin ang="5400000" scaled="0"/>
                </a:gradFill>
                <a:latin typeface="+mn-lt"/>
                <a:cs typeface="Segoe UI Semibold" panose="020B0702040204020203" pitchFamily="34" charset="0"/>
              </a:rPr>
              <a:t>The PowerPoint palette for this template has been built for you and is shown below.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spc="19" dirty="0">
                <a:gradFill>
                  <a:gsLst>
                    <a:gs pos="63670">
                      <a:schemeClr val="tx1"/>
                    </a:gs>
                    <a:gs pos="40075">
                      <a:schemeClr val="tx1"/>
                    </a:gs>
                  </a:gsLst>
                  <a:lin ang="5400000" scaled="0"/>
                </a:gradFill>
                <a:latin typeface="+mn-lt"/>
                <a:cs typeface="Segoe UI Semibold" panose="020B0702040204020203" pitchFamily="34" charset="0"/>
              </a:rPr>
              <a:t>Avoid using too many colors in your presentation.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5216" y="2331507"/>
            <a:ext cx="628726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  <a:buSzPct val="90000"/>
              <a:defRPr/>
            </a:pPr>
            <a:r>
              <a:rPr lang="en-US" sz="1600" b="1" dirty="0">
                <a:cs typeface="Segoe UI Semibold" panose="020B0702040204020203" pitchFamily="34" charset="0"/>
              </a:rPr>
              <a:t>PowerPoint Theme Accent colors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5726E5-04BF-4EFD-A4FA-4F1528CA2366}"/>
              </a:ext>
            </a:extLst>
          </p:cNvPr>
          <p:cNvGrpSpPr/>
          <p:nvPr/>
        </p:nvGrpSpPr>
        <p:grpSpPr>
          <a:xfrm>
            <a:off x="585216" y="2810265"/>
            <a:ext cx="6396080" cy="1944372"/>
            <a:chOff x="3996879" y="3626886"/>
            <a:chExt cx="7005523" cy="2129640"/>
          </a:xfrm>
        </p:grpSpPr>
        <p:sp>
          <p:nvSpPr>
            <p:cNvPr id="39" name="Text Placeholder 2"/>
            <p:cNvSpPr txBox="1">
              <a:spLocks/>
            </p:cNvSpPr>
            <p:nvPr/>
          </p:nvSpPr>
          <p:spPr>
            <a:xfrm>
              <a:off x="3996879" y="5065465"/>
              <a:ext cx="3816479" cy="69106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marR="0" indent="0" algn="l" defTabSz="914363" rtl="0" eaLnBrk="1" fontAlgn="auto" latinLnBrk="0" hangingPunct="1">
                <a:lnSpc>
                  <a:spcPct val="90000"/>
                </a:lnSpc>
                <a:spcBef>
                  <a:spcPts val="24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 sz="4000" kern="1200" spc="-70" baseline="0">
                  <a:gradFill>
                    <a:gsLst>
                      <a:gs pos="100000">
                        <a:schemeClr val="tx2"/>
                      </a:gs>
                      <a:gs pos="0">
                        <a:schemeClr val="tx2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0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/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231775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>
                  <a:tab pos="798513" algn="l"/>
                </a:tabLst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457200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/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693738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>
                  <a:tab pos="1255713" algn="l"/>
                </a:tabLst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14499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681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863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045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en-US" sz="1200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  <a:t>Use </a:t>
              </a:r>
              <a:r>
                <a:rPr lang="en-US" sz="1200" b="1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  <a:cs typeface="Segoe UI Semibold" panose="020B0702040204020203" pitchFamily="34" charset="0"/>
                </a:rPr>
                <a:t>Accent 1</a:t>
              </a:r>
              <a:r>
                <a:rPr lang="en-US" sz="1200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  <a:cs typeface="Segoe UI Semibold" panose="020B0702040204020203" pitchFamily="34" charset="0"/>
                </a:rPr>
                <a:t> </a:t>
              </a:r>
              <a:r>
                <a:rPr lang="en-US" sz="1200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  <a:t>as the main accent color. </a:t>
              </a:r>
            </a:p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en-US" sz="1200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  <a:t>Use </a:t>
              </a:r>
              <a:r>
                <a:rPr lang="en-US" sz="1200" b="1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  <a:cs typeface="Segoe UI Semibold" panose="020B0702040204020203" pitchFamily="34" charset="0"/>
                </a:rPr>
                <a:t>Accent 2</a:t>
              </a:r>
              <a:r>
                <a:rPr lang="en-US" sz="1200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  <a:t> and </a:t>
              </a:r>
              <a:r>
                <a:rPr lang="en-US" sz="1200" b="1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  <a:cs typeface="Segoe UI Semibold" panose="020B0702040204020203" pitchFamily="34" charset="0"/>
                </a:rPr>
                <a:t>Accent 3</a:t>
              </a:r>
              <a:r>
                <a:rPr lang="en-US" sz="1200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  <a:t> only when </a:t>
              </a:r>
              <a:br>
                <a:rPr lang="en-US" sz="1200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</a:br>
              <a:r>
                <a:rPr lang="en-US" sz="1200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  <a:t>additional colors are needed. </a:t>
              </a: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3996879" y="3626886"/>
              <a:ext cx="1206527" cy="1206042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gradFill>
                    <a:gsLst>
                      <a:gs pos="40075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</a:rPr>
                <a:t>Accent 1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5301855" y="3626886"/>
              <a:ext cx="1206527" cy="1206042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gradFill>
                    <a:gsLst>
                      <a:gs pos="40075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</a:rPr>
                <a:t>Accent 2</a:t>
              </a: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6606831" y="3626886"/>
              <a:ext cx="1206527" cy="1206043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gradFill>
                    <a:gsLst>
                      <a:gs pos="40075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</a:rPr>
                <a:t>Accent 3</a:t>
              </a:r>
            </a:p>
          </p:txBody>
        </p:sp>
        <p:sp>
          <p:nvSpPr>
            <p:cNvPr id="40" name="Text Placeholder 2"/>
            <p:cNvSpPr txBox="1">
              <a:spLocks/>
            </p:cNvSpPr>
            <p:nvPr/>
          </p:nvSpPr>
          <p:spPr>
            <a:xfrm>
              <a:off x="7961574" y="5065465"/>
              <a:ext cx="3040828" cy="20226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marR="0" indent="0" algn="l" defTabSz="914363" rtl="0" eaLnBrk="1" fontAlgn="auto" latinLnBrk="0" hangingPunct="1">
                <a:lnSpc>
                  <a:spcPct val="90000"/>
                </a:lnSpc>
                <a:spcBef>
                  <a:spcPts val="24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 sz="4000" kern="1200" spc="-70" baseline="0">
                  <a:gradFill>
                    <a:gsLst>
                      <a:gs pos="100000">
                        <a:schemeClr val="tx2"/>
                      </a:gs>
                      <a:gs pos="0">
                        <a:schemeClr val="tx2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0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/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231775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>
                  <a:tab pos="798513" algn="l"/>
                </a:tabLst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457200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/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693738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>
                  <a:tab pos="1255713" algn="l"/>
                </a:tabLst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14499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681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863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045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200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  <a:t>Use </a:t>
              </a:r>
              <a:r>
                <a:rPr lang="en-US" sz="1200" b="1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  <a:cs typeface="Segoe UI Semibold" panose="020B0702040204020203" pitchFamily="34" charset="0"/>
                </a:rPr>
                <a:t>Accents 4-6 </a:t>
              </a:r>
              <a:r>
                <a:rPr lang="en-US" sz="1200" spc="0" dirty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  <a:t>sparingly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7911809" y="3897571"/>
              <a:ext cx="935733" cy="935357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gradFill>
                    <a:gsLst>
                      <a:gs pos="40075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</a:rPr>
                <a:t>Accent 4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8950641" y="3897571"/>
              <a:ext cx="935733" cy="935357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gradFill>
                    <a:gsLst>
                      <a:gs pos="40075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</a:rPr>
                <a:t>Accent 5</a:t>
              </a: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9982200" y="3897571"/>
              <a:ext cx="935733" cy="935357"/>
            </a:xfrm>
            <a:prstGeom prst="rect">
              <a:avLst/>
            </a:prstGeom>
            <a:solidFill>
              <a:schemeClr val="accent6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gradFill>
                    <a:gsLst>
                      <a:gs pos="18352">
                        <a:srgbClr val="1A1A1A"/>
                      </a:gs>
                      <a:gs pos="40075">
                        <a:srgbClr val="1A1A1A"/>
                      </a:gs>
                    </a:gsLst>
                    <a:lin ang="5400000" scaled="0"/>
                  </a:gradFill>
                </a:rPr>
                <a:t>Accent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521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2.xml><?xml version="1.0" encoding="utf-8"?>
<a:theme xmlns:a="http://schemas.openxmlformats.org/drawingml/2006/main" name="SOFT BLACK TEMPLATE">
  <a:themeElements>
    <a:clrScheme name="ST_Illusttration_Soft_Black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A3FBD5A9-6ED4-4247-B514-45D69F79853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16-9_Illustration_2018_Cloud_011</Template>
  <TotalTime>2</TotalTime>
  <Words>2398</Words>
  <Application>Microsoft Office PowerPoint</Application>
  <PresentationFormat>Widescreen</PresentationFormat>
  <Paragraphs>323</Paragraphs>
  <Slides>37</Slides>
  <Notes>37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Consolas</vt:lpstr>
      <vt:lpstr>Segoe UI</vt:lpstr>
      <vt:lpstr>Segoe UI Light</vt:lpstr>
      <vt:lpstr>Segoe UI Semibold</vt:lpstr>
      <vt:lpstr>Segoe UI Semilight</vt:lpstr>
      <vt:lpstr>Wingdings</vt:lpstr>
      <vt:lpstr>WHITE TEMPLATE</vt:lpstr>
      <vt:lpstr>SOFT BLACK TEMPLATE</vt:lpstr>
      <vt:lpstr>Event name or presentation title</vt:lpstr>
      <vt:lpstr>Text layout (without bullet points)</vt:lpstr>
      <vt:lpstr>Text layout with bulleted text</vt:lpstr>
      <vt:lpstr>Example with longer headline text wrapping to a second line</vt:lpstr>
      <vt:lpstr>Adjusting list levels</vt:lpstr>
      <vt:lpstr>Bullet points layout with subtitle Set the subtitle to 20pt in the same text block, with character spacing Normal</vt:lpstr>
      <vt:lpstr>Square photo  with title</vt:lpstr>
      <vt:lpstr>Square photo layout  with smaller text</vt:lpstr>
      <vt:lpstr>Slide palette info</vt:lpstr>
      <vt:lpstr>Creating accessible content</vt:lpstr>
      <vt:lpstr>Microsoft monoline icons</vt:lpstr>
      <vt:lpstr>Demo</vt:lpstr>
      <vt:lpstr>Video</vt:lpstr>
      <vt:lpstr>Section title</vt:lpstr>
      <vt:lpstr>Software code slide</vt:lpstr>
      <vt:lpstr>Notes (hidden)</vt:lpstr>
      <vt:lpstr>PowerPoint Presentation</vt:lpstr>
      <vt:lpstr>Event name or  presentation title</vt:lpstr>
      <vt:lpstr>Event name or presentation title</vt:lpstr>
      <vt:lpstr>Event name or presentation title</vt:lpstr>
      <vt:lpstr>Event name or presentation title</vt:lpstr>
      <vt:lpstr>Text layout (without bullet points)</vt:lpstr>
      <vt:lpstr>Text layout with bulleted text</vt:lpstr>
      <vt:lpstr>Example with longer headline text wrapping to a second line</vt:lpstr>
      <vt:lpstr>Adjusting list levels</vt:lpstr>
      <vt:lpstr>Bullet points layout with subtitle Set the subtitle to 20pt in the same text block, with character spacing Normal</vt:lpstr>
      <vt:lpstr>Square photo  with title</vt:lpstr>
      <vt:lpstr>Square photo layout  with smaller text</vt:lpstr>
      <vt:lpstr>Slide palette info</vt:lpstr>
      <vt:lpstr>Creating accessible content</vt:lpstr>
      <vt:lpstr>Microsoft monoline icons</vt:lpstr>
      <vt:lpstr>Demo</vt:lpstr>
      <vt:lpstr>Video</vt:lpstr>
      <vt:lpstr>Section title</vt:lpstr>
      <vt:lpstr>Software code slide</vt:lpstr>
      <vt:lpstr>Notes (hidden)</vt:lpstr>
      <vt:lpstr>PowerPoint Presentation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name or presentation title</dc:title>
  <dc:subject>&lt;Event name&gt;</dc:subject>
  <dc:creator>Evelyn Sheahan</dc:creator>
  <cp:keywords/>
  <dc:description/>
  <cp:lastModifiedBy>Evelyn Sheahan</cp:lastModifiedBy>
  <cp:revision>1</cp:revision>
  <dcterms:created xsi:type="dcterms:W3CDTF">2018-07-31T14:16:34Z</dcterms:created>
  <dcterms:modified xsi:type="dcterms:W3CDTF">2018-07-31T14:18:38Z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