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9"/>
  </p:notesMasterIdLst>
  <p:handoutMasterIdLst>
    <p:handoutMasterId r:id="rId10"/>
  </p:handoutMasterIdLst>
  <p:sldIdLst>
    <p:sldId id="1719" r:id="rId2"/>
    <p:sldId id="1670" r:id="rId3"/>
    <p:sldId id="1876" r:id="rId4"/>
    <p:sldId id="270" r:id="rId5"/>
    <p:sldId id="1873" r:id="rId6"/>
    <p:sldId id="1875" r:id="rId7"/>
    <p:sldId id="1907"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670"/>
            <p14:sldId id="1876"/>
            <p14:sldId id="270"/>
            <p14:sldId id="1873"/>
            <p14:sldId id="1875"/>
            <p14:sldId id="19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942" autoAdjust="0"/>
  </p:normalViewPr>
  <p:slideViewPr>
    <p:cSldViewPr snapToGrid="0">
      <p:cViewPr varScale="1">
        <p:scale>
          <a:sx n="115" d="100"/>
          <a:sy n="115" d="100"/>
        </p:scale>
        <p:origin x="306"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6:12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5:28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5:28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5:28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5:28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165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4</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AZ-100 Certification Areas - https://www.microsoft.com/en-us/learning/exam-az-100.aspx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5:28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170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Welcome section of the student materials is a checklist showing where these areas are covered in the course.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5:28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566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You need to decide where to offer this lab during the course. You can have students do the lab at the end of the course or wherever you determine it makes the most sense to do the individual exercises.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11/26/2018 6:12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1065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learning/exam-az-100.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a:t>AZ-100.1</a:t>
            </a:r>
            <a:br>
              <a:rPr lang="en-US" dirty="0"/>
            </a:br>
            <a:r>
              <a:rPr lang="en-US" dirty="0"/>
              <a:t>Managing Azure Subscriptions and Resources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p:txBody>
          <a:bodyPr/>
          <a:lstStyle/>
          <a:p>
            <a:r>
              <a:rPr lang="en-US" dirty="0"/>
              <a:t>M01: Managing Azure Subscriptions</a:t>
            </a:r>
          </a:p>
          <a:p>
            <a:pPr lvl="1"/>
            <a:r>
              <a:rPr lang="en-US" dirty="0"/>
              <a:t>L01: Overview of Azure Subscriptions</a:t>
            </a:r>
          </a:p>
          <a:p>
            <a:pPr lvl="1"/>
            <a:r>
              <a:rPr lang="en-US" dirty="0"/>
              <a:t>L02: Billing</a:t>
            </a:r>
          </a:p>
          <a:p>
            <a:pPr lvl="1"/>
            <a:r>
              <a:rPr lang="en-US" dirty="0"/>
              <a:t>L03: Azure Policy</a:t>
            </a:r>
          </a:p>
          <a:p>
            <a:r>
              <a:rPr lang="en-US" dirty="0"/>
              <a:t>M02: Access Management for Cloud Resources</a:t>
            </a:r>
          </a:p>
          <a:p>
            <a:pPr lvl="1"/>
            <a:r>
              <a:rPr lang="en-US" dirty="0"/>
              <a:t>L01: Azure Users and Groups</a:t>
            </a:r>
          </a:p>
          <a:p>
            <a:pPr lvl="1"/>
            <a:r>
              <a:rPr lang="en-US" dirty="0"/>
              <a:t>L02: Role-based Access Control</a:t>
            </a:r>
          </a:p>
          <a:p>
            <a:r>
              <a:rPr lang="en-US" dirty="0"/>
              <a:t>M03: Monitoring and Diagnostics</a:t>
            </a:r>
          </a:p>
          <a:p>
            <a:pPr lvl="1"/>
            <a:r>
              <a:rPr lang="en-US" dirty="0"/>
              <a:t>L01: Exploring Monitoring Capabilities in Azure</a:t>
            </a:r>
          </a:p>
          <a:p>
            <a:pPr lvl="1"/>
            <a:r>
              <a:rPr lang="en-US" dirty="0"/>
              <a:t>L02: Azure Alerts</a:t>
            </a:r>
          </a:p>
          <a:p>
            <a:pPr lvl="1"/>
            <a:r>
              <a:rPr lang="en-US" dirty="0"/>
              <a:t>L03: Azure Activity Logs</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a:t>
            </a:r>
          </a:p>
        </p:txBody>
      </p:sp>
      <p:sp>
        <p:nvSpPr>
          <p:cNvPr id="6" name="Text Placeholder 5"/>
          <p:cNvSpPr>
            <a:spLocks noGrp="1"/>
          </p:cNvSpPr>
          <p:nvPr>
            <p:ph type="body" sz="quarter" idx="10"/>
          </p:nvPr>
        </p:nvSpPr>
        <p:spPr/>
        <p:txBody>
          <a:bodyPr/>
          <a:lstStyle/>
          <a:p>
            <a:r>
              <a:rPr lang="en-US" dirty="0"/>
              <a:t>M04: Log Analytics</a:t>
            </a:r>
          </a:p>
          <a:p>
            <a:pPr lvl="1"/>
            <a:r>
              <a:rPr lang="en-US" dirty="0"/>
              <a:t>L01: Introduction to Log Analytics</a:t>
            </a:r>
          </a:p>
          <a:p>
            <a:pPr lvl="1"/>
            <a:r>
              <a:rPr lang="en-US" dirty="0"/>
              <a:t>L02: Querying and Analyzing Log Analytics Data</a:t>
            </a:r>
          </a:p>
          <a:p>
            <a:r>
              <a:rPr lang="en-US" dirty="0"/>
              <a:t>M05: Azure Resource Manager</a:t>
            </a:r>
          </a:p>
          <a:p>
            <a:pPr lvl="1"/>
            <a:r>
              <a:rPr lang="en-US" dirty="0"/>
              <a:t>L01: ARM Templates</a:t>
            </a:r>
          </a:p>
          <a:p>
            <a:pPr lvl="1"/>
            <a:r>
              <a:rPr lang="en-US" dirty="0"/>
              <a:t>L02: Resource Groups</a:t>
            </a:r>
          </a:p>
          <a:p>
            <a:r>
              <a:rPr lang="en-US" dirty="0"/>
              <a:t>M06: Azure Tips, Tricks, and Tools</a:t>
            </a:r>
          </a:p>
          <a:p>
            <a:pPr lvl="1"/>
            <a:r>
              <a:rPr lang="en-US" dirty="0"/>
              <a:t>L01: The Azure Portal</a:t>
            </a:r>
          </a:p>
          <a:p>
            <a:pPr lvl="1"/>
            <a:r>
              <a:rPr lang="en-US" dirty="0"/>
              <a:t>L02: Azure Tools and Environment</a:t>
            </a:r>
          </a:p>
        </p:txBody>
      </p:sp>
    </p:spTree>
    <p:extLst>
      <p:ext uri="{BB962C8B-B14F-4D97-AF65-F5344CB8AC3E}">
        <p14:creationId xmlns:p14="http://schemas.microsoft.com/office/powerpoint/2010/main" val="333385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(AZ-100)</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nvPr>
        </p:nvGraphicFramePr>
        <p:xfrm>
          <a:off x="1503680" y="1431036"/>
          <a:ext cx="8300720" cy="2306958"/>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1" dirty="0">
                          <a:effectLst/>
                          <a:latin typeface="Segoe UI Semilight" panose="020B0402040204020203" pitchFamily="34" charset="0"/>
                          <a:cs typeface="Segoe UI Semilight" panose="020B0402040204020203" pitchFamily="34" charset="0"/>
                        </a:rPr>
                        <a:t>Manage Azure subscriptions and resources </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1" dirty="0">
                          <a:effectLst/>
                          <a:latin typeface="Segoe UI Semilight" panose="020B0402040204020203" pitchFamily="34" charset="0"/>
                          <a:cs typeface="Segoe UI Semilight" panose="020B0402040204020203" pitchFamily="34" charset="0"/>
                        </a:rPr>
                        <a:t>15-20%</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29C8-15A7-48DE-B243-7A3FBB307101}"/>
              </a:ext>
            </a:extLst>
          </p:cNvPr>
          <p:cNvSpPr>
            <a:spLocks noGrp="1"/>
          </p:cNvSpPr>
          <p:nvPr>
            <p:ph type="title"/>
          </p:nvPr>
        </p:nvSpPr>
        <p:spPr/>
        <p:txBody>
          <a:bodyPr/>
          <a:lstStyle/>
          <a:p>
            <a:r>
              <a:rPr lang="en-US" dirty="0"/>
              <a:t>Manage Azure Subscriptions and Resources</a:t>
            </a:r>
          </a:p>
        </p:txBody>
      </p:sp>
      <p:sp>
        <p:nvSpPr>
          <p:cNvPr id="3" name="Text Placeholder 2">
            <a:extLst>
              <a:ext uri="{FF2B5EF4-FFF2-40B4-BE49-F238E27FC236}">
                <a16:creationId xmlns:a16="http://schemas.microsoft.com/office/drawing/2014/main" id="{772128A4-1AAF-4DA6-AD89-C2C483F55707}"/>
              </a:ext>
            </a:extLst>
          </p:cNvPr>
          <p:cNvSpPr>
            <a:spLocks noGrp="1"/>
          </p:cNvSpPr>
          <p:nvPr>
            <p:ph type="body" sz="quarter" idx="10"/>
          </p:nvPr>
        </p:nvSpPr>
        <p:spPr>
          <a:xfrm>
            <a:off x="584200" y="1435497"/>
            <a:ext cx="11018520" cy="4419671"/>
          </a:xfrm>
        </p:spPr>
        <p:txBody>
          <a:bodyPr/>
          <a:lstStyle/>
          <a:p>
            <a:r>
              <a:rPr lang="en-US" dirty="0"/>
              <a:t>Manage Azure subscriptions and resources</a:t>
            </a:r>
          </a:p>
          <a:p>
            <a:pPr lvl="1"/>
            <a:r>
              <a:rPr lang="en-US" i="1" dirty="0"/>
              <a:t>May include but not limited to:</a:t>
            </a:r>
            <a:r>
              <a:rPr lang="en-US" dirty="0"/>
              <a:t> Assign administrator permissions; configure cost center quotas and tagging; configure Azure subscription policies at the </a:t>
            </a:r>
            <a:r>
              <a:rPr lang="en-US"/>
              <a:t>Azure subscription level</a:t>
            </a:r>
            <a:endParaRPr lang="en-US" dirty="0"/>
          </a:p>
          <a:p>
            <a:pPr fontAlgn="base"/>
            <a:r>
              <a:rPr lang="en-US" dirty="0"/>
              <a:t>Analyze resource utilization and consumption</a:t>
            </a:r>
          </a:p>
          <a:p>
            <a:pPr lvl="1" fontAlgn="base"/>
            <a:r>
              <a:rPr lang="en-US" i="1" dirty="0"/>
              <a:t>May include but not limited to:</a:t>
            </a:r>
            <a:r>
              <a:rPr lang="en-US" dirty="0"/>
              <a:t> Configure diagnostic settings on resources; create baseline for resources; create and test alerts; analyze alerts across subscription; analyze metrics across subscription; create action groups; monitor for unused resources; monitor spend; report on spend; utilize Log Search query functions; view alerts in Log Analytics</a:t>
            </a:r>
          </a:p>
          <a:p>
            <a:pPr fontAlgn="base"/>
            <a:r>
              <a:rPr lang="en-US" dirty="0"/>
              <a:t>Manage resource groups</a:t>
            </a:r>
          </a:p>
          <a:p>
            <a:pPr lvl="1" fontAlgn="base"/>
            <a:r>
              <a:rPr lang="en-US" i="1" dirty="0"/>
              <a:t>May include but not limited to:</a:t>
            </a:r>
            <a:r>
              <a:rPr lang="en-US" dirty="0"/>
              <a:t> Use Azure policies for resource groups; configure resource locks; configure resource policies; implement and set tagging on resource groups; move resources across resource groups; remove resource groups</a:t>
            </a:r>
          </a:p>
        </p:txBody>
      </p:sp>
    </p:spTree>
    <p:extLst>
      <p:ext uri="{BB962C8B-B14F-4D97-AF65-F5344CB8AC3E}">
        <p14:creationId xmlns:p14="http://schemas.microsoft.com/office/powerpoint/2010/main" val="1682921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Manage Azure Subscriptions and Resources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431983"/>
          </a:xfrm>
        </p:spPr>
        <p:txBody>
          <a:bodyPr/>
          <a:lstStyle/>
          <a:p>
            <a:r>
              <a:rPr lang="en-US" sz="2400" dirty="0" err="1"/>
              <a:t>Adatum</a:t>
            </a:r>
            <a:r>
              <a:rPr lang="en-US" sz="2400" dirty="0"/>
              <a:t> Corporation wants to use Azure Role Based Access Control and Azure Policy to control provisioning and management of their Azure resources. It also wants to be able to automate and track provisioning and management tasks.</a:t>
            </a:r>
          </a:p>
          <a:p>
            <a:pPr marL="685800" lvl="1" indent="-457200">
              <a:buFont typeface="Arial" panose="020B0604020202020204" pitchFamily="34" charset="0"/>
              <a:buChar char="•"/>
            </a:pPr>
            <a:r>
              <a:rPr lang="en-US" sz="2400" b="1" dirty="0"/>
              <a:t>Exercise 1. </a:t>
            </a:r>
            <a:r>
              <a:rPr lang="en-US" sz="2400" dirty="0"/>
              <a:t>Configure delegation of provisioning and management of Azure resources by using built-in Role-Based Access Control (RBAC) roles and built-in Azure policies.</a:t>
            </a:r>
          </a:p>
          <a:p>
            <a:pPr marL="685800" lvl="1" indent="-457200">
              <a:buFont typeface="Arial" panose="020B0604020202020204" pitchFamily="34" charset="0"/>
              <a:buChar char="•"/>
            </a:pPr>
            <a:r>
              <a:rPr lang="en-US" sz="2400" b="1" dirty="0"/>
              <a:t>Exercise 2</a:t>
            </a:r>
            <a:r>
              <a:rPr lang="en-US" sz="2400" dirty="0"/>
              <a:t>. Verify delegation by provisioning Azure resources as a delegated admin and auditing provisioning events.</a:t>
            </a:r>
          </a:p>
          <a:p>
            <a:pPr lvl="1"/>
            <a:endParaRPr lang="en-US" sz="2400" dirty="0"/>
          </a:p>
          <a:p>
            <a:pPr lvl="1"/>
            <a:r>
              <a:rPr lang="en-US" sz="2400" dirty="0"/>
              <a:t>Lab time: 60 minutes</a:t>
            </a:r>
          </a:p>
          <a:p>
            <a:pPr lvl="1"/>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625</Words>
  <Application>Microsoft Office PowerPoint</Application>
  <PresentationFormat>Widescreen</PresentationFormat>
  <Paragraphs>78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Consolas</vt:lpstr>
      <vt:lpstr>Segoe UI</vt:lpstr>
      <vt:lpstr>Segoe UI Light</vt:lpstr>
      <vt:lpstr>Segoe UI Semibold</vt:lpstr>
      <vt:lpstr>Segoe UI Semilight</vt:lpstr>
      <vt:lpstr>Wingdings</vt:lpstr>
      <vt:lpstr>WHITE TEMPLATE</vt:lpstr>
      <vt:lpstr>AZ-100.1 Managing Azure Subscriptions and Resources</vt:lpstr>
      <vt:lpstr>Course Agenda</vt:lpstr>
      <vt:lpstr>Course Agenda (continued)</vt:lpstr>
      <vt:lpstr>Cloud Administrator Role</vt:lpstr>
      <vt:lpstr>Certification Areas (AZ-100)</vt:lpstr>
      <vt:lpstr>Manage Azure Subscriptions and Resources</vt:lpstr>
      <vt:lpstr>Lab: Manage Azure Subscriptions and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2018-11-26T17:16:33Z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