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32"/>
  </p:notesMasterIdLst>
  <p:handoutMasterIdLst>
    <p:handoutMasterId r:id="rId33"/>
  </p:handoutMasterIdLst>
  <p:sldIdLst>
    <p:sldId id="1884" r:id="rId2"/>
    <p:sldId id="1719" r:id="rId3"/>
    <p:sldId id="1660" r:id="rId4"/>
    <p:sldId id="1856" r:id="rId5"/>
    <p:sldId id="1857" r:id="rId6"/>
    <p:sldId id="1859" r:id="rId7"/>
    <p:sldId id="1860" r:id="rId8"/>
    <p:sldId id="1861" r:id="rId9"/>
    <p:sldId id="1862" r:id="rId10"/>
    <p:sldId id="1670" r:id="rId11"/>
    <p:sldId id="1863" r:id="rId12"/>
    <p:sldId id="1864" r:id="rId13"/>
    <p:sldId id="1865" r:id="rId14"/>
    <p:sldId id="1867" r:id="rId15"/>
    <p:sldId id="1866" r:id="rId16"/>
    <p:sldId id="1868" r:id="rId17"/>
    <p:sldId id="1869" r:id="rId18"/>
    <p:sldId id="1870" r:id="rId19"/>
    <p:sldId id="1871" r:id="rId20"/>
    <p:sldId id="1872" r:id="rId21"/>
    <p:sldId id="1874" r:id="rId22"/>
    <p:sldId id="1873" r:id="rId23"/>
    <p:sldId id="1875" r:id="rId24"/>
    <p:sldId id="1876" r:id="rId25"/>
    <p:sldId id="1877" r:id="rId26"/>
    <p:sldId id="1878" r:id="rId27"/>
    <p:sldId id="1879" r:id="rId28"/>
    <p:sldId id="1880" r:id="rId29"/>
    <p:sldId id="1881" r:id="rId30"/>
    <p:sldId id="1883"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884"/>
            <p14:sldId id="1719"/>
            <p14:sldId id="1660"/>
            <p14:sldId id="1856"/>
            <p14:sldId id="1857"/>
            <p14:sldId id="1859"/>
            <p14:sldId id="1860"/>
            <p14:sldId id="1861"/>
            <p14:sldId id="1862"/>
            <p14:sldId id="1670"/>
            <p14:sldId id="1863"/>
            <p14:sldId id="1864"/>
            <p14:sldId id="1865"/>
            <p14:sldId id="1867"/>
            <p14:sldId id="1866"/>
            <p14:sldId id="1868"/>
            <p14:sldId id="1869"/>
            <p14:sldId id="1870"/>
            <p14:sldId id="1871"/>
            <p14:sldId id="1872"/>
            <p14:sldId id="1874"/>
            <p14:sldId id="1873"/>
            <p14:sldId id="1875"/>
            <p14:sldId id="1876"/>
            <p14:sldId id="1877"/>
            <p14:sldId id="1878"/>
            <p14:sldId id="1879"/>
            <p14:sldId id="1880"/>
            <p14:sldId id="1881"/>
            <p14:sldId id="188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1228" autoAdjust="0"/>
  </p:normalViewPr>
  <p:slideViewPr>
    <p:cSldViewPr snapToGrid="0">
      <p:cViewPr varScale="1">
        <p:scale>
          <a:sx n="117" d="100"/>
          <a:sy n="117" d="100"/>
        </p:scale>
        <p:origin x="276" y="10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11/26/2018 7:08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11/26/2018 7:08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✔You can also check your resource limits with PowerShell and the CLI. Learn more at the reference link. Be sure to review the limits page.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Check resource usage against limits  - https://docs.microsoft.com/en-us/azure/networking/check-usage-against-limits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If you must create a lot of tags you will want to do that programmatically. You can use PowerShell or the CLI. Learn more at the reference links.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Use tags to organize your Azure resources - https://docs.microsoft.com/en-us/azure/azure-resource-manager/resource-group-using-tags</a:t>
            </a:r>
          </a:p>
          <a:p>
            <a:r>
              <a:rPr lang="en-US" sz="882" kern="1200" dirty="0">
                <a:solidFill>
                  <a:schemeClr val="tx1"/>
                </a:solidFill>
                <a:effectLst/>
                <a:latin typeface="Segoe UI Light" pitchFamily="34" charset="0"/>
                <a:ea typeface="+mn-ea"/>
                <a:cs typeface="+mn-cs"/>
              </a:rPr>
              <a:t>PowerShell (Tagging) - https://docs.microsoft.com/en-us/azure/azure-resource-manager/resource-group-using-tags#powershell</a:t>
            </a:r>
          </a:p>
          <a:p>
            <a:r>
              <a:rPr lang="en-US" sz="882" kern="1200" dirty="0">
                <a:solidFill>
                  <a:schemeClr val="tx1"/>
                </a:solidFill>
                <a:effectLst/>
                <a:latin typeface="Segoe UI Light" pitchFamily="34" charset="0"/>
                <a:ea typeface="+mn-ea"/>
                <a:cs typeface="+mn-cs"/>
              </a:rPr>
              <a:t>CLI (Tagging) - https://docs.microsoft.com/en-us/azure/azure-resource-manager/resource-group-using-tags#azure-cli</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25256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87304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Account Administrators using a Microsoft account must log in every 2 years (or more frequently) to keep the account active. Inactive accounts are cancelled, and the related subscriptions removed. There are no login requirements if using a work or school account. Take a few minutes to look through the list of available roles at the reference link.</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Assigning administrator roles in Azure Active Directory - https://docs.microsoft.com/en-us/azure/active-directory/users-groups-roles/directory-assign-admin-roles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8780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Cost Management Documentation - https://docs.microsoft.com/en-us/azure/cost-management/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0886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Take a few minutes to access the Pricing Calculator and try a few scenarios. </a:t>
            </a: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Pricing Calculator - https://azure.microsoft.com/en-us/pricing/calculator/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42686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EA subscriptions are not supported by this service, instead EA customers can get alerts for each department under an enrollment by setting spending quotas.</a:t>
            </a: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Set up billing or credit alerts for your Microsoft Azure subscriptions - https://docs.microsoft.com/en-us/azure/billing/billing-set-up-alerts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980754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459988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An invoice is only generated when you owe money. If you have a monthly credit amount or if you have a Free Trial, then you may not have an invoice. </a:t>
            </a: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Understand terms on your Microsoft Azure invoice - https://docs.microsoft.com/en-us/azure/billing/billing-understand-your-invoice </a:t>
            </a:r>
          </a:p>
          <a:p>
            <a:r>
              <a:rPr lang="en-US" sz="882" kern="1200" dirty="0">
                <a:solidFill>
                  <a:schemeClr val="tx1"/>
                </a:solidFill>
                <a:effectLst/>
                <a:latin typeface="Segoe UI Light" pitchFamily="34" charset="0"/>
                <a:ea typeface="+mn-ea"/>
                <a:cs typeface="+mn-cs"/>
              </a:rPr>
              <a:t>Understand terms on your Microsoft Azure detailed usage charges - https://docs.microsoft.com/en-us/azure/billing/billing-understand-your-invoice#detailed-terms-and-descriptions-of-your-invoice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559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87160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Policy Documentation - https://docs.microsoft.com/azure/azure-policy/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236231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Even if you have only a few Policy Definitions, we recommend creating an Initiative Definition. The next slides are the four steps on the slide. </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63553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 Policy Definitions have a specific JSON format.  As an Azure Administrator you will not need to create files in this format, but you may want to take a look so you are familiar.  Review the available definitions in the portal and in GitHub. </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Policy Definition - </a:t>
            </a:r>
          </a:p>
          <a:p>
            <a:r>
              <a:rPr lang="en-US" sz="882" kern="1200" dirty="0">
                <a:solidFill>
                  <a:schemeClr val="tx1"/>
                </a:solidFill>
                <a:effectLst/>
                <a:latin typeface="Segoe UI Light" pitchFamily="34" charset="0"/>
                <a:ea typeface="+mn-ea"/>
                <a:cs typeface="+mn-cs"/>
              </a:rPr>
              <a:t>https://docs.microsoft.com/en-us/azure/azure-policy/azure-policy-introduction#policy-definition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789882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Can you see how this will require some planning to organize your policies?</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Initiative definition - https://docs.microsoft.com/en-us/azure/azure-policy/azure-policy-introduction#initiative-definition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076101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Currently, an Initiative Definition can have up to 100 policies.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Initiative assignment - https://docs.microsoft.com/en-us/azure/azure-policy/azure-policy-introduction#initiative-assignment </a:t>
            </a:r>
          </a:p>
          <a:p>
            <a:r>
              <a:rPr lang="en-US" sz="882" kern="1200" dirty="0">
                <a:solidFill>
                  <a:schemeClr val="tx1"/>
                </a:solidFill>
                <a:effectLst/>
                <a:latin typeface="Segoe UI Light" pitchFamily="34" charset="0"/>
                <a:ea typeface="+mn-ea"/>
                <a:cs typeface="+mn-cs"/>
              </a:rPr>
              <a:t>Recommendations for managing policies - https://docs.microsoft.com/en-us/azure/azure-policy/azure-policy-introduction#recommendations-for-managing-policies</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339911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Policy evaluation happens about once an hour, which means that if you make changes to your policy definition and create a policy assignment then it will be re-evaluated over your resources within the hour.</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Identify non-compliant resources - https://docs.microsoft.com/en-us/azure/azure-policy/assign-policy-definition#identify-non-compliant-resources </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695683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You can also create a policy with PowerShell or the CLI.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Quickstart: Create a policy assignment to identify non-compliant resources using the Azure RM PowerShell module - https://docs.microsoft.com/en-us/azure/azure-policy/assign-policy-definition-ps</a:t>
            </a:r>
          </a:p>
          <a:p>
            <a:r>
              <a:rPr lang="en-US" sz="882" kern="1200" dirty="0">
                <a:solidFill>
                  <a:schemeClr val="tx1"/>
                </a:solidFill>
                <a:effectLst/>
                <a:latin typeface="Segoe UI Light" pitchFamily="34" charset="0"/>
                <a:ea typeface="+mn-ea"/>
                <a:cs typeface="+mn-cs"/>
              </a:rPr>
              <a:t>Create a policy assignment to identify non-compliant resources in your Azure environment with the Azure CLI - https://docs.microsoft.com/en-us/azure/azure-policy/assign-policy-definition-cli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705479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a:t>
            </a:r>
            <a:r>
              <a:rPr lang="en-US" dirty="0"/>
              <a:t>: </a:t>
            </a:r>
            <a:r>
              <a:rPr lang="en-US" sz="882" b="0" i="0" kern="1200" dirty="0">
                <a:solidFill>
                  <a:schemeClr val="tx1"/>
                </a:solidFill>
                <a:effectLst/>
                <a:latin typeface="Segoe UI Light" pitchFamily="34" charset="0"/>
                <a:ea typeface="+mn-ea"/>
                <a:cs typeface="+mn-cs"/>
              </a:rPr>
              <a:t>If your organization has several subscriptions, you may need a way to efficiently manage access, policies, and compliance for those subscriptions. Azure management groups give a level of scope above subscriptions. You organize subscriptions into containers called "management groups" and apply your governance conditions to the management groups. Management groups enable: Organizational alignment for your Azure subscriptions through custom hierarchies and grouping.</a:t>
            </a:r>
          </a:p>
          <a:p>
            <a:r>
              <a:rPr lang="en-US" sz="882" b="0" i="0" kern="1200" dirty="0">
                <a:solidFill>
                  <a:schemeClr val="tx1"/>
                </a:solidFill>
                <a:effectLst/>
                <a:latin typeface="Segoe UI Light" pitchFamily="34" charset="0"/>
                <a:ea typeface="+mn-ea"/>
                <a:cs typeface="+mn-cs"/>
              </a:rPr>
              <a:t>Targeting of policies and spend budgets across subscriptions and inheritance down the hierarchies.</a:t>
            </a:r>
          </a:p>
          <a:p>
            <a:r>
              <a:rPr lang="en-US" sz="882" b="0" i="0" kern="1200" dirty="0">
                <a:solidFill>
                  <a:schemeClr val="tx1"/>
                </a:solidFill>
                <a:effectLst/>
                <a:latin typeface="Segoe UI Light" pitchFamily="34" charset="0"/>
                <a:ea typeface="+mn-ea"/>
                <a:cs typeface="+mn-cs"/>
              </a:rPr>
              <a:t>Compliance and cost reporting by organization (business/teams).</a:t>
            </a:r>
          </a:p>
          <a:p>
            <a:r>
              <a:rPr lang="en-US" sz="882" b="1" i="0" kern="1200" dirty="0">
                <a:solidFill>
                  <a:schemeClr val="tx1"/>
                </a:solidFill>
                <a:effectLst/>
                <a:latin typeface="Segoe UI Light" pitchFamily="34" charset="0"/>
                <a:ea typeface="+mn-ea"/>
                <a:cs typeface="+mn-cs"/>
              </a:rPr>
              <a:t>Q2 Answer</a:t>
            </a:r>
            <a:r>
              <a:rPr lang="en-US" sz="882" b="0" i="0" kern="1200" dirty="0">
                <a:solidFill>
                  <a:schemeClr val="tx1"/>
                </a:solidFill>
                <a:effectLst/>
                <a:latin typeface="Segoe UI Light" pitchFamily="34" charset="0"/>
                <a:ea typeface="+mn-ea"/>
                <a:cs typeface="+mn-cs"/>
              </a:rPr>
              <a:t>: You can apply tags to your Azure resources to logically organize them by categories. Each tag consists of a name and a value. For example, you can apply the name “Environment” and the value “Production” or “Development” to your resources. After creating your tags, you associate them with the proper resources.</a:t>
            </a:r>
          </a:p>
          <a:p>
            <a:r>
              <a:rPr lang="en-US" sz="882" b="1" i="0" kern="1200" dirty="0">
                <a:solidFill>
                  <a:schemeClr val="tx1"/>
                </a:solidFill>
                <a:effectLst/>
                <a:latin typeface="Segoe UI Light" pitchFamily="34" charset="0"/>
                <a:ea typeface="+mn-ea"/>
                <a:cs typeface="+mn-cs"/>
              </a:rPr>
              <a:t>Benefits</a:t>
            </a:r>
            <a:r>
              <a:rPr lang="en-US" sz="882" b="0" i="0" kern="1200" dirty="0">
                <a:solidFill>
                  <a:schemeClr val="tx1"/>
                </a:solidFill>
                <a:effectLst/>
                <a:latin typeface="Segoe UI Light" pitchFamily="34" charset="0"/>
                <a:ea typeface="+mn-ea"/>
                <a:cs typeface="+mn-cs"/>
              </a:rPr>
              <a:t>. With tags in place, you can retrieve all the resources in your subscription with that tag name and value. This means, you can retrieve related resources from different resource groups. One of the best uses of tags is to group billing data. When you download the usage CSV for services, the tags appear in the Tags column. For example, you could group virtual machines by cost center and production environment.</a:t>
            </a:r>
          </a:p>
          <a:p>
            <a:r>
              <a:rPr lang="en-US" sz="882" b="1" i="0" kern="1200" dirty="0">
                <a:solidFill>
                  <a:schemeClr val="tx1"/>
                </a:solidFill>
                <a:effectLst/>
                <a:latin typeface="Segoe UI Light" pitchFamily="34" charset="0"/>
                <a:ea typeface="+mn-ea"/>
                <a:cs typeface="+mn-cs"/>
              </a:rPr>
              <a:t>Limitations</a:t>
            </a:r>
            <a:r>
              <a:rPr lang="en-US" sz="882" b="0" i="0" kern="1200" dirty="0">
                <a:solidFill>
                  <a:schemeClr val="tx1"/>
                </a:solidFill>
                <a:effectLst/>
                <a:latin typeface="Segoe UI Light" pitchFamily="34" charset="0"/>
                <a:ea typeface="+mn-ea"/>
                <a:cs typeface="+mn-cs"/>
              </a:rPr>
              <a:t>. Each resource or resource group can have a maximum of 15 tag name/value pairs. Tags applied to the resource group are not inherited by the resources in that resource group.</a:t>
            </a:r>
          </a:p>
          <a:p>
            <a:r>
              <a:rPr lang="en-US" sz="882" b="1" i="0" kern="1200" dirty="0">
                <a:solidFill>
                  <a:schemeClr val="tx1"/>
                </a:solidFill>
                <a:effectLst/>
                <a:latin typeface="Segoe UI Light" pitchFamily="34" charset="0"/>
                <a:ea typeface="+mn-ea"/>
                <a:cs typeface="+mn-cs"/>
              </a:rPr>
              <a:t>Q3 Answer</a:t>
            </a:r>
            <a:r>
              <a:rPr lang="en-US" sz="882" b="0" i="0" kern="1200" dirty="0">
                <a:solidFill>
                  <a:schemeClr val="tx1"/>
                </a:solidFill>
                <a:effectLst/>
                <a:latin typeface="Segoe UI Light" pitchFamily="34" charset="0"/>
                <a:ea typeface="+mn-ea"/>
                <a:cs typeface="+mn-cs"/>
              </a:rPr>
              <a:t>: Azure Policy is a service in Azure that you use to create, assign and, manage policies. These policies enforce different rules over your resources, so those resources stay compliant with your corporate standards and service level agreements.</a:t>
            </a:r>
          </a:p>
          <a:p>
            <a:r>
              <a:rPr lang="en-US" sz="882" b="0" i="0" kern="1200" dirty="0">
                <a:solidFill>
                  <a:schemeClr val="tx1"/>
                </a:solidFill>
                <a:effectLst/>
                <a:latin typeface="Segoe UI Light" pitchFamily="34" charset="0"/>
                <a:ea typeface="+mn-ea"/>
                <a:cs typeface="+mn-cs"/>
              </a:rPr>
              <a:t>The main advantages of Azure policy are in the areas of enforcement and compliance, scaling, and remediation.</a:t>
            </a:r>
          </a:p>
          <a:p>
            <a:r>
              <a:rPr lang="en-US" sz="882" b="1" i="0" kern="1200" dirty="0">
                <a:solidFill>
                  <a:schemeClr val="tx1"/>
                </a:solidFill>
                <a:effectLst/>
                <a:latin typeface="Segoe UI Light" pitchFamily="34" charset="0"/>
                <a:ea typeface="+mn-ea"/>
                <a:cs typeface="+mn-cs"/>
              </a:rPr>
              <a:t>Enforcement and compliance</a:t>
            </a:r>
            <a:r>
              <a:rPr lang="en-US" sz="882" b="0" i="0" kern="1200" dirty="0">
                <a:solidFill>
                  <a:schemeClr val="tx1"/>
                </a:solidFill>
                <a:effectLst/>
                <a:latin typeface="Segoe UI Light" pitchFamily="34" charset="0"/>
                <a:ea typeface="+mn-ea"/>
                <a:cs typeface="+mn-cs"/>
              </a:rPr>
              <a:t>. Turn on built-in policies or build custom ones for all resource types. Real time policy evaluation and enforcement. Periodic and on-demand compliance evaluation.</a:t>
            </a:r>
          </a:p>
          <a:p>
            <a:r>
              <a:rPr lang="en-US" sz="882" b="1" i="0" kern="1200" dirty="0">
                <a:solidFill>
                  <a:schemeClr val="tx1"/>
                </a:solidFill>
                <a:effectLst/>
                <a:latin typeface="Segoe UI Light" pitchFamily="34" charset="0"/>
                <a:ea typeface="+mn-ea"/>
                <a:cs typeface="+mn-cs"/>
              </a:rPr>
              <a:t>Apply policies at scale</a:t>
            </a:r>
            <a:r>
              <a:rPr lang="en-US" sz="882" b="0" i="0" kern="1200" dirty="0">
                <a:solidFill>
                  <a:schemeClr val="tx1"/>
                </a:solidFill>
                <a:effectLst/>
                <a:latin typeface="Segoe UI Light" pitchFamily="34" charset="0"/>
                <a:ea typeface="+mn-ea"/>
                <a:cs typeface="+mn-cs"/>
              </a:rPr>
              <a:t>. Apply policies to a Management Group with control across your entire organization. Apply multiple policies and aggregate policy states with policy initiative. Define an exclusion scope.</a:t>
            </a:r>
          </a:p>
          <a:p>
            <a:r>
              <a:rPr lang="en-US" sz="882" b="1" i="0" kern="1200" dirty="0">
                <a:solidFill>
                  <a:schemeClr val="tx1"/>
                </a:solidFill>
                <a:effectLst/>
                <a:latin typeface="Segoe UI Light" pitchFamily="34" charset="0"/>
                <a:ea typeface="+mn-ea"/>
                <a:cs typeface="+mn-cs"/>
              </a:rPr>
              <a:t>Remediation</a:t>
            </a:r>
            <a:r>
              <a:rPr lang="en-US" sz="882" b="0" i="0" kern="1200" dirty="0">
                <a:solidFill>
                  <a:schemeClr val="tx1"/>
                </a:solidFill>
                <a:effectLst/>
                <a:latin typeface="Segoe UI Light" pitchFamily="34" charset="0"/>
                <a:ea typeface="+mn-ea"/>
                <a:cs typeface="+mn-cs"/>
              </a:rPr>
              <a:t>. Real time remediation, and remediation on existing resources (coming soon).</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11/26/2018 7:08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09206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Management groups is a relatively new concept in Azure. Take time to review the reference links.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Organize your resources with Azure management groups - https://docs.microsoft.com/en-us/azure/azure-resource-manager/management-groups-overview</a:t>
            </a:r>
            <a:endParaRPr lang="en-US" sz="882" u="sng"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Create management groups for resource organization and management - https://docs.microsoft.com/en-us/azure/azure-resource-manager/management-groups-create?toc=/azure/billing/TOC.json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Do you know how many subscriptions your organization has? Do you know how resources are organized into resource groups?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549343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subscription model are you most interested in? </a:t>
            </a:r>
          </a:p>
          <a:p>
            <a:endParaRPr lang="en-US" dirty="0"/>
          </a:p>
          <a:p>
            <a:r>
              <a:rPr lang="en-US" dirty="0"/>
              <a:t>For more information, you can see:</a:t>
            </a:r>
          </a:p>
          <a:p>
            <a:r>
              <a:rPr lang="en-US" dirty="0"/>
              <a:t>Solution providers - https://www.microsoft.com/en-us/solution-providers/home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83865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44739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https://visualstudio.microsoft.com/subscriptions-administration/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69525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804247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11/26/2018 7:08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20584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49" r:id="rId12"/>
    <p:sldLayoutId id="2147484640" r:id="rId13"/>
    <p:sldLayoutId id="2147484582" r:id="rId14"/>
    <p:sldLayoutId id="2147484641" r:id="rId15"/>
    <p:sldLayoutId id="2147484584" r:id="rId16"/>
    <p:sldLayoutId id="2147484583" r:id="rId17"/>
    <p:sldLayoutId id="2147484256" r:id="rId18"/>
    <p:sldLayoutId id="2147484257" r:id="rId19"/>
    <p:sldLayoutId id="2147484585" r:id="rId20"/>
    <p:sldLayoutId id="2147484299" r:id="rId21"/>
    <p:sldLayoutId id="2147484263"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zure-subscription-service-limit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CGxNV_qKmqA"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active-directory/users-groups-roles/directory-assign-admin-roles#available-role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pricing/calculator/"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3YegFD769Pk"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billing/billing-download-azure-invoice-daily-usage-date"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s://channel9.msdn.com/Shows/Azure-Friday/Use-the-Azure-portal-to-answer-your-billing-questions/player"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hyperlink" Target="https://channel9.msdn.com/Shows/Tuesdays-With-Corey/Corey-is-all-in-on-Azure-Policy/player"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zure/azure-policy/tree/master/samples"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hyperlink" Target="https://docs.microsoft.com/en-us/azure/azure-policy/policy-definitio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billing/billing-download-azure-invoice-daily-usage-date"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pricing/enterprise-agreement/"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s://azure.microsoft.com/en-us/free/" TargetMode="External"/><Relationship Id="rId5" Type="http://schemas.openxmlformats.org/officeDocument/2006/relationships/hyperlink" Target="https://azure.microsoft.com/en-us/partners/directory/" TargetMode="External"/><Relationship Id="rId4" Type="http://schemas.openxmlformats.org/officeDocument/2006/relationships/hyperlink" Target="https://www.microsoft.com/en-us/licensing/licensing-programs/open-license.asp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zMBwJFWu50Q"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UT0CCc6xc04"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channel9.msdn.com/Shows/Azure-Friday/Azure-Free-Account/player"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channel9.msdn.com/blogs/EA.Azure.com/Enabling-and-Creating-EA-DevTest-Subscriptions-through-the-EA-Portal/player"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356008"/>
            <a:ext cx="4167887" cy="2215991"/>
          </a:xfrm>
        </p:spPr>
        <p:txBody>
          <a:bodyPr/>
          <a:lstStyle/>
          <a:p>
            <a:r>
              <a:rPr lang="en-US" dirty="0"/>
              <a:t>AZ-100.1</a:t>
            </a:r>
            <a:br>
              <a:rPr lang="en-US" dirty="0"/>
            </a:br>
            <a:r>
              <a:rPr lang="en-US" dirty="0"/>
              <a:t>Module 01: Managing Azure Subscriptions</a:t>
            </a:r>
          </a:p>
        </p:txBody>
      </p:sp>
    </p:spTree>
    <p:extLst>
      <p:ext uri="{BB962C8B-B14F-4D97-AF65-F5344CB8AC3E}">
        <p14:creationId xmlns:p14="http://schemas.microsoft.com/office/powerpoint/2010/main" val="39266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Check Resource Usage</a:t>
            </a:r>
          </a:p>
        </p:txBody>
      </p:sp>
      <p:sp>
        <p:nvSpPr>
          <p:cNvPr id="6" name="Text Placeholder 5"/>
          <p:cNvSpPr>
            <a:spLocks noGrp="1"/>
          </p:cNvSpPr>
          <p:nvPr>
            <p:ph type="body" sz="quarter" idx="10"/>
          </p:nvPr>
        </p:nvSpPr>
        <p:spPr>
          <a:xfrm>
            <a:off x="584200" y="4340724"/>
            <a:ext cx="11018520" cy="1465016"/>
          </a:xfrm>
        </p:spPr>
        <p:txBody>
          <a:bodyPr/>
          <a:lstStyle/>
          <a:p>
            <a:r>
              <a:rPr lang="en-US" dirty="0"/>
              <a:t>All resources have a maximum limit listed in Azure </a:t>
            </a:r>
            <a:r>
              <a:rPr lang="en-US" u="sng" dirty="0">
                <a:hlinkClick r:id="rId3"/>
              </a:rPr>
              <a:t>limits</a:t>
            </a:r>
            <a:endParaRPr lang="en-US" dirty="0"/>
          </a:p>
          <a:p>
            <a:r>
              <a:rPr lang="en-US" dirty="0"/>
              <a:t>Helpful to track current usage, and plan for future use</a:t>
            </a:r>
          </a:p>
          <a:p>
            <a:r>
              <a:rPr lang="en-US" dirty="0"/>
              <a:t>You can request an increase</a:t>
            </a:r>
          </a:p>
        </p:txBody>
      </p:sp>
      <p:pic>
        <p:nvPicPr>
          <p:cNvPr id="4" name="Picture 3"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0217EE4-57F8-4240-B215-0BA6B516CE8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4199" y="1435100"/>
            <a:ext cx="10020465" cy="2234375"/>
          </a:xfrm>
          <a:prstGeom prst="rect">
            <a:avLst/>
          </a:prstGeom>
          <a:noFill/>
          <a:ln>
            <a:solidFill>
              <a:schemeClr val="tx1"/>
            </a:solidFill>
          </a:ln>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Tags</a:t>
            </a:r>
          </a:p>
        </p:txBody>
      </p:sp>
      <p:sp>
        <p:nvSpPr>
          <p:cNvPr id="6" name="Text Placeholder 5"/>
          <p:cNvSpPr>
            <a:spLocks noGrp="1"/>
          </p:cNvSpPr>
          <p:nvPr>
            <p:ph type="body" sz="quarter" idx="10"/>
          </p:nvPr>
        </p:nvSpPr>
        <p:spPr>
          <a:xfrm>
            <a:off x="584200" y="4293223"/>
            <a:ext cx="11018520" cy="1465016"/>
          </a:xfrm>
        </p:spPr>
        <p:txBody>
          <a:bodyPr/>
          <a:lstStyle/>
          <a:p>
            <a:r>
              <a:rPr lang="en-US" dirty="0"/>
              <a:t>Tags logically organize your resources</a:t>
            </a:r>
          </a:p>
          <a:p>
            <a:r>
              <a:rPr lang="en-US" dirty="0"/>
              <a:t>Tags consist of a name and value</a:t>
            </a:r>
          </a:p>
          <a:p>
            <a:r>
              <a:rPr lang="en-US" dirty="0"/>
              <a:t>Useful especially in billing</a:t>
            </a:r>
          </a:p>
        </p:txBody>
      </p:sp>
      <p:pic>
        <p:nvPicPr>
          <p:cNvPr id="5" name="Picture 4" descr="Screenshot of the CSV file for service usage. It shows 2 entries for virtual machines with the fields usage consumption by unit (Hours), instance id and the associated tags.">
            <a:extLst>
              <a:ext uri="{FF2B5EF4-FFF2-40B4-BE49-F238E27FC236}">
                <a16:creationId xmlns:a16="http://schemas.microsoft.com/office/drawing/2014/main" id="{A88DE444-BB45-4063-BCF8-9553C2DE6E1B}"/>
              </a:ext>
            </a:extLst>
          </p:cNvPr>
          <p:cNvPicPr/>
          <p:nvPr/>
        </p:nvPicPr>
        <p:blipFill>
          <a:blip r:embed="rId3"/>
          <a:stretch>
            <a:fillRect/>
          </a:stretch>
        </p:blipFill>
        <p:spPr>
          <a:xfrm>
            <a:off x="584199" y="1435100"/>
            <a:ext cx="11148889" cy="2471882"/>
          </a:xfrm>
          <a:prstGeom prst="rect">
            <a:avLst/>
          </a:prstGeom>
          <a:ln>
            <a:solidFill>
              <a:schemeClr val="tx1"/>
            </a:solidFill>
          </a:ln>
        </p:spPr>
      </p:pic>
    </p:spTree>
    <p:extLst>
      <p:ext uri="{BB962C8B-B14F-4D97-AF65-F5344CB8AC3E}">
        <p14:creationId xmlns:p14="http://schemas.microsoft.com/office/powerpoint/2010/main" val="251166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Video:</a:t>
            </a:r>
            <a:r>
              <a:rPr lang="en-US" dirty="0"/>
              <a:t> Enforcing Tags with Policy</a:t>
            </a:r>
          </a:p>
        </p:txBody>
      </p:sp>
      <p:grpSp>
        <p:nvGrpSpPr>
          <p:cNvPr id="4" name="Group 3" descr="Diagram that shows how an Azure policy ensures there is a tag when a new virtual machine is created. ">
            <a:extLst>
              <a:ext uri="{FF2B5EF4-FFF2-40B4-BE49-F238E27FC236}">
                <a16:creationId xmlns:a16="http://schemas.microsoft.com/office/drawing/2014/main" id="{0CE7173A-CDF3-4D7C-BEA4-55FEC0D99C33}"/>
              </a:ext>
            </a:extLst>
          </p:cNvPr>
          <p:cNvGrpSpPr/>
          <p:nvPr/>
        </p:nvGrpSpPr>
        <p:grpSpPr>
          <a:xfrm>
            <a:off x="2179641" y="1801482"/>
            <a:ext cx="6560554" cy="2636282"/>
            <a:chOff x="2191517" y="958334"/>
            <a:chExt cx="6560554" cy="2636282"/>
          </a:xfrm>
        </p:grpSpPr>
        <p:sp>
          <p:nvSpPr>
            <p:cNvPr id="5" name="Rectangle 4">
              <a:extLst>
                <a:ext uri="{FF2B5EF4-FFF2-40B4-BE49-F238E27FC236}">
                  <a16:creationId xmlns:a16="http://schemas.microsoft.com/office/drawing/2014/main" id="{F20DFE29-2C84-4877-80A0-A552AF38FC80}"/>
                </a:ext>
              </a:extLst>
            </p:cNvPr>
            <p:cNvSpPr/>
            <p:nvPr/>
          </p:nvSpPr>
          <p:spPr>
            <a:xfrm>
              <a:off x="2240461" y="1467550"/>
              <a:ext cx="1453715" cy="1114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F9EA9013-F898-4140-A971-25BD35E040D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383816" y="1607980"/>
              <a:ext cx="1130259" cy="846041"/>
            </a:xfrm>
            <a:prstGeom prst="rect">
              <a:avLst/>
            </a:prstGeom>
          </p:spPr>
        </p:pic>
        <p:sp>
          <p:nvSpPr>
            <p:cNvPr id="7" name="Rectangle 6">
              <a:extLst>
                <a:ext uri="{FF2B5EF4-FFF2-40B4-BE49-F238E27FC236}">
                  <a16:creationId xmlns:a16="http://schemas.microsoft.com/office/drawing/2014/main" id="{5770E3C3-E8C6-4F06-BC7E-FBCB6D50D5D4}"/>
                </a:ext>
              </a:extLst>
            </p:cNvPr>
            <p:cNvSpPr/>
            <p:nvPr/>
          </p:nvSpPr>
          <p:spPr>
            <a:xfrm>
              <a:off x="2191517" y="973723"/>
              <a:ext cx="1625894" cy="338554"/>
            </a:xfrm>
            <a:prstGeom prst="rect">
              <a:avLst/>
            </a:prstGeom>
          </p:spPr>
          <p:txBody>
            <a:bodyPr wrap="none">
              <a:spAutoFit/>
            </a:bodyPr>
            <a:lstStyle/>
            <a:p>
              <a:r>
                <a:rPr lang="en-US" sz="1600" dirty="0">
                  <a:latin typeface="Segoe UI" panose="020B0502040204020203" pitchFamily="34" charset="0"/>
                  <a:cs typeface="Segoe UI" panose="020B0502040204020203" pitchFamily="34" charset="0"/>
                </a:rPr>
                <a:t>Resource Group</a:t>
              </a:r>
            </a:p>
          </p:txBody>
        </p:sp>
        <p:sp>
          <p:nvSpPr>
            <p:cNvPr id="8" name="Rectangle 7">
              <a:extLst>
                <a:ext uri="{FF2B5EF4-FFF2-40B4-BE49-F238E27FC236}">
                  <a16:creationId xmlns:a16="http://schemas.microsoft.com/office/drawing/2014/main" id="{F909E3AD-A0BA-483C-8B3C-BB6012189168}"/>
                </a:ext>
              </a:extLst>
            </p:cNvPr>
            <p:cNvSpPr/>
            <p:nvPr/>
          </p:nvSpPr>
          <p:spPr>
            <a:xfrm rot="2789730">
              <a:off x="4992918" y="1647660"/>
              <a:ext cx="767886" cy="781382"/>
            </a:xfrm>
            <a:prstGeom prst="rect">
              <a:avLst/>
            </a:prstGeom>
            <a:solidFill>
              <a:srgbClr val="F7FC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7232557-E338-404F-AC71-C5EA1D71440C}"/>
                </a:ext>
              </a:extLst>
            </p:cNvPr>
            <p:cNvSpPr/>
            <p:nvPr/>
          </p:nvSpPr>
          <p:spPr>
            <a:xfrm>
              <a:off x="4733374" y="958334"/>
              <a:ext cx="1315552" cy="369332"/>
            </a:xfrm>
            <a:prstGeom prst="rect">
              <a:avLst/>
            </a:prstGeom>
          </p:spPr>
          <p:txBody>
            <a:bodyPr wrap="none">
              <a:spAutoFit/>
            </a:bodyPr>
            <a:lstStyle/>
            <a:p>
              <a:pPr algn="ctr"/>
              <a:r>
                <a:rPr lang="en-US" dirty="0"/>
                <a:t>Policy Script</a:t>
              </a:r>
            </a:p>
          </p:txBody>
        </p:sp>
        <p:sp>
          <p:nvSpPr>
            <p:cNvPr id="10" name="Rectangle 9">
              <a:extLst>
                <a:ext uri="{FF2B5EF4-FFF2-40B4-BE49-F238E27FC236}">
                  <a16:creationId xmlns:a16="http://schemas.microsoft.com/office/drawing/2014/main" id="{87C394C2-274C-4885-A80E-38ABED5F8115}"/>
                </a:ext>
              </a:extLst>
            </p:cNvPr>
            <p:cNvSpPr/>
            <p:nvPr/>
          </p:nvSpPr>
          <p:spPr>
            <a:xfrm>
              <a:off x="5051391" y="1815203"/>
              <a:ext cx="637932" cy="369332"/>
            </a:xfrm>
            <a:prstGeom prst="rect">
              <a:avLst/>
            </a:prstGeom>
          </p:spPr>
          <p:txBody>
            <a:bodyPr wrap="none">
              <a:spAutoFit/>
            </a:bodyPr>
            <a:lstStyle/>
            <a:p>
              <a:r>
                <a:rPr lang="en-US" dirty="0">
                  <a:latin typeface="Segoe UI" panose="020B0502040204020203" pitchFamily="34" charset="0"/>
                  <a:cs typeface="Segoe UI" panose="020B0502040204020203" pitchFamily="34" charset="0"/>
                </a:rPr>
                <a:t>Tag?</a:t>
              </a:r>
              <a:endParaRPr lang="en-US" dirty="0"/>
            </a:p>
          </p:txBody>
        </p:sp>
        <p:cxnSp>
          <p:nvCxnSpPr>
            <p:cNvPr id="11" name="Straight Arrow Connector 10">
              <a:extLst>
                <a:ext uri="{FF2B5EF4-FFF2-40B4-BE49-F238E27FC236}">
                  <a16:creationId xmlns:a16="http://schemas.microsoft.com/office/drawing/2014/main" id="{7FA23F94-D5B6-4096-943C-D92066A3897E}"/>
                </a:ext>
              </a:extLst>
            </p:cNvPr>
            <p:cNvCxnSpPr/>
            <p:nvPr/>
          </p:nvCxnSpPr>
          <p:spPr>
            <a:xfrm>
              <a:off x="5895975" y="2028825"/>
              <a:ext cx="115252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A3BBB4E6-838D-4014-97D3-8831947945E6}"/>
                </a:ext>
              </a:extLst>
            </p:cNvPr>
            <p:cNvSpPr/>
            <p:nvPr/>
          </p:nvSpPr>
          <p:spPr>
            <a:xfrm>
              <a:off x="7040384" y="1853684"/>
              <a:ext cx="1711687" cy="369332"/>
            </a:xfrm>
            <a:prstGeom prst="rect">
              <a:avLst/>
            </a:prstGeom>
          </p:spPr>
          <p:txBody>
            <a:bodyPr wrap="none">
              <a:spAutoFit/>
            </a:bodyPr>
            <a:lstStyle/>
            <a:p>
              <a:pPr algn="ctr"/>
              <a:r>
                <a:rPr lang="en-US" dirty="0"/>
                <a:t>Create Resource</a:t>
              </a:r>
            </a:p>
          </p:txBody>
        </p:sp>
        <p:cxnSp>
          <p:nvCxnSpPr>
            <p:cNvPr id="13" name="Straight Arrow Connector 12">
              <a:extLst>
                <a:ext uri="{FF2B5EF4-FFF2-40B4-BE49-F238E27FC236}">
                  <a16:creationId xmlns:a16="http://schemas.microsoft.com/office/drawing/2014/main" id="{68938FAE-9520-45AB-84F7-FEB030D95686}"/>
                </a:ext>
              </a:extLst>
            </p:cNvPr>
            <p:cNvCxnSpPr>
              <a:cxnSpLocks/>
              <a:stCxn id="6" idx="3"/>
            </p:cNvCxnSpPr>
            <p:nvPr/>
          </p:nvCxnSpPr>
          <p:spPr>
            <a:xfrm>
              <a:off x="3514075" y="2031001"/>
              <a:ext cx="134367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2F1D7E5C-E49F-4FB9-9F4A-97EB5641C751}"/>
                </a:ext>
              </a:extLst>
            </p:cNvPr>
            <p:cNvCxnSpPr>
              <a:cxnSpLocks/>
              <a:stCxn id="5" idx="2"/>
              <a:endCxn id="15" idx="2"/>
            </p:cNvCxnSpPr>
            <p:nvPr/>
          </p:nvCxnSpPr>
          <p:spPr>
            <a:xfrm rot="16200000" flipH="1">
              <a:off x="4134908" y="1414448"/>
              <a:ext cx="69604" cy="2404782"/>
            </a:xfrm>
            <a:prstGeom prst="bentConnector3">
              <a:avLst>
                <a:gd name="adj1" fmla="val 934758"/>
              </a:avLst>
            </a:prstGeom>
            <a:ln w="28575">
              <a:headEnd type="triangle"/>
              <a:tailEnd type="non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340E6837-C7E8-41F4-8094-897ECAEA3382}"/>
                </a:ext>
              </a:extLst>
            </p:cNvPr>
            <p:cNvSpPr/>
            <p:nvPr/>
          </p:nvSpPr>
          <p:spPr>
            <a:xfrm>
              <a:off x="5121070" y="2282309"/>
              <a:ext cx="502062" cy="369332"/>
            </a:xfrm>
            <a:prstGeom prst="rect">
              <a:avLst/>
            </a:prstGeom>
          </p:spPr>
          <p:txBody>
            <a:bodyPr wrap="none">
              <a:spAutoFit/>
            </a:bodyPr>
            <a:lstStyle/>
            <a:p>
              <a:pPr algn="ctr"/>
              <a:r>
                <a:rPr lang="en-US" dirty="0"/>
                <a:t>      </a:t>
              </a:r>
            </a:p>
          </p:txBody>
        </p:sp>
        <p:sp>
          <p:nvSpPr>
            <p:cNvPr id="16" name="Rectangle 15">
              <a:extLst>
                <a:ext uri="{FF2B5EF4-FFF2-40B4-BE49-F238E27FC236}">
                  <a16:creationId xmlns:a16="http://schemas.microsoft.com/office/drawing/2014/main" id="{359EEAB8-02E5-48BB-97F2-DD6F9000C93B}"/>
                </a:ext>
              </a:extLst>
            </p:cNvPr>
            <p:cNvSpPr/>
            <p:nvPr/>
          </p:nvSpPr>
          <p:spPr>
            <a:xfrm>
              <a:off x="3387077" y="3225284"/>
              <a:ext cx="1474506" cy="369332"/>
            </a:xfrm>
            <a:prstGeom prst="rect">
              <a:avLst/>
            </a:prstGeom>
          </p:spPr>
          <p:txBody>
            <a:bodyPr wrap="none">
              <a:spAutoFit/>
            </a:bodyPr>
            <a:lstStyle/>
            <a:p>
              <a:pPr algn="ctr"/>
              <a:r>
                <a:rPr lang="en-US" dirty="0"/>
                <a:t>Request a Tag</a:t>
              </a:r>
            </a:p>
          </p:txBody>
        </p:sp>
        <p:sp>
          <p:nvSpPr>
            <p:cNvPr id="18" name="Rectangle 17">
              <a:extLst>
                <a:ext uri="{FF2B5EF4-FFF2-40B4-BE49-F238E27FC236}">
                  <a16:creationId xmlns:a16="http://schemas.microsoft.com/office/drawing/2014/main" id="{3470ABC1-7ACB-49BC-A4F2-AE9CB5A64D98}"/>
                </a:ext>
              </a:extLst>
            </p:cNvPr>
            <p:cNvSpPr/>
            <p:nvPr/>
          </p:nvSpPr>
          <p:spPr>
            <a:xfrm>
              <a:off x="5458643" y="2577584"/>
              <a:ext cx="455574" cy="369332"/>
            </a:xfrm>
            <a:prstGeom prst="rect">
              <a:avLst/>
            </a:prstGeom>
          </p:spPr>
          <p:txBody>
            <a:bodyPr wrap="none">
              <a:spAutoFit/>
            </a:bodyPr>
            <a:lstStyle/>
            <a:p>
              <a:pPr algn="ctr"/>
              <a:r>
                <a:rPr lang="en-US" dirty="0"/>
                <a:t>No</a:t>
              </a:r>
            </a:p>
          </p:txBody>
        </p:sp>
        <p:sp>
          <p:nvSpPr>
            <p:cNvPr id="19" name="Rectangle 18">
              <a:extLst>
                <a:ext uri="{FF2B5EF4-FFF2-40B4-BE49-F238E27FC236}">
                  <a16:creationId xmlns:a16="http://schemas.microsoft.com/office/drawing/2014/main" id="{30C1E0A4-7D75-402C-815B-620CA990FB49}"/>
                </a:ext>
              </a:extLst>
            </p:cNvPr>
            <p:cNvSpPr/>
            <p:nvPr/>
          </p:nvSpPr>
          <p:spPr>
            <a:xfrm>
              <a:off x="6177096" y="1672709"/>
              <a:ext cx="485519" cy="369332"/>
            </a:xfrm>
            <a:prstGeom prst="rect">
              <a:avLst/>
            </a:prstGeom>
          </p:spPr>
          <p:txBody>
            <a:bodyPr wrap="none">
              <a:spAutoFit/>
            </a:bodyPr>
            <a:lstStyle/>
            <a:p>
              <a:pPr algn="ctr"/>
              <a:r>
                <a:rPr lang="en-US" dirty="0"/>
                <a:t>Yes</a:t>
              </a:r>
            </a:p>
          </p:txBody>
        </p:sp>
      </p:grpSp>
    </p:spTree>
    <p:extLst>
      <p:ext uri="{BB962C8B-B14F-4D97-AF65-F5344CB8AC3E}">
        <p14:creationId xmlns:p14="http://schemas.microsoft.com/office/powerpoint/2010/main" val="235127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CA3C3-E5EF-46E6-9B72-5FE0F5DE7CA9}"/>
              </a:ext>
            </a:extLst>
          </p:cNvPr>
          <p:cNvSpPr>
            <a:spLocks noGrp="1"/>
          </p:cNvSpPr>
          <p:nvPr>
            <p:ph type="title"/>
          </p:nvPr>
        </p:nvSpPr>
        <p:spPr>
          <a:xfrm>
            <a:off x="585216" y="3035808"/>
            <a:ext cx="9144000" cy="498598"/>
          </a:xfrm>
        </p:spPr>
        <p:txBody>
          <a:bodyPr/>
          <a:lstStyle/>
          <a:p>
            <a:r>
              <a:rPr lang="en-US" dirty="0"/>
              <a:t>Lesson 02: Billing</a:t>
            </a:r>
          </a:p>
        </p:txBody>
      </p:sp>
    </p:spTree>
    <p:extLst>
      <p:ext uri="{BB962C8B-B14F-4D97-AF65-F5344CB8AC3E}">
        <p14:creationId xmlns:p14="http://schemas.microsoft.com/office/powerpoint/2010/main" val="416846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D1CF0-95BA-44EB-9EE8-1B4E09105856}"/>
              </a:ext>
            </a:extLst>
          </p:cNvPr>
          <p:cNvSpPr>
            <a:spLocks noGrp="1"/>
          </p:cNvSpPr>
          <p:nvPr>
            <p:ph type="title"/>
          </p:nvPr>
        </p:nvSpPr>
        <p:spPr/>
        <p:txBody>
          <a:bodyPr/>
          <a:lstStyle/>
          <a:p>
            <a:r>
              <a:rPr lang="en-US" dirty="0">
                <a:hlinkClick r:id="rId3"/>
              </a:rPr>
              <a:t>Available Roles</a:t>
            </a:r>
            <a:endParaRPr lang="en-US" dirty="0"/>
          </a:p>
        </p:txBody>
      </p:sp>
      <p:sp>
        <p:nvSpPr>
          <p:cNvPr id="4" name="Text Placeholder 3">
            <a:extLst>
              <a:ext uri="{FF2B5EF4-FFF2-40B4-BE49-F238E27FC236}">
                <a16:creationId xmlns:a16="http://schemas.microsoft.com/office/drawing/2014/main" id="{39B805FD-56F5-4BE9-82B8-BC2227C3436C}"/>
              </a:ext>
            </a:extLst>
          </p:cNvPr>
          <p:cNvSpPr>
            <a:spLocks noGrp="1"/>
          </p:cNvSpPr>
          <p:nvPr>
            <p:ph type="body" sz="quarter" idx="10"/>
          </p:nvPr>
        </p:nvSpPr>
        <p:spPr>
          <a:xfrm>
            <a:off x="584200" y="1435497"/>
            <a:ext cx="11018520" cy="5453801"/>
          </a:xfrm>
        </p:spPr>
        <p:txBody>
          <a:bodyPr/>
          <a:lstStyle/>
          <a:p>
            <a:r>
              <a:rPr lang="en-US" dirty="0"/>
              <a:t>Application Administrator</a:t>
            </a:r>
          </a:p>
          <a:p>
            <a:r>
              <a:rPr lang="en-US" dirty="0"/>
              <a:t>Application Developer</a:t>
            </a:r>
          </a:p>
          <a:p>
            <a:r>
              <a:rPr lang="en-US" dirty="0"/>
              <a:t>Billing Administrator</a:t>
            </a:r>
          </a:p>
          <a:p>
            <a:r>
              <a:rPr lang="en-US" dirty="0"/>
              <a:t>Global Administrator</a:t>
            </a:r>
          </a:p>
          <a:p>
            <a:r>
              <a:rPr lang="en-US" dirty="0"/>
              <a:t>Password Administrator / Help Desk Administrator</a:t>
            </a:r>
          </a:p>
          <a:p>
            <a:r>
              <a:rPr lang="en-US" dirty="0"/>
              <a:t>Security Administrator</a:t>
            </a:r>
          </a:p>
          <a:p>
            <a:r>
              <a:rPr lang="en-US" dirty="0"/>
              <a:t>User Account Administrator</a:t>
            </a:r>
          </a:p>
          <a:p>
            <a:pPr marL="228600" lvl="1"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6888557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D1CF0-95BA-44EB-9EE8-1B4E09105856}"/>
              </a:ext>
            </a:extLst>
          </p:cNvPr>
          <p:cNvSpPr>
            <a:spLocks noGrp="1"/>
          </p:cNvSpPr>
          <p:nvPr>
            <p:ph type="title"/>
          </p:nvPr>
        </p:nvSpPr>
        <p:spPr/>
        <p:txBody>
          <a:bodyPr/>
          <a:lstStyle/>
          <a:p>
            <a:r>
              <a:rPr lang="en-US" dirty="0"/>
              <a:t>Billing</a:t>
            </a:r>
          </a:p>
        </p:txBody>
      </p:sp>
      <p:sp>
        <p:nvSpPr>
          <p:cNvPr id="4" name="Text Placeholder 3">
            <a:extLst>
              <a:ext uri="{FF2B5EF4-FFF2-40B4-BE49-F238E27FC236}">
                <a16:creationId xmlns:a16="http://schemas.microsoft.com/office/drawing/2014/main" id="{39B805FD-56F5-4BE9-82B8-BC2227C3436C}"/>
              </a:ext>
            </a:extLst>
          </p:cNvPr>
          <p:cNvSpPr>
            <a:spLocks noGrp="1"/>
          </p:cNvSpPr>
          <p:nvPr>
            <p:ph type="body" sz="quarter" idx="10"/>
          </p:nvPr>
        </p:nvSpPr>
        <p:spPr>
          <a:xfrm>
            <a:off x="584200" y="1435497"/>
            <a:ext cx="11018520" cy="3385542"/>
          </a:xfrm>
        </p:spPr>
        <p:txBody>
          <a:bodyPr/>
          <a:lstStyle/>
          <a:p>
            <a:r>
              <a:rPr lang="en-US" dirty="0"/>
              <a:t>Get Resource usage data</a:t>
            </a:r>
          </a:p>
          <a:p>
            <a:r>
              <a:rPr lang="en-US" dirty="0"/>
              <a:t>Predict future costs</a:t>
            </a:r>
          </a:p>
          <a:p>
            <a:r>
              <a:rPr lang="en-US" dirty="0"/>
              <a:t>Set up billing alerts</a:t>
            </a:r>
          </a:p>
          <a:p>
            <a:pPr marL="228600" lvl="1" indent="0">
              <a:buNone/>
            </a:pPr>
            <a:endParaRPr lang="en-US" dirty="0"/>
          </a:p>
          <a:p>
            <a:pPr marL="0" indent="0">
              <a:buNone/>
            </a:pPr>
            <a:endParaRPr lang="en-US" dirty="0"/>
          </a:p>
          <a:p>
            <a:endParaRPr lang="en-US" dirty="0"/>
          </a:p>
          <a:p>
            <a:endParaRPr lang="en-US" dirty="0"/>
          </a:p>
        </p:txBody>
      </p:sp>
      <p:pic>
        <p:nvPicPr>
          <p:cNvPr id="5" name="Picture 4" descr="Screenshot splash screen for Azure Cost management. ">
            <a:extLst>
              <a:ext uri="{FF2B5EF4-FFF2-40B4-BE49-F238E27FC236}">
                <a16:creationId xmlns:a16="http://schemas.microsoft.com/office/drawing/2014/main" id="{DB7C52BA-F308-4902-A4F1-84FCA2DF8E96}"/>
              </a:ext>
            </a:extLst>
          </p:cNvPr>
          <p:cNvPicPr>
            <a:picLocks noChangeAspect="1"/>
          </p:cNvPicPr>
          <p:nvPr/>
        </p:nvPicPr>
        <p:blipFill>
          <a:blip r:embed="rId3"/>
          <a:stretch>
            <a:fillRect/>
          </a:stretch>
        </p:blipFill>
        <p:spPr>
          <a:xfrm>
            <a:off x="5201638" y="938150"/>
            <a:ext cx="6407750" cy="5070764"/>
          </a:xfrm>
          <a:prstGeom prst="rect">
            <a:avLst/>
          </a:prstGeom>
        </p:spPr>
      </p:pic>
    </p:spTree>
    <p:extLst>
      <p:ext uri="{BB962C8B-B14F-4D97-AF65-F5344CB8AC3E}">
        <p14:creationId xmlns:p14="http://schemas.microsoft.com/office/powerpoint/2010/main" val="14674048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Pricing Calculator</a:t>
            </a:r>
            <a:endParaRPr lang="en-US" dirty="0"/>
          </a:p>
        </p:txBody>
      </p:sp>
      <p:sp>
        <p:nvSpPr>
          <p:cNvPr id="6" name="Text Placeholder 5"/>
          <p:cNvSpPr>
            <a:spLocks noGrp="1"/>
          </p:cNvSpPr>
          <p:nvPr>
            <p:ph type="body" sz="quarter" idx="10"/>
          </p:nvPr>
        </p:nvSpPr>
        <p:spPr>
          <a:xfrm>
            <a:off x="584200" y="4340724"/>
            <a:ext cx="11018520" cy="947952"/>
          </a:xfrm>
        </p:spPr>
        <p:txBody>
          <a:bodyPr/>
          <a:lstStyle/>
          <a:p>
            <a:r>
              <a:rPr lang="en-US" dirty="0"/>
              <a:t>Estimates in compute, networking, storage, web, and databases</a:t>
            </a:r>
          </a:p>
          <a:p>
            <a:r>
              <a:rPr lang="en-US" dirty="0"/>
              <a:t>Prices are estimates and are not intended as actual price quotes </a:t>
            </a:r>
          </a:p>
        </p:txBody>
      </p:sp>
      <p:pic>
        <p:nvPicPr>
          <p:cNvPr id="5" name="Picture 4" descr="Screenshot of the Pricing Calculator. Estimates are provided in this example for an instance of a D1 series virtual machine on the Windows OS, running in the West US region, at the standard tier level.">
            <a:extLst>
              <a:ext uri="{FF2B5EF4-FFF2-40B4-BE49-F238E27FC236}">
                <a16:creationId xmlns:a16="http://schemas.microsoft.com/office/drawing/2014/main" id="{739E9B27-C6DF-4182-8934-4C6889A66A8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4199" y="1435100"/>
            <a:ext cx="8262917" cy="2614386"/>
          </a:xfrm>
          <a:prstGeom prst="rect">
            <a:avLst/>
          </a:prstGeom>
          <a:noFill/>
          <a:ln>
            <a:solidFill>
              <a:schemeClr val="tx1"/>
            </a:solidFill>
          </a:ln>
        </p:spPr>
      </p:pic>
    </p:spTree>
    <p:extLst>
      <p:ext uri="{BB962C8B-B14F-4D97-AF65-F5344CB8AC3E}">
        <p14:creationId xmlns:p14="http://schemas.microsoft.com/office/powerpoint/2010/main" val="254549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Billing Alert Service</a:t>
            </a:r>
          </a:p>
        </p:txBody>
      </p:sp>
      <p:sp>
        <p:nvSpPr>
          <p:cNvPr id="6" name="Text Placeholder 5"/>
          <p:cNvSpPr>
            <a:spLocks noGrp="1"/>
          </p:cNvSpPr>
          <p:nvPr>
            <p:ph type="body" sz="quarter" idx="10"/>
          </p:nvPr>
        </p:nvSpPr>
        <p:spPr>
          <a:xfrm>
            <a:off x="584200" y="4340724"/>
            <a:ext cx="11018520" cy="1982081"/>
          </a:xfrm>
        </p:spPr>
        <p:txBody>
          <a:bodyPr/>
          <a:lstStyle/>
          <a:p>
            <a:r>
              <a:rPr lang="en-US" dirty="0"/>
              <a:t>Available to Account Administrators</a:t>
            </a:r>
          </a:p>
          <a:p>
            <a:r>
              <a:rPr lang="en-US" dirty="0"/>
              <a:t>Monitor and manage billing activity for your Azure accounts</a:t>
            </a:r>
          </a:p>
          <a:p>
            <a:r>
              <a:rPr lang="en-US" dirty="0"/>
              <a:t>Five billing alerts per subscription, two email recipients for each alert</a:t>
            </a:r>
          </a:p>
          <a:p>
            <a:endParaRPr lang="en-US" dirty="0"/>
          </a:p>
        </p:txBody>
      </p:sp>
      <p:pic>
        <p:nvPicPr>
          <p:cNvPr id="7" name="Picture 6" descr="Screenshot of the Alerts page where two existing alerts. are shown. The add alert option is highlighted and there is a notification that 3 more alerts are available for this subscription.&#10;">
            <a:extLst>
              <a:ext uri="{FF2B5EF4-FFF2-40B4-BE49-F238E27FC236}">
                <a16:creationId xmlns:a16="http://schemas.microsoft.com/office/drawing/2014/main" id="{B4E0A855-FCD1-4545-9A71-1660FA3D39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7296079" cy="2516505"/>
          </a:xfrm>
          <a:prstGeom prst="rect">
            <a:avLst/>
          </a:prstGeom>
          <a:noFill/>
          <a:ln>
            <a:solidFill>
              <a:schemeClr val="tx1"/>
            </a:solidFill>
          </a:ln>
        </p:spPr>
      </p:pic>
    </p:spTree>
    <p:extLst>
      <p:ext uri="{BB962C8B-B14F-4D97-AF65-F5344CB8AC3E}">
        <p14:creationId xmlns:p14="http://schemas.microsoft.com/office/powerpoint/2010/main" val="71914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Video:</a:t>
            </a:r>
            <a:r>
              <a:rPr lang="en-US" dirty="0"/>
              <a:t> Understand Your Bill</a:t>
            </a:r>
          </a:p>
        </p:txBody>
      </p:sp>
      <p:pic>
        <p:nvPicPr>
          <p:cNvPr id="3" name="Picture 2" descr="Screenshot of the Recommended approach page from the Understand Your Bill video.">
            <a:extLst>
              <a:ext uri="{FF2B5EF4-FFF2-40B4-BE49-F238E27FC236}">
                <a16:creationId xmlns:a16="http://schemas.microsoft.com/office/drawing/2014/main" id="{F72EEFC3-B387-4AFF-B93B-DDC3EF768156}"/>
              </a:ext>
            </a:extLst>
          </p:cNvPr>
          <p:cNvPicPr>
            <a:picLocks noChangeAspect="1"/>
          </p:cNvPicPr>
          <p:nvPr/>
        </p:nvPicPr>
        <p:blipFill>
          <a:blip r:embed="rId4"/>
          <a:stretch>
            <a:fillRect/>
          </a:stretch>
        </p:blipFill>
        <p:spPr>
          <a:xfrm>
            <a:off x="584201" y="1435100"/>
            <a:ext cx="10131746" cy="4918199"/>
          </a:xfrm>
          <a:prstGeom prst="rect">
            <a:avLst/>
          </a:prstGeom>
        </p:spPr>
      </p:pic>
    </p:spTree>
    <p:extLst>
      <p:ext uri="{BB962C8B-B14F-4D97-AF65-F5344CB8AC3E}">
        <p14:creationId xmlns:p14="http://schemas.microsoft.com/office/powerpoint/2010/main" val="220895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hlinkClick r:id="rId3"/>
              </a:rPr>
              <a:t>Additional Practice:</a:t>
            </a:r>
            <a:r>
              <a:rPr lang="en-US" dirty="0"/>
              <a:t> View Your Bill</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2277547"/>
          </a:xfrm>
        </p:spPr>
        <p:txBody>
          <a:bodyPr/>
          <a:lstStyle/>
          <a:p>
            <a:r>
              <a:rPr lang="en-US" dirty="0"/>
              <a:t>Download or view your Azure billing invoice and daily usage data</a:t>
            </a:r>
            <a:r>
              <a:rPr lang="en-US" b="1" dirty="0"/>
              <a:t> </a:t>
            </a:r>
          </a:p>
          <a:p>
            <a:pPr lvl="1"/>
            <a:r>
              <a:rPr lang="en-US" sz="2400" dirty="0"/>
              <a:t>Get your invoice in email</a:t>
            </a:r>
          </a:p>
          <a:p>
            <a:pPr lvl="1"/>
            <a:r>
              <a:rPr lang="en-US" sz="2400" dirty="0"/>
              <a:t>Download an invoice from the Azure portal</a:t>
            </a:r>
          </a:p>
          <a:p>
            <a:pPr lvl="1"/>
            <a:r>
              <a:rPr lang="en-US" sz="2400" dirty="0"/>
              <a:t>Download usage from the Account Center </a:t>
            </a:r>
          </a:p>
          <a:p>
            <a:endParaRPr lang="en-US" dirty="0"/>
          </a:p>
        </p:txBody>
      </p:sp>
    </p:spTree>
    <p:extLst>
      <p:ext uri="{BB962C8B-B14F-4D97-AF65-F5344CB8AC3E}">
        <p14:creationId xmlns:p14="http://schemas.microsoft.com/office/powerpoint/2010/main" val="21670400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Lesson 01: Overview of Azure Subscriptions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Video:</a:t>
            </a:r>
            <a:r>
              <a:rPr lang="en-US" dirty="0"/>
              <a:t> Azure Billing</a:t>
            </a:r>
          </a:p>
        </p:txBody>
      </p:sp>
      <p:pic>
        <p:nvPicPr>
          <p:cNvPr id="2" name="Picture 1" descr="Screenshot of Recent billing history shown in the video. ">
            <a:extLst>
              <a:ext uri="{FF2B5EF4-FFF2-40B4-BE49-F238E27FC236}">
                <a16:creationId xmlns:a16="http://schemas.microsoft.com/office/drawing/2014/main" id="{36DE6BC4-4185-4516-9E58-D3621FB6E016}"/>
              </a:ext>
            </a:extLst>
          </p:cNvPr>
          <p:cNvPicPr>
            <a:picLocks noChangeAspect="1"/>
          </p:cNvPicPr>
          <p:nvPr/>
        </p:nvPicPr>
        <p:blipFill>
          <a:blip r:embed="rId4"/>
          <a:stretch>
            <a:fillRect/>
          </a:stretch>
        </p:blipFill>
        <p:spPr>
          <a:xfrm>
            <a:off x="584200" y="1306513"/>
            <a:ext cx="10635180" cy="4962525"/>
          </a:xfrm>
          <a:prstGeom prst="rect">
            <a:avLst/>
          </a:prstGeom>
          <a:ln>
            <a:solidFill>
              <a:schemeClr val="tx1"/>
            </a:solidFill>
          </a:ln>
        </p:spPr>
      </p:pic>
    </p:spTree>
    <p:extLst>
      <p:ext uri="{BB962C8B-B14F-4D97-AF65-F5344CB8AC3E}">
        <p14:creationId xmlns:p14="http://schemas.microsoft.com/office/powerpoint/2010/main" val="235405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CA3C3-E5EF-46E6-9B72-5FE0F5DE7CA9}"/>
              </a:ext>
            </a:extLst>
          </p:cNvPr>
          <p:cNvSpPr>
            <a:spLocks noGrp="1"/>
          </p:cNvSpPr>
          <p:nvPr>
            <p:ph type="title"/>
          </p:nvPr>
        </p:nvSpPr>
        <p:spPr>
          <a:xfrm>
            <a:off x="585216" y="3035808"/>
            <a:ext cx="9144000" cy="498598"/>
          </a:xfrm>
        </p:spPr>
        <p:txBody>
          <a:bodyPr/>
          <a:lstStyle/>
          <a:p>
            <a:r>
              <a:rPr lang="en-US" dirty="0"/>
              <a:t>Lesson 03: Azure Policy</a:t>
            </a:r>
          </a:p>
        </p:txBody>
      </p:sp>
    </p:spTree>
    <p:extLst>
      <p:ext uri="{BB962C8B-B14F-4D97-AF65-F5344CB8AC3E}">
        <p14:creationId xmlns:p14="http://schemas.microsoft.com/office/powerpoint/2010/main" val="133450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Video:</a:t>
            </a:r>
            <a:r>
              <a:rPr lang="en-US" dirty="0"/>
              <a:t> Azure Policy</a:t>
            </a:r>
          </a:p>
        </p:txBody>
      </p:sp>
      <p:pic>
        <p:nvPicPr>
          <p:cNvPr id="3" name="Picture 2" descr="Screenshot of the Azure Policy page as shown in the video. ">
            <a:extLst>
              <a:ext uri="{FF2B5EF4-FFF2-40B4-BE49-F238E27FC236}">
                <a16:creationId xmlns:a16="http://schemas.microsoft.com/office/drawing/2014/main" id="{509E7137-663D-4049-9FCC-AE51C8D3408B}"/>
              </a:ext>
            </a:extLst>
          </p:cNvPr>
          <p:cNvPicPr>
            <a:picLocks noChangeAspect="1"/>
          </p:cNvPicPr>
          <p:nvPr/>
        </p:nvPicPr>
        <p:blipFill>
          <a:blip r:embed="rId4"/>
          <a:stretch>
            <a:fillRect/>
          </a:stretch>
        </p:blipFill>
        <p:spPr>
          <a:xfrm>
            <a:off x="584200" y="1435101"/>
            <a:ext cx="9330362" cy="4833938"/>
          </a:xfrm>
          <a:prstGeom prst="rect">
            <a:avLst/>
          </a:prstGeom>
          <a:ln>
            <a:solidFill>
              <a:schemeClr val="tx1"/>
            </a:solidFill>
          </a:ln>
        </p:spPr>
      </p:pic>
    </p:spTree>
    <p:extLst>
      <p:ext uri="{BB962C8B-B14F-4D97-AF65-F5344CB8AC3E}">
        <p14:creationId xmlns:p14="http://schemas.microsoft.com/office/powerpoint/2010/main" val="236634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Policy</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584200" y="1435497"/>
            <a:ext cx="11018520" cy="3742563"/>
          </a:xfrm>
        </p:spPr>
        <p:txBody>
          <a:bodyPr/>
          <a:lstStyle/>
          <a:p>
            <a:r>
              <a:rPr lang="en-US" dirty="0"/>
              <a:t>Azure Policy is a service in Azure that you use to create, assign and, manage policies</a:t>
            </a:r>
          </a:p>
          <a:p>
            <a:r>
              <a:rPr lang="en-US" dirty="0"/>
              <a:t>Azure Policy runs evaluations and scans for non-compliant resources</a:t>
            </a:r>
          </a:p>
          <a:p>
            <a:r>
              <a:rPr lang="en-US" dirty="0"/>
              <a:t>Advantages:</a:t>
            </a:r>
          </a:p>
          <a:p>
            <a:pPr lvl="1"/>
            <a:r>
              <a:rPr lang="en-US" sz="2400" dirty="0"/>
              <a:t>Enforcement and compliance</a:t>
            </a:r>
          </a:p>
          <a:p>
            <a:pPr lvl="1"/>
            <a:r>
              <a:rPr lang="en-US" sz="2400" dirty="0"/>
              <a:t>Apply policies at scale</a:t>
            </a:r>
          </a:p>
          <a:p>
            <a:pPr lvl="1"/>
            <a:r>
              <a:rPr lang="en-US" sz="2400" dirty="0"/>
              <a:t>Remediation</a:t>
            </a:r>
          </a:p>
          <a:p>
            <a:endParaRPr lang="en-US" dirty="0"/>
          </a:p>
        </p:txBody>
      </p:sp>
    </p:spTree>
    <p:extLst>
      <p:ext uri="{BB962C8B-B14F-4D97-AF65-F5344CB8AC3E}">
        <p14:creationId xmlns:p14="http://schemas.microsoft.com/office/powerpoint/2010/main" val="1834978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Azure Policies</a:t>
            </a:r>
          </a:p>
        </p:txBody>
      </p:sp>
      <p:sp>
        <p:nvSpPr>
          <p:cNvPr id="6" name="Text Placeholder 5"/>
          <p:cNvSpPr>
            <a:spLocks noGrp="1"/>
          </p:cNvSpPr>
          <p:nvPr>
            <p:ph type="body" sz="quarter" idx="10"/>
          </p:nvPr>
        </p:nvSpPr>
        <p:spPr>
          <a:xfrm>
            <a:off x="584200" y="4340724"/>
            <a:ext cx="11018520" cy="2499146"/>
          </a:xfrm>
        </p:spPr>
        <p:txBody>
          <a:bodyPr/>
          <a:lstStyle/>
          <a:p>
            <a:pPr marL="514350" indent="-514350">
              <a:buFont typeface="+mj-lt"/>
              <a:buAutoNum type="arabicPeriod"/>
            </a:pPr>
            <a:r>
              <a:rPr lang="en-US" dirty="0"/>
              <a:t>Browse Policy Definitions</a:t>
            </a:r>
          </a:p>
          <a:p>
            <a:pPr marL="514350" indent="-514350">
              <a:buFont typeface="+mj-lt"/>
              <a:buAutoNum type="arabicPeriod"/>
            </a:pPr>
            <a:r>
              <a:rPr lang="en-US" dirty="0"/>
              <a:t>Create Initiative Definitions</a:t>
            </a:r>
          </a:p>
          <a:p>
            <a:pPr marL="514350" indent="-514350">
              <a:buFont typeface="+mj-lt"/>
              <a:buAutoNum type="arabicPeriod"/>
            </a:pPr>
            <a:r>
              <a:rPr lang="en-US" dirty="0"/>
              <a:t>Scope the Initiative Definition</a:t>
            </a:r>
          </a:p>
          <a:p>
            <a:pPr marL="514350" indent="-514350">
              <a:buFont typeface="+mj-lt"/>
              <a:buAutoNum type="arabicPeriod"/>
            </a:pPr>
            <a:r>
              <a:rPr lang="en-US" dirty="0"/>
              <a:t>View Policy evaluation results</a:t>
            </a:r>
          </a:p>
          <a:p>
            <a:endParaRPr lang="en-US" dirty="0"/>
          </a:p>
        </p:txBody>
      </p:sp>
      <p:pic>
        <p:nvPicPr>
          <p:cNvPr id="5" name="Picture 4" descr="Diagram of implementing Azure policies. From left to right shows creating an Initiative Definition to group policy definitions which are then applied against resources for compliance purposes.">
            <a:extLst>
              <a:ext uri="{FF2B5EF4-FFF2-40B4-BE49-F238E27FC236}">
                <a16:creationId xmlns:a16="http://schemas.microsoft.com/office/drawing/2014/main" id="{68E46143-8BA2-4742-8E47-1957E4D8AE8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200" y="1435100"/>
            <a:ext cx="10079842" cy="2875643"/>
          </a:xfrm>
          <a:prstGeom prst="rect">
            <a:avLst/>
          </a:prstGeom>
          <a:noFill/>
        </p:spPr>
      </p:pic>
    </p:spTree>
    <p:extLst>
      <p:ext uri="{BB962C8B-B14F-4D97-AF65-F5344CB8AC3E}">
        <p14:creationId xmlns:p14="http://schemas.microsoft.com/office/powerpoint/2010/main" val="371749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Browse Policy Definitions</a:t>
            </a:r>
          </a:p>
        </p:txBody>
      </p:sp>
      <p:sp>
        <p:nvSpPr>
          <p:cNvPr id="6" name="Text Placeholder 5"/>
          <p:cNvSpPr>
            <a:spLocks noGrp="1"/>
          </p:cNvSpPr>
          <p:nvPr>
            <p:ph type="body" sz="quarter" idx="10"/>
          </p:nvPr>
        </p:nvSpPr>
        <p:spPr>
          <a:xfrm>
            <a:off x="584200" y="4595751"/>
            <a:ext cx="11018520" cy="1982081"/>
          </a:xfrm>
        </p:spPr>
        <p:txBody>
          <a:bodyPr/>
          <a:lstStyle/>
          <a:p>
            <a:r>
              <a:rPr lang="en-US" dirty="0"/>
              <a:t>Many policy definitions are available</a:t>
            </a:r>
          </a:p>
          <a:p>
            <a:r>
              <a:rPr lang="en-US" dirty="0"/>
              <a:t>You can import policies from </a:t>
            </a:r>
            <a:r>
              <a:rPr lang="en-US" u="sng" dirty="0">
                <a:hlinkClick r:id="rId3"/>
              </a:rPr>
              <a:t>GitHub</a:t>
            </a:r>
            <a:endParaRPr lang="en-US" u="sng" dirty="0"/>
          </a:p>
          <a:p>
            <a:r>
              <a:rPr lang="en-US" dirty="0"/>
              <a:t>Policy Definitions have a </a:t>
            </a:r>
            <a:r>
              <a:rPr lang="en-US" u="sng" dirty="0">
                <a:hlinkClick r:id="rId4"/>
              </a:rPr>
              <a:t>specific JSON format</a:t>
            </a:r>
            <a:r>
              <a:rPr lang="en-US" dirty="0"/>
              <a:t> </a:t>
            </a:r>
          </a:p>
          <a:p>
            <a:endParaRPr lang="en-US" dirty="0"/>
          </a:p>
        </p:txBody>
      </p:sp>
      <p:pic>
        <p:nvPicPr>
          <p:cNvPr id="7" name="Picture 6" descr="Screenshot of the Definitions page for accessing built in policies. Policy definition and the Category column are highlighted and the list of policies is displayed.">
            <a:extLst>
              <a:ext uri="{FF2B5EF4-FFF2-40B4-BE49-F238E27FC236}">
                <a16:creationId xmlns:a16="http://schemas.microsoft.com/office/drawing/2014/main" id="{709EEB29-D5CF-4761-BA65-DB13E72F01D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84201" y="1435100"/>
            <a:ext cx="9792698" cy="2923144"/>
          </a:xfrm>
          <a:prstGeom prst="rect">
            <a:avLst/>
          </a:prstGeom>
          <a:noFill/>
          <a:ln>
            <a:solidFill>
              <a:schemeClr val="tx1"/>
            </a:solidFill>
          </a:ln>
        </p:spPr>
      </p:pic>
    </p:spTree>
    <p:extLst>
      <p:ext uri="{BB962C8B-B14F-4D97-AF65-F5344CB8AC3E}">
        <p14:creationId xmlns:p14="http://schemas.microsoft.com/office/powerpoint/2010/main" val="21818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D1CF0-95BA-44EB-9EE8-1B4E09105856}"/>
              </a:ext>
            </a:extLst>
          </p:cNvPr>
          <p:cNvSpPr>
            <a:spLocks noGrp="1"/>
          </p:cNvSpPr>
          <p:nvPr>
            <p:ph type="title"/>
          </p:nvPr>
        </p:nvSpPr>
        <p:spPr/>
        <p:txBody>
          <a:bodyPr/>
          <a:lstStyle/>
          <a:p>
            <a:r>
              <a:rPr lang="en-US" dirty="0"/>
              <a:t>Create Initiative Definitions</a:t>
            </a:r>
          </a:p>
        </p:txBody>
      </p:sp>
      <p:sp>
        <p:nvSpPr>
          <p:cNvPr id="4" name="Text Placeholder 3">
            <a:extLst>
              <a:ext uri="{FF2B5EF4-FFF2-40B4-BE49-F238E27FC236}">
                <a16:creationId xmlns:a16="http://schemas.microsoft.com/office/drawing/2014/main" id="{39B805FD-56F5-4BE9-82B8-BC2227C3436C}"/>
              </a:ext>
            </a:extLst>
          </p:cNvPr>
          <p:cNvSpPr>
            <a:spLocks noGrp="1"/>
          </p:cNvSpPr>
          <p:nvPr>
            <p:ph type="body" sz="quarter" idx="10"/>
          </p:nvPr>
        </p:nvSpPr>
        <p:spPr>
          <a:xfrm>
            <a:off x="584200" y="1435497"/>
            <a:ext cx="11018520" cy="3385542"/>
          </a:xfrm>
        </p:spPr>
        <p:txBody>
          <a:bodyPr/>
          <a:lstStyle/>
          <a:p>
            <a:r>
              <a:rPr lang="en-US" dirty="0"/>
              <a:t>Group policy definitions</a:t>
            </a:r>
          </a:p>
          <a:p>
            <a:r>
              <a:rPr lang="en-US" dirty="0"/>
              <a:t>Include one or more policies</a:t>
            </a:r>
          </a:p>
          <a:p>
            <a:r>
              <a:rPr lang="en-US" dirty="0"/>
              <a:t>Requires planning</a:t>
            </a:r>
          </a:p>
          <a:p>
            <a:pPr marL="228600" lvl="1" indent="0">
              <a:buNone/>
            </a:pPr>
            <a:endParaRPr lang="en-US" dirty="0"/>
          </a:p>
          <a:p>
            <a:pPr marL="0" indent="0">
              <a:buNone/>
            </a:pPr>
            <a:endParaRPr lang="en-US" dirty="0"/>
          </a:p>
          <a:p>
            <a:endParaRPr lang="en-US" dirty="0"/>
          </a:p>
          <a:p>
            <a:endParaRPr lang="en-US" dirty="0"/>
          </a:p>
        </p:txBody>
      </p:sp>
      <p:pic>
        <p:nvPicPr>
          <p:cNvPr id="6" name="Picture 5" descr="Screenshot of the New Initiative definition page. Options shown for Definition location, Name, and Category. POLICIES AND PARAMETERS is highlighted with examples of policies that be used to create Initiative definitions.">
            <a:extLst>
              <a:ext uri="{FF2B5EF4-FFF2-40B4-BE49-F238E27FC236}">
                <a16:creationId xmlns:a16="http://schemas.microsoft.com/office/drawing/2014/main" id="{D19B2852-028B-48E3-8579-5DB9BB8206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81564" y="1435100"/>
            <a:ext cx="5726183" cy="4312557"/>
          </a:xfrm>
          <a:prstGeom prst="rect">
            <a:avLst/>
          </a:prstGeom>
          <a:noFill/>
          <a:ln>
            <a:noFill/>
          </a:ln>
        </p:spPr>
      </p:pic>
    </p:spTree>
    <p:extLst>
      <p:ext uri="{BB962C8B-B14F-4D97-AF65-F5344CB8AC3E}">
        <p14:creationId xmlns:p14="http://schemas.microsoft.com/office/powerpoint/2010/main" val="43993026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Scope the Initiative Definition</a:t>
            </a:r>
          </a:p>
        </p:txBody>
      </p:sp>
      <p:sp>
        <p:nvSpPr>
          <p:cNvPr id="6" name="Text Placeholder 5"/>
          <p:cNvSpPr>
            <a:spLocks noGrp="1"/>
          </p:cNvSpPr>
          <p:nvPr>
            <p:ph type="body" sz="quarter" idx="10"/>
          </p:nvPr>
        </p:nvSpPr>
        <p:spPr>
          <a:xfrm>
            <a:off x="584200" y="4524498"/>
            <a:ext cx="11018520" cy="2499146"/>
          </a:xfrm>
        </p:spPr>
        <p:txBody>
          <a:bodyPr/>
          <a:lstStyle/>
          <a:p>
            <a:r>
              <a:rPr lang="en-US" dirty="0"/>
              <a:t>Assign the definition to a scope</a:t>
            </a:r>
          </a:p>
          <a:p>
            <a:r>
              <a:rPr lang="en-US" dirty="0"/>
              <a:t>The scope enforces the policy</a:t>
            </a:r>
          </a:p>
          <a:p>
            <a:r>
              <a:rPr lang="en-US" dirty="0"/>
              <a:t>Select the subscription, and optionally the resource group</a:t>
            </a:r>
          </a:p>
          <a:p>
            <a:pPr marL="0" indent="0">
              <a:buNone/>
            </a:pPr>
            <a:endParaRPr lang="en-US" dirty="0"/>
          </a:p>
          <a:p>
            <a:endParaRPr lang="en-US" dirty="0"/>
          </a:p>
        </p:txBody>
      </p:sp>
      <p:pic>
        <p:nvPicPr>
          <p:cNvPr id="7" name="Picture 6" descr="Screenshot of the Definitions page for assigning an Initiative Definition to resources or groups or resources.">
            <a:extLst>
              <a:ext uri="{FF2B5EF4-FFF2-40B4-BE49-F238E27FC236}">
                <a16:creationId xmlns:a16="http://schemas.microsoft.com/office/drawing/2014/main" id="{2F9E952C-35FE-43FB-92D9-5E679C4CB58C}"/>
              </a:ext>
            </a:extLst>
          </p:cNvPr>
          <p:cNvPicPr/>
          <p:nvPr/>
        </p:nvPicPr>
        <p:blipFill>
          <a:blip r:embed="rId3"/>
          <a:stretch>
            <a:fillRect/>
          </a:stretch>
        </p:blipFill>
        <p:spPr>
          <a:xfrm>
            <a:off x="584200" y="1435100"/>
            <a:ext cx="10103592" cy="2875643"/>
          </a:xfrm>
          <a:prstGeom prst="rect">
            <a:avLst/>
          </a:prstGeom>
          <a:ln>
            <a:solidFill>
              <a:schemeClr val="tx1"/>
            </a:solidFill>
          </a:ln>
        </p:spPr>
      </p:pic>
    </p:spTree>
    <p:extLst>
      <p:ext uri="{BB962C8B-B14F-4D97-AF65-F5344CB8AC3E}">
        <p14:creationId xmlns:p14="http://schemas.microsoft.com/office/powerpoint/2010/main" val="274016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Determine Compliance</a:t>
            </a:r>
          </a:p>
        </p:txBody>
      </p:sp>
      <p:sp>
        <p:nvSpPr>
          <p:cNvPr id="6" name="Text Placeholder 5"/>
          <p:cNvSpPr>
            <a:spLocks noGrp="1"/>
          </p:cNvSpPr>
          <p:nvPr>
            <p:ph type="body" sz="quarter" idx="10"/>
          </p:nvPr>
        </p:nvSpPr>
        <p:spPr>
          <a:xfrm>
            <a:off x="584200" y="4524498"/>
            <a:ext cx="11018520" cy="1982081"/>
          </a:xfrm>
        </p:spPr>
        <p:txBody>
          <a:bodyPr/>
          <a:lstStyle/>
          <a:p>
            <a:r>
              <a:rPr lang="en-US" dirty="0"/>
              <a:t>Non-compliant initiatives</a:t>
            </a:r>
          </a:p>
          <a:p>
            <a:r>
              <a:rPr lang="en-US" dirty="0"/>
              <a:t>Non-compliant policies</a:t>
            </a:r>
          </a:p>
          <a:p>
            <a:r>
              <a:rPr lang="en-US" dirty="0"/>
              <a:t>Non-compliant resources</a:t>
            </a:r>
          </a:p>
          <a:p>
            <a:endParaRPr lang="en-US" dirty="0"/>
          </a:p>
        </p:txBody>
      </p:sp>
      <p:pic>
        <p:nvPicPr>
          <p:cNvPr id="5" name="Picture 4" descr="Screenshot of the Compliance blade. The Audit VM policy is selected. There are choices for non-compliant initiatives, non-compliant policies, and non-compliant resources.">
            <a:extLst>
              <a:ext uri="{FF2B5EF4-FFF2-40B4-BE49-F238E27FC236}">
                <a16:creationId xmlns:a16="http://schemas.microsoft.com/office/drawing/2014/main" id="{CD59E657-F681-403D-A041-AB53C7DE6CA5}"/>
              </a:ext>
            </a:extLst>
          </p:cNvPr>
          <p:cNvPicPr/>
          <p:nvPr/>
        </p:nvPicPr>
        <p:blipFill>
          <a:blip r:embed="rId3"/>
          <a:stretch>
            <a:fillRect/>
          </a:stretch>
        </p:blipFill>
        <p:spPr>
          <a:xfrm>
            <a:off x="584199" y="1435099"/>
            <a:ext cx="10091717" cy="2911269"/>
          </a:xfrm>
          <a:prstGeom prst="rect">
            <a:avLst/>
          </a:prstGeom>
          <a:ln>
            <a:solidFill>
              <a:schemeClr val="tx1"/>
            </a:solidFill>
          </a:ln>
        </p:spPr>
      </p:pic>
    </p:spTree>
    <p:extLst>
      <p:ext uri="{BB962C8B-B14F-4D97-AF65-F5344CB8AC3E}">
        <p14:creationId xmlns:p14="http://schemas.microsoft.com/office/powerpoint/2010/main" val="378995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hlinkClick r:id="rId3"/>
              </a:rPr>
              <a:t>Additional Practice:</a:t>
            </a:r>
            <a:r>
              <a:rPr lang="en-US" dirty="0"/>
              <a:t> Create and Manage Policies</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2277547"/>
          </a:xfrm>
        </p:spPr>
        <p:txBody>
          <a:bodyPr/>
          <a:lstStyle/>
          <a:p>
            <a:r>
              <a:rPr lang="en-US" dirty="0"/>
              <a:t>Download or view your Azure billing invoice and daily usage data</a:t>
            </a:r>
            <a:r>
              <a:rPr lang="en-US" b="1" dirty="0"/>
              <a:t> </a:t>
            </a:r>
          </a:p>
          <a:p>
            <a:pPr lvl="1"/>
            <a:r>
              <a:rPr lang="en-US" sz="2400" dirty="0"/>
              <a:t>Get your invoice in email</a:t>
            </a:r>
          </a:p>
          <a:p>
            <a:pPr lvl="1"/>
            <a:r>
              <a:rPr lang="en-US" sz="2400" dirty="0"/>
              <a:t>Download an invoice from the Azure portal</a:t>
            </a:r>
          </a:p>
          <a:p>
            <a:pPr lvl="1"/>
            <a:r>
              <a:rPr lang="en-US" sz="2400" dirty="0"/>
              <a:t>Download usage from the Account Center </a:t>
            </a:r>
          </a:p>
          <a:p>
            <a:endParaRPr lang="en-US" dirty="0"/>
          </a:p>
        </p:txBody>
      </p:sp>
    </p:spTree>
    <p:extLst>
      <p:ext uri="{BB962C8B-B14F-4D97-AF65-F5344CB8AC3E}">
        <p14:creationId xmlns:p14="http://schemas.microsoft.com/office/powerpoint/2010/main" val="38936116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type="body" sz="quarter" idx="10"/>
          </p:nvPr>
        </p:nvSpPr>
        <p:spPr>
          <a:xfrm>
            <a:off x="584200" y="1435497"/>
            <a:ext cx="5434763" cy="5084469"/>
          </a:xfrm>
        </p:spPr>
        <p:txBody>
          <a:bodyPr/>
          <a:lstStyle/>
          <a:p>
            <a:r>
              <a:rPr lang="en-US" dirty="0"/>
              <a:t>Provides a level of scope above subscriptions</a:t>
            </a:r>
          </a:p>
          <a:p>
            <a:pPr lvl="0"/>
            <a:r>
              <a:rPr lang="en-US" dirty="0"/>
              <a:t>Organizational alignment for your Azure subscriptions through</a:t>
            </a:r>
            <a:br>
              <a:rPr lang="en-US" dirty="0"/>
            </a:br>
            <a:r>
              <a:rPr lang="en-US" dirty="0"/>
              <a:t>custom hierarchies and grouping</a:t>
            </a:r>
          </a:p>
          <a:p>
            <a:pPr lvl="0"/>
            <a:r>
              <a:rPr lang="en-US" dirty="0"/>
              <a:t>Targeting of policies and spend budgets across subscriptions and inheritance down the hierarchies</a:t>
            </a:r>
          </a:p>
          <a:p>
            <a:pPr lvl="0"/>
            <a:r>
              <a:rPr lang="en-US" dirty="0"/>
              <a:t>Compliance and cost reporting by organization (business/teams)</a:t>
            </a:r>
          </a:p>
          <a:p>
            <a:endParaRPr lang="en-US" dirty="0"/>
          </a:p>
        </p:txBody>
      </p:sp>
      <p:pic>
        <p:nvPicPr>
          <p:cNvPr id="5" name="Picture 4"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a16="http://schemas.microsoft.com/office/drawing/2014/main" id="{C44A0752-9D0B-4F8F-8454-629D63F0AA82}"/>
              </a:ext>
            </a:extLst>
          </p:cNvPr>
          <p:cNvPicPr/>
          <p:nvPr/>
        </p:nvPicPr>
        <p:blipFill>
          <a:blip r:embed="rId3"/>
          <a:stretch>
            <a:fillRect/>
          </a:stretch>
        </p:blipFill>
        <p:spPr>
          <a:xfrm>
            <a:off x="6096000" y="1435497"/>
            <a:ext cx="5936790" cy="4171731"/>
          </a:xfrm>
          <a:prstGeom prst="rect">
            <a:avLst/>
          </a:prstGeom>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a:t>Module 1: Review Questions</a:t>
            </a:r>
            <a:endParaRPr lang="en-US" dirty="0"/>
          </a:p>
        </p:txBody>
      </p:sp>
      <p:sp>
        <p:nvSpPr>
          <p:cNvPr id="3" name="Text Placeholder 2">
            <a:extLst>
              <a:ext uri="{FF2B5EF4-FFF2-40B4-BE49-F238E27FC236}">
                <a16:creationId xmlns:a16="http://schemas.microsoft.com/office/drawing/2014/main" id="{974BE912-27D9-4EC4-B6EA-F486205EFAB3}"/>
              </a:ext>
            </a:extLst>
          </p:cNvPr>
          <p:cNvSpPr>
            <a:spLocks noGrp="1"/>
          </p:cNvSpPr>
          <p:nvPr>
            <p:ph type="body" sz="quarter" idx="10"/>
          </p:nvPr>
        </p:nvSpPr>
        <p:spPr>
          <a:xfrm>
            <a:off x="584200" y="1435497"/>
            <a:ext cx="11018520" cy="5096780"/>
          </a:xfrm>
        </p:spPr>
        <p:txBody>
          <a:bodyPr/>
          <a:lstStyle/>
          <a:p>
            <a:pPr marL="514350" indent="-514350">
              <a:buFont typeface="+mj-lt"/>
              <a:buAutoNum type="arabicPeriod"/>
            </a:pPr>
            <a:r>
              <a:rPr lang="en-US" sz="2400" dirty="0"/>
              <a:t>You manage several Azure subscriptions for an organization. You need to be able to efficiently manage the subscriptions. What are management groups? What advantages does management groups provide? How could you use management groups in this situation?</a:t>
            </a:r>
          </a:p>
          <a:p>
            <a:pPr marL="514350" indent="-514350">
              <a:buFont typeface="+mj-lt"/>
              <a:buAutoNum type="arabicPeriod"/>
            </a:pPr>
            <a:r>
              <a:rPr lang="en-US" sz="2400" dirty="0"/>
              <a:t>You manage Azure resources for an organization. Many distinct groups within the organization use Azure resources. You need to organize the resources based on which group is using the resources. How can you use tagging to help organize your resources? What are the benefits and limitations of tagging?</a:t>
            </a:r>
          </a:p>
          <a:p>
            <a:pPr marL="514350" indent="-514350">
              <a:buFont typeface="+mj-lt"/>
              <a:buAutoNum type="arabicPeriod"/>
            </a:pPr>
            <a:r>
              <a:rPr lang="en-US" sz="2400" dirty="0"/>
              <a:t>You are managing Azure resources for an organization. You need to ensure that all resources follow corporate standards and service level agreements (SLA). You have decided to use Azure policies. What are Azure policies and what are the main advantages to using them?</a:t>
            </a:r>
          </a:p>
          <a:p>
            <a:pPr marL="514350" indent="-514350">
              <a:buFont typeface="+mj-lt"/>
              <a:buAutoNum type="arabicPeriod"/>
            </a:pPr>
            <a:endParaRPr lang="en-US" sz="2400" dirty="0"/>
          </a:p>
        </p:txBody>
      </p:sp>
    </p:spTree>
    <p:extLst>
      <p:ext uri="{BB962C8B-B14F-4D97-AF65-F5344CB8AC3E}">
        <p14:creationId xmlns:p14="http://schemas.microsoft.com/office/powerpoint/2010/main" val="176820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Subscriptions and Accounts</a:t>
            </a:r>
          </a:p>
        </p:txBody>
      </p:sp>
      <p:sp>
        <p:nvSpPr>
          <p:cNvPr id="6" name="Text Placeholder 5"/>
          <p:cNvSpPr>
            <a:spLocks noGrp="1"/>
          </p:cNvSpPr>
          <p:nvPr>
            <p:ph type="body" sz="quarter" idx="10"/>
          </p:nvPr>
        </p:nvSpPr>
        <p:spPr>
          <a:xfrm>
            <a:off x="584200" y="1435497"/>
            <a:ext cx="5948485" cy="3188565"/>
          </a:xfrm>
        </p:spPr>
        <p:txBody>
          <a:bodyPr/>
          <a:lstStyle/>
          <a:p>
            <a:r>
              <a:rPr lang="en-US" dirty="0"/>
              <a:t>A subscription is a logical unit of Azure services that is linked to an Azure account</a:t>
            </a:r>
          </a:p>
          <a:p>
            <a:r>
              <a:rPr lang="en-US" dirty="0"/>
              <a:t>An account is an identity in Azure AD or in a directory that is trusted by Azure AD</a:t>
            </a:r>
          </a:p>
          <a:p>
            <a:endParaRPr lang="en-US" dirty="0"/>
          </a:p>
        </p:txBody>
      </p:sp>
      <p:grpSp>
        <p:nvGrpSpPr>
          <p:cNvPr id="24" name="Group 23" descr="Diagram showing Azure Active Directory connected to Azure resource groups using authentication and authorization. ">
            <a:extLst>
              <a:ext uri="{FF2B5EF4-FFF2-40B4-BE49-F238E27FC236}">
                <a16:creationId xmlns:a16="http://schemas.microsoft.com/office/drawing/2014/main" id="{72FFA1E8-3B72-4BFE-BD59-7215345CFE72}"/>
              </a:ext>
            </a:extLst>
          </p:cNvPr>
          <p:cNvGrpSpPr/>
          <p:nvPr/>
        </p:nvGrpSpPr>
        <p:grpSpPr>
          <a:xfrm>
            <a:off x="7700001" y="1266320"/>
            <a:ext cx="3712185" cy="4823253"/>
            <a:chOff x="7700002" y="921937"/>
            <a:chExt cx="3146432" cy="4823253"/>
          </a:xfrm>
        </p:grpSpPr>
        <p:grpSp>
          <p:nvGrpSpPr>
            <p:cNvPr id="19" name="Group 18">
              <a:extLst>
                <a:ext uri="{FF2B5EF4-FFF2-40B4-BE49-F238E27FC236}">
                  <a16:creationId xmlns:a16="http://schemas.microsoft.com/office/drawing/2014/main" id="{465286C6-A99B-4C66-BA1A-AAF521AB19BD}"/>
                </a:ext>
              </a:extLst>
            </p:cNvPr>
            <p:cNvGrpSpPr/>
            <p:nvPr/>
          </p:nvGrpSpPr>
          <p:grpSpPr>
            <a:xfrm>
              <a:off x="7700002" y="921937"/>
              <a:ext cx="2697480" cy="1812298"/>
              <a:chOff x="7119709" y="3533252"/>
              <a:chExt cx="2697480" cy="1812298"/>
            </a:xfrm>
          </p:grpSpPr>
          <p:sp>
            <p:nvSpPr>
              <p:cNvPr id="9" name="Isosceles Triangle 8">
                <a:extLst>
                  <a:ext uri="{FF2B5EF4-FFF2-40B4-BE49-F238E27FC236}">
                    <a16:creationId xmlns:a16="http://schemas.microsoft.com/office/drawing/2014/main" id="{AB08E954-0657-40B5-9C27-564872947CDD}"/>
                  </a:ext>
                </a:extLst>
              </p:cNvPr>
              <p:cNvSpPr/>
              <p:nvPr/>
            </p:nvSpPr>
            <p:spPr>
              <a:xfrm>
                <a:off x="7119709" y="3533252"/>
                <a:ext cx="2697480" cy="1435608"/>
              </a:xfrm>
              <a:prstGeom prst="triangle">
                <a:avLst>
                  <a:gd name="adj" fmla="val 48983"/>
                </a:avLst>
              </a:prstGeom>
              <a:solidFill>
                <a:srgbClr val="5B9BD5">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a16="http://schemas.microsoft.com/office/drawing/2014/main" id="{1E3E9F1C-2D60-4D18-B7A6-9C9AC359C9F5}"/>
                  </a:ext>
                </a:extLst>
              </p:cNvPr>
              <p:cNvSpPr txBox="1"/>
              <p:nvPr/>
            </p:nvSpPr>
            <p:spPr>
              <a:xfrm>
                <a:off x="7529678" y="4013640"/>
                <a:ext cx="1874519" cy="9233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Users,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groups, and service principles</a:t>
                </a:r>
              </a:p>
            </p:txBody>
          </p:sp>
          <p:sp>
            <p:nvSpPr>
              <p:cNvPr id="14" name="Rectangle 13">
                <a:extLst>
                  <a:ext uri="{FF2B5EF4-FFF2-40B4-BE49-F238E27FC236}">
                    <a16:creationId xmlns:a16="http://schemas.microsoft.com/office/drawing/2014/main" id="{2F68C383-0251-428C-B6B9-769CB1790944}"/>
                  </a:ext>
                </a:extLst>
              </p:cNvPr>
              <p:cNvSpPr/>
              <p:nvPr/>
            </p:nvSpPr>
            <p:spPr>
              <a:xfrm>
                <a:off x="7281013" y="4976218"/>
                <a:ext cx="239360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Active Directory</a:t>
                </a:r>
              </a:p>
            </p:txBody>
          </p:sp>
        </p:grpSp>
        <p:sp>
          <p:nvSpPr>
            <p:cNvPr id="16" name="Rectangle 15">
              <a:extLst>
                <a:ext uri="{FF2B5EF4-FFF2-40B4-BE49-F238E27FC236}">
                  <a16:creationId xmlns:a16="http://schemas.microsoft.com/office/drawing/2014/main" id="{C10B22A8-5CEC-4132-B11D-97A991956C7B}"/>
                </a:ext>
              </a:extLst>
            </p:cNvPr>
            <p:cNvSpPr/>
            <p:nvPr/>
          </p:nvSpPr>
          <p:spPr>
            <a:xfrm>
              <a:off x="9094030" y="2979778"/>
              <a:ext cx="1752404" cy="646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Authentication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&amp; Authorization</a:t>
              </a:r>
            </a:p>
          </p:txBody>
        </p:sp>
        <p:sp>
          <p:nvSpPr>
            <p:cNvPr id="10" name="Rectangle: Rounded Corners 9">
              <a:extLst>
                <a:ext uri="{FF2B5EF4-FFF2-40B4-BE49-F238E27FC236}">
                  <a16:creationId xmlns:a16="http://schemas.microsoft.com/office/drawing/2014/main" id="{AE23B7BC-EAC2-41CF-AF05-C3F45D3FF90F}"/>
                </a:ext>
              </a:extLst>
            </p:cNvPr>
            <p:cNvSpPr/>
            <p:nvPr/>
          </p:nvSpPr>
          <p:spPr>
            <a:xfrm>
              <a:off x="8019684" y="40456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1" name="Rectangle: Rounded Corners 10">
              <a:extLst>
                <a:ext uri="{FF2B5EF4-FFF2-40B4-BE49-F238E27FC236}">
                  <a16:creationId xmlns:a16="http://schemas.microsoft.com/office/drawing/2014/main" id="{FEA2264F-7739-4A14-B2B8-2AED1D2FCE39}"/>
                </a:ext>
              </a:extLst>
            </p:cNvPr>
            <p:cNvSpPr/>
            <p:nvPr/>
          </p:nvSpPr>
          <p:spPr>
            <a:xfrm>
              <a:off x="8172084" y="41980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2" name="Rectangle: Rounded Corners 11">
              <a:extLst>
                <a:ext uri="{FF2B5EF4-FFF2-40B4-BE49-F238E27FC236}">
                  <a16:creationId xmlns:a16="http://schemas.microsoft.com/office/drawing/2014/main" id="{2EC2A102-FFEA-468F-836F-085A077073B5}"/>
                </a:ext>
              </a:extLst>
            </p:cNvPr>
            <p:cNvSpPr/>
            <p:nvPr/>
          </p:nvSpPr>
          <p:spPr>
            <a:xfrm>
              <a:off x="8324484" y="43504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resources in resource groups</a:t>
              </a:r>
            </a:p>
          </p:txBody>
        </p:sp>
        <p:sp>
          <p:nvSpPr>
            <p:cNvPr id="15" name="Rectangle 14">
              <a:extLst>
                <a:ext uri="{FF2B5EF4-FFF2-40B4-BE49-F238E27FC236}">
                  <a16:creationId xmlns:a16="http://schemas.microsoft.com/office/drawing/2014/main" id="{4C43827F-D380-4A5D-8BFA-1BE3E9072D5B}"/>
                </a:ext>
              </a:extLst>
            </p:cNvPr>
            <p:cNvSpPr/>
            <p:nvPr/>
          </p:nvSpPr>
          <p:spPr>
            <a:xfrm>
              <a:off x="8113932" y="5375858"/>
              <a:ext cx="227818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Subscription(s)</a:t>
              </a:r>
            </a:p>
          </p:txBody>
        </p:sp>
        <p:cxnSp>
          <p:nvCxnSpPr>
            <p:cNvPr id="18" name="Straight Arrow Connector 17">
              <a:extLst>
                <a:ext uri="{FF2B5EF4-FFF2-40B4-BE49-F238E27FC236}">
                  <a16:creationId xmlns:a16="http://schemas.microsoft.com/office/drawing/2014/main" id="{A5FE0657-F67F-48BA-ACFF-D4FA814BDB19}"/>
                </a:ext>
              </a:extLst>
            </p:cNvPr>
            <p:cNvCxnSpPr>
              <a:cxnSpLocks/>
              <a:endCxn id="14" idx="2"/>
            </p:cNvCxnSpPr>
            <p:nvPr/>
          </p:nvCxnSpPr>
          <p:spPr>
            <a:xfrm flipV="1">
              <a:off x="9058108" y="2734235"/>
              <a:ext cx="0" cy="1195927"/>
            </a:xfrm>
            <a:prstGeom prst="straightConnector1">
              <a:avLst/>
            </a:prstGeom>
            <a:noFill/>
            <a:ln w="28575" cap="flat" cmpd="sng" algn="ctr">
              <a:solidFill>
                <a:sysClr val="windowText" lastClr="000000"/>
              </a:solidFill>
              <a:prstDash val="solid"/>
              <a:miter lim="800000"/>
              <a:headEnd type="triangle"/>
              <a:tailEnd type="triangle"/>
            </a:ln>
            <a:effectLst/>
          </p:spPr>
        </p:cxnSp>
      </p:grpSp>
    </p:spTree>
    <p:extLst>
      <p:ext uri="{BB962C8B-B14F-4D97-AF65-F5344CB8AC3E}">
        <p14:creationId xmlns:p14="http://schemas.microsoft.com/office/powerpoint/2010/main" val="155693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Getting an Azure Subscription</a:t>
            </a:r>
          </a:p>
        </p:txBody>
      </p:sp>
      <p:sp>
        <p:nvSpPr>
          <p:cNvPr id="6" name="Text Placeholder 5"/>
          <p:cNvSpPr>
            <a:spLocks noGrp="1"/>
          </p:cNvSpPr>
          <p:nvPr>
            <p:ph type="body" sz="quarter" idx="10"/>
          </p:nvPr>
        </p:nvSpPr>
        <p:spPr>
          <a:xfrm>
            <a:off x="584200" y="1435497"/>
            <a:ext cx="5948485" cy="2499146"/>
          </a:xfrm>
        </p:spPr>
        <p:txBody>
          <a:bodyPr/>
          <a:lstStyle/>
          <a:p>
            <a:r>
              <a:rPr lang="en-US" u="sng" dirty="0">
                <a:hlinkClick r:id="rId3"/>
              </a:rPr>
              <a:t>Enterprise Agreement</a:t>
            </a:r>
            <a:endParaRPr lang="en-US" u="sng" dirty="0"/>
          </a:p>
          <a:p>
            <a:r>
              <a:rPr lang="en-US" dirty="0"/>
              <a:t>Reseller - </a:t>
            </a:r>
            <a:r>
              <a:rPr lang="en-US" u="sng" dirty="0">
                <a:hlinkClick r:id="rId4"/>
              </a:rPr>
              <a:t>Open Licensing program</a:t>
            </a:r>
            <a:endParaRPr lang="en-US" u="sng" dirty="0"/>
          </a:p>
          <a:p>
            <a:r>
              <a:rPr lang="en-US" u="sng" dirty="0">
                <a:hlinkClick r:id="rId5"/>
              </a:rPr>
              <a:t>Microsoft partner</a:t>
            </a:r>
            <a:endParaRPr lang="en-US" u="sng" dirty="0"/>
          </a:p>
          <a:p>
            <a:r>
              <a:rPr lang="en-US" u="sng" dirty="0">
                <a:hlinkClick r:id="rId6"/>
              </a:rPr>
              <a:t>Free trial account</a:t>
            </a:r>
            <a:endParaRPr lang="en-US" dirty="0"/>
          </a:p>
          <a:p>
            <a:endParaRPr lang="en-US" dirty="0"/>
          </a:p>
        </p:txBody>
      </p:sp>
      <p:pic>
        <p:nvPicPr>
          <p:cNvPr id="2" name="Picture 1" descr="Four images representing the four areas on the slide. Decorative. ">
            <a:extLst>
              <a:ext uri="{FF2B5EF4-FFF2-40B4-BE49-F238E27FC236}">
                <a16:creationId xmlns:a16="http://schemas.microsoft.com/office/drawing/2014/main" id="{C54E5324-11EC-47E5-9ECE-B4C6E81B3D01}"/>
              </a:ext>
            </a:extLst>
          </p:cNvPr>
          <p:cNvPicPr>
            <a:picLocks noChangeAspect="1"/>
          </p:cNvPicPr>
          <p:nvPr/>
        </p:nvPicPr>
        <p:blipFill>
          <a:blip r:embed="rId7"/>
          <a:stretch>
            <a:fillRect/>
          </a:stretch>
        </p:blipFill>
        <p:spPr>
          <a:xfrm>
            <a:off x="6827550" y="1137473"/>
            <a:ext cx="4596782" cy="4304149"/>
          </a:xfrm>
          <a:prstGeom prst="rect">
            <a:avLst/>
          </a:prstGeom>
        </p:spPr>
      </p:pic>
    </p:spTree>
    <p:extLst>
      <p:ext uri="{BB962C8B-B14F-4D97-AF65-F5344CB8AC3E}">
        <p14:creationId xmlns:p14="http://schemas.microsoft.com/office/powerpoint/2010/main" val="27734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Video:</a:t>
            </a:r>
            <a:r>
              <a:rPr lang="en-US" dirty="0"/>
              <a:t> Controlling Access to Subscriptions</a:t>
            </a:r>
          </a:p>
        </p:txBody>
      </p:sp>
      <p:graphicFrame>
        <p:nvGraphicFramePr>
          <p:cNvPr id="5" name="Table 4">
            <a:extLst>
              <a:ext uri="{FF2B5EF4-FFF2-40B4-BE49-F238E27FC236}">
                <a16:creationId xmlns:a16="http://schemas.microsoft.com/office/drawing/2014/main" id="{DD6DB910-A45F-4BDE-AA4A-AAF52A9CB67C}"/>
              </a:ext>
            </a:extLst>
          </p:cNvPr>
          <p:cNvGraphicFramePr>
            <a:graphicFrameLocks noGrp="1"/>
          </p:cNvGraphicFramePr>
          <p:nvPr>
            <p:extLst>
              <p:ext uri="{D42A27DB-BD31-4B8C-83A1-F6EECF244321}">
                <p14:modId xmlns:p14="http://schemas.microsoft.com/office/powerpoint/2010/main" val="2634896338"/>
              </p:ext>
            </p:extLst>
          </p:nvPr>
        </p:nvGraphicFramePr>
        <p:xfrm>
          <a:off x="595085" y="1432186"/>
          <a:ext cx="10969386" cy="4066318"/>
        </p:xfrm>
        <a:graphic>
          <a:graphicData uri="http://schemas.openxmlformats.org/drawingml/2006/table">
            <a:tbl>
              <a:tblPr firstRow="1" bandRow="1">
                <a:tableStyleId>{5C22544A-7EE6-4342-B048-85BDC9FD1C3A}</a:tableStyleId>
              </a:tblPr>
              <a:tblGrid>
                <a:gridCol w="2958877">
                  <a:extLst>
                    <a:ext uri="{9D8B030D-6E8A-4147-A177-3AD203B41FA5}">
                      <a16:colId xmlns:a16="http://schemas.microsoft.com/office/drawing/2014/main" val="1244596785"/>
                    </a:ext>
                  </a:extLst>
                </a:gridCol>
                <a:gridCol w="2238823">
                  <a:extLst>
                    <a:ext uri="{9D8B030D-6E8A-4147-A177-3AD203B41FA5}">
                      <a16:colId xmlns:a16="http://schemas.microsoft.com/office/drawing/2014/main" val="1087951837"/>
                    </a:ext>
                  </a:extLst>
                </a:gridCol>
                <a:gridCol w="5771686">
                  <a:extLst>
                    <a:ext uri="{9D8B030D-6E8A-4147-A177-3AD203B41FA5}">
                      <a16:colId xmlns:a16="http://schemas.microsoft.com/office/drawing/2014/main" val="1144169494"/>
                    </a:ext>
                  </a:extLst>
                </a:gridCol>
              </a:tblGrid>
              <a:tr h="571426">
                <a:tc>
                  <a:txBody>
                    <a:bodyPr/>
                    <a:lstStyle/>
                    <a:p>
                      <a:pPr algn="ctr"/>
                      <a:r>
                        <a:rPr lang="en-US" dirty="0"/>
                        <a:t>Administrative Role</a:t>
                      </a:r>
                    </a:p>
                  </a:txBody>
                  <a:tcPr/>
                </a:tc>
                <a:tc>
                  <a:txBody>
                    <a:bodyPr/>
                    <a:lstStyle/>
                    <a:p>
                      <a:pPr algn="ctr"/>
                      <a:r>
                        <a:rPr lang="en-US" dirty="0"/>
                        <a:t>Limit</a:t>
                      </a:r>
                    </a:p>
                  </a:txBody>
                  <a:tcPr/>
                </a:tc>
                <a:tc>
                  <a:txBody>
                    <a:bodyPr/>
                    <a:lstStyle/>
                    <a:p>
                      <a:pPr algn="ctr"/>
                      <a:r>
                        <a:rPr lang="en-US" dirty="0"/>
                        <a:t>Summary</a:t>
                      </a:r>
                    </a:p>
                  </a:txBody>
                  <a:tcPr/>
                </a:tc>
                <a:extLst>
                  <a:ext uri="{0D108BD9-81ED-4DB2-BD59-A6C34878D82A}">
                    <a16:rowId xmlns:a16="http://schemas.microsoft.com/office/drawing/2014/main" val="3867422487"/>
                  </a:ext>
                </a:extLst>
              </a:tr>
              <a:tr h="1164964">
                <a:tc>
                  <a:txBody>
                    <a:bodyPr/>
                    <a:lstStyle/>
                    <a:p>
                      <a:r>
                        <a:rPr lang="en-US" dirty="0"/>
                        <a:t>Account Administrator</a:t>
                      </a:r>
                    </a:p>
                  </a:txBody>
                  <a:tcPr/>
                </a:tc>
                <a:tc>
                  <a:txBody>
                    <a:bodyPr/>
                    <a:lstStyle/>
                    <a:p>
                      <a:r>
                        <a:rPr lang="en-US" dirty="0"/>
                        <a:t>1 per Azure account</a:t>
                      </a:r>
                    </a:p>
                  </a:txBody>
                  <a:tcPr/>
                </a:tc>
                <a:tc>
                  <a:txBody>
                    <a:bodyPr/>
                    <a:lstStyle/>
                    <a:p>
                      <a:r>
                        <a:rPr lang="en-US" dirty="0"/>
                        <a:t>Authorized to access the Account Center (create subscriptions, cancel subscriptions, change billing for a subscription, change Service Administrator, and more)</a:t>
                      </a:r>
                    </a:p>
                  </a:txBody>
                  <a:tcPr/>
                </a:tc>
                <a:extLst>
                  <a:ext uri="{0D108BD9-81ED-4DB2-BD59-A6C34878D82A}">
                    <a16:rowId xmlns:a16="http://schemas.microsoft.com/office/drawing/2014/main" val="1837718024"/>
                  </a:ext>
                </a:extLst>
              </a:tr>
              <a:tr h="1164964">
                <a:tc>
                  <a:txBody>
                    <a:bodyPr/>
                    <a:lstStyle/>
                    <a:p>
                      <a:r>
                        <a:rPr lang="en-US" dirty="0"/>
                        <a:t>Service Administrator</a:t>
                      </a:r>
                    </a:p>
                  </a:txBody>
                  <a:tcPr/>
                </a:tc>
                <a:tc>
                  <a:txBody>
                    <a:bodyPr/>
                    <a:lstStyle/>
                    <a:p>
                      <a:r>
                        <a:rPr lang="en-US" dirty="0"/>
                        <a:t>1 per Azure subscription</a:t>
                      </a:r>
                    </a:p>
                  </a:txBody>
                  <a:tcPr/>
                </a:tc>
                <a:tc>
                  <a:txBody>
                    <a:bodyPr/>
                    <a:lstStyle/>
                    <a:p>
                      <a:r>
                        <a:rPr lang="en-US" dirty="0"/>
                        <a:t>Authorized to access the Azure Management Portal for all subscriptions in the account. By default, same as the Account Administrator when a subscription is created. </a:t>
                      </a:r>
                    </a:p>
                  </a:txBody>
                  <a:tcPr/>
                </a:tc>
                <a:extLst>
                  <a:ext uri="{0D108BD9-81ED-4DB2-BD59-A6C34878D82A}">
                    <a16:rowId xmlns:a16="http://schemas.microsoft.com/office/drawing/2014/main" val="2715247879"/>
                  </a:ext>
                </a:extLst>
              </a:tr>
              <a:tr h="1164964">
                <a:tc>
                  <a:txBody>
                    <a:bodyPr/>
                    <a:lstStyle/>
                    <a:p>
                      <a:r>
                        <a:rPr lang="en-US" dirty="0"/>
                        <a:t>Co-administrator</a:t>
                      </a:r>
                    </a:p>
                  </a:txBody>
                  <a:tcPr/>
                </a:tc>
                <a:tc>
                  <a:txBody>
                    <a:bodyPr/>
                    <a:lstStyle/>
                    <a:p>
                      <a:r>
                        <a:rPr lang="en-US" dirty="0"/>
                        <a:t>200 per subscription </a:t>
                      </a:r>
                    </a:p>
                  </a:txBody>
                  <a:tcPr/>
                </a:tc>
                <a:tc>
                  <a:txBody>
                    <a:bodyPr/>
                    <a:lstStyle/>
                    <a:p>
                      <a:r>
                        <a:rPr lang="en-US" dirty="0"/>
                        <a:t>Same as the Service Administrator, but can’t change the association of subscriptions to Azure directories. </a:t>
                      </a:r>
                    </a:p>
                  </a:txBody>
                  <a:tcPr/>
                </a:tc>
                <a:extLst>
                  <a:ext uri="{0D108BD9-81ED-4DB2-BD59-A6C34878D82A}">
                    <a16:rowId xmlns:a16="http://schemas.microsoft.com/office/drawing/2014/main" val="1456433382"/>
                  </a:ext>
                </a:extLst>
              </a:tr>
            </a:tbl>
          </a:graphicData>
        </a:graphic>
      </p:graphicFrame>
    </p:spTree>
    <p:extLst>
      <p:ext uri="{BB962C8B-B14F-4D97-AF65-F5344CB8AC3E}">
        <p14:creationId xmlns:p14="http://schemas.microsoft.com/office/powerpoint/2010/main" val="46779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Video:</a:t>
            </a:r>
            <a:r>
              <a:rPr lang="en-US" dirty="0"/>
              <a:t> Visual Studio Administration Portal</a:t>
            </a:r>
          </a:p>
        </p:txBody>
      </p:sp>
      <p:pic>
        <p:nvPicPr>
          <p:cNvPr id="2" name="Picture 1" descr="Screenshot of the VS Admin Portal as shown in the video. ">
            <a:extLst>
              <a:ext uri="{FF2B5EF4-FFF2-40B4-BE49-F238E27FC236}">
                <a16:creationId xmlns:a16="http://schemas.microsoft.com/office/drawing/2014/main" id="{AE15175E-481F-419F-AB75-468EA5EAB0F1}"/>
              </a:ext>
            </a:extLst>
          </p:cNvPr>
          <p:cNvPicPr>
            <a:picLocks noChangeAspect="1"/>
          </p:cNvPicPr>
          <p:nvPr/>
        </p:nvPicPr>
        <p:blipFill>
          <a:blip r:embed="rId4"/>
          <a:stretch>
            <a:fillRect/>
          </a:stretch>
        </p:blipFill>
        <p:spPr>
          <a:xfrm>
            <a:off x="584200" y="1435101"/>
            <a:ext cx="9248422" cy="4833938"/>
          </a:xfrm>
          <a:prstGeom prst="rect">
            <a:avLst/>
          </a:prstGeom>
          <a:ln>
            <a:solidFill>
              <a:schemeClr val="tx1"/>
            </a:solidFill>
          </a:ln>
        </p:spPr>
      </p:pic>
    </p:spTree>
    <p:extLst>
      <p:ext uri="{BB962C8B-B14F-4D97-AF65-F5344CB8AC3E}">
        <p14:creationId xmlns:p14="http://schemas.microsoft.com/office/powerpoint/2010/main" val="377637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Video:</a:t>
            </a:r>
            <a:r>
              <a:rPr lang="en-US" dirty="0"/>
              <a:t> Azure Free Account</a:t>
            </a:r>
          </a:p>
        </p:txBody>
      </p:sp>
      <p:pic>
        <p:nvPicPr>
          <p:cNvPr id="3" name="Picture 2" descr="Screenshot of the Azure Free Account page shown in the video. ">
            <a:extLst>
              <a:ext uri="{FF2B5EF4-FFF2-40B4-BE49-F238E27FC236}">
                <a16:creationId xmlns:a16="http://schemas.microsoft.com/office/drawing/2014/main" id="{D18AF389-E865-4506-BF24-C7FB98E4D279}"/>
              </a:ext>
            </a:extLst>
          </p:cNvPr>
          <p:cNvPicPr>
            <a:picLocks noChangeAspect="1"/>
          </p:cNvPicPr>
          <p:nvPr/>
        </p:nvPicPr>
        <p:blipFill>
          <a:blip r:embed="rId4"/>
          <a:stretch>
            <a:fillRect/>
          </a:stretch>
        </p:blipFill>
        <p:spPr>
          <a:xfrm>
            <a:off x="545986" y="1416819"/>
            <a:ext cx="9361690" cy="4852220"/>
          </a:xfrm>
          <a:prstGeom prst="rect">
            <a:avLst/>
          </a:prstGeom>
        </p:spPr>
      </p:pic>
    </p:spTree>
    <p:extLst>
      <p:ext uri="{BB962C8B-B14F-4D97-AF65-F5344CB8AC3E}">
        <p14:creationId xmlns:p14="http://schemas.microsoft.com/office/powerpoint/2010/main" val="161595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hlinkClick r:id="rId3"/>
              </a:rPr>
              <a:t>Video:</a:t>
            </a:r>
            <a:r>
              <a:rPr lang="en-US" dirty="0"/>
              <a:t> EA Dev/Test Subscriptions</a:t>
            </a:r>
          </a:p>
        </p:txBody>
      </p:sp>
      <p:pic>
        <p:nvPicPr>
          <p:cNvPr id="2" name="Picture 1" descr="Screenshot of the Azure Add subscription page as shown in the video.  ">
            <a:extLst>
              <a:ext uri="{FF2B5EF4-FFF2-40B4-BE49-F238E27FC236}">
                <a16:creationId xmlns:a16="http://schemas.microsoft.com/office/drawing/2014/main" id="{1335107B-09F1-44EA-995D-CA29C1FBB33D}"/>
              </a:ext>
            </a:extLst>
          </p:cNvPr>
          <p:cNvPicPr>
            <a:picLocks noChangeAspect="1"/>
          </p:cNvPicPr>
          <p:nvPr/>
        </p:nvPicPr>
        <p:blipFill>
          <a:blip r:embed="rId4"/>
          <a:stretch>
            <a:fillRect/>
          </a:stretch>
        </p:blipFill>
        <p:spPr>
          <a:xfrm>
            <a:off x="584200" y="1435100"/>
            <a:ext cx="11094992" cy="5112455"/>
          </a:xfrm>
          <a:prstGeom prst="rect">
            <a:avLst/>
          </a:prstGeom>
        </p:spPr>
      </p:pic>
    </p:spTree>
    <p:extLst>
      <p:ext uri="{BB962C8B-B14F-4D97-AF65-F5344CB8AC3E}">
        <p14:creationId xmlns:p14="http://schemas.microsoft.com/office/powerpoint/2010/main" val="239577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2866</Words>
  <Application>Microsoft Office PowerPoint</Application>
  <PresentationFormat>Widescreen</PresentationFormat>
  <Paragraphs>289</Paragraphs>
  <Slides>30</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Consolas</vt:lpstr>
      <vt:lpstr>Segoe UI</vt:lpstr>
      <vt:lpstr>Segoe UI Light</vt:lpstr>
      <vt:lpstr>Segoe UI Semibold</vt:lpstr>
      <vt:lpstr>Segoe UI Semilight</vt:lpstr>
      <vt:lpstr>Wingdings</vt:lpstr>
      <vt:lpstr>WHITE TEMPLATE</vt:lpstr>
      <vt:lpstr>AZ-100.1 Module 01: Managing Azure Subscriptions</vt:lpstr>
      <vt:lpstr>Lesson 01: Overview of Azure Subscriptions</vt:lpstr>
      <vt:lpstr>Management Groups</vt:lpstr>
      <vt:lpstr>Azure Subscriptions and Accounts</vt:lpstr>
      <vt:lpstr>Getting an Azure Subscription</vt:lpstr>
      <vt:lpstr>Video: Controlling Access to Subscriptions</vt:lpstr>
      <vt:lpstr>Video: Visual Studio Administration Portal</vt:lpstr>
      <vt:lpstr>Video: Azure Free Account</vt:lpstr>
      <vt:lpstr>Video: EA Dev/Test Subscriptions</vt:lpstr>
      <vt:lpstr>Check Resource Usage</vt:lpstr>
      <vt:lpstr>Tags</vt:lpstr>
      <vt:lpstr>Video: Enforcing Tags with Policy</vt:lpstr>
      <vt:lpstr>Lesson 02: Billing</vt:lpstr>
      <vt:lpstr>Available Roles</vt:lpstr>
      <vt:lpstr>Billing</vt:lpstr>
      <vt:lpstr>Pricing Calculator</vt:lpstr>
      <vt:lpstr>Billing Alert Service</vt:lpstr>
      <vt:lpstr>Video: Understand Your Bill</vt:lpstr>
      <vt:lpstr>Additional Practice: View Your Bill</vt:lpstr>
      <vt:lpstr>Video: Azure Billing</vt:lpstr>
      <vt:lpstr>Lesson 03: Azure Policy</vt:lpstr>
      <vt:lpstr>Video: Azure Policy</vt:lpstr>
      <vt:lpstr>Azure Policy</vt:lpstr>
      <vt:lpstr>Implementing Azure Policies</vt:lpstr>
      <vt:lpstr>Browse Policy Definitions</vt:lpstr>
      <vt:lpstr>Create Initiative Definitions</vt:lpstr>
      <vt:lpstr>Scope the Initiative Definition</vt:lpstr>
      <vt:lpstr>Determine Compliance</vt:lpstr>
      <vt:lpstr>Additional Practice: Create and Manage Policies</vt:lpstr>
      <vt:lpstr>Module 1: Review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2018-11-26T15:09:34Z</dcterms:created>
  <dcterms:modified xsi:type="dcterms:W3CDTF">2018-11-26T15:09:42Z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2018-11-26T15:09:42.4319799Z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