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4"/>
  </p:notesMasterIdLst>
  <p:handoutMasterIdLst>
    <p:handoutMasterId r:id="rId25"/>
  </p:handoutMasterIdLst>
  <p:sldIdLst>
    <p:sldId id="1900" r:id="rId2"/>
    <p:sldId id="1865" r:id="rId3"/>
    <p:sldId id="1860" r:id="rId4"/>
    <p:sldId id="1884" r:id="rId5"/>
    <p:sldId id="1886" r:id="rId6"/>
    <p:sldId id="1885" r:id="rId7"/>
    <p:sldId id="1660" r:id="rId8"/>
    <p:sldId id="1887" r:id="rId9"/>
    <p:sldId id="1871" r:id="rId10"/>
    <p:sldId id="1888" r:id="rId11"/>
    <p:sldId id="1889" r:id="rId12"/>
    <p:sldId id="1890" r:id="rId13"/>
    <p:sldId id="1859" r:id="rId14"/>
    <p:sldId id="1891" r:id="rId15"/>
    <p:sldId id="1892" r:id="rId16"/>
    <p:sldId id="1899" r:id="rId17"/>
    <p:sldId id="1893" r:id="rId18"/>
    <p:sldId id="1894" r:id="rId19"/>
    <p:sldId id="1895" r:id="rId20"/>
    <p:sldId id="1896" r:id="rId21"/>
    <p:sldId id="1897" r:id="rId22"/>
    <p:sldId id="1898"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900"/>
            <p14:sldId id="1865"/>
            <p14:sldId id="1860"/>
            <p14:sldId id="1884"/>
            <p14:sldId id="1886"/>
            <p14:sldId id="1885"/>
            <p14:sldId id="1660"/>
            <p14:sldId id="1887"/>
            <p14:sldId id="1871"/>
            <p14:sldId id="1888"/>
            <p14:sldId id="1889"/>
            <p14:sldId id="1890"/>
            <p14:sldId id="1859"/>
            <p14:sldId id="1891"/>
            <p14:sldId id="1892"/>
            <p14:sldId id="1899"/>
            <p14:sldId id="1893"/>
            <p14:sldId id="1894"/>
            <p14:sldId id="1895"/>
            <p14:sldId id="1896"/>
            <p14:sldId id="1897"/>
            <p14:sldId id="189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89123" autoAdjust="0"/>
  </p:normalViewPr>
  <p:slideViewPr>
    <p:cSldViewPr snapToGrid="0">
      <p:cViewPr varScale="1">
        <p:scale>
          <a:sx n="114" d="100"/>
          <a:sy n="114" d="100"/>
        </p:scale>
        <p:origin x="324" y="10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11/26/2018 7:10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11/26/2018 7:09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Take a minute to access the </a:t>
            </a:r>
            <a:r>
              <a:rPr lang="en-US" sz="882" b="1" kern="1200" dirty="0">
                <a:solidFill>
                  <a:schemeClr val="tx1"/>
                </a:solidFill>
                <a:effectLst/>
                <a:latin typeface="Segoe UI Light" pitchFamily="34" charset="0"/>
                <a:ea typeface="+mn-ea"/>
                <a:cs typeface="+mn-cs"/>
              </a:rPr>
              <a:t>Portal</a:t>
            </a:r>
            <a:r>
              <a:rPr lang="en-US" sz="882" kern="1200" dirty="0">
                <a:solidFill>
                  <a:schemeClr val="tx1"/>
                </a:solidFill>
                <a:effectLst/>
                <a:latin typeface="Segoe UI Light" pitchFamily="34" charset="0"/>
                <a:ea typeface="+mn-ea"/>
                <a:cs typeface="+mn-cs"/>
              </a:rPr>
              <a:t> and view your users. Notice the </a:t>
            </a:r>
            <a:r>
              <a:rPr lang="en-US" sz="882" b="1" kern="1200" dirty="0">
                <a:solidFill>
                  <a:schemeClr val="tx1"/>
                </a:solidFill>
                <a:effectLst/>
                <a:latin typeface="Segoe UI Light" pitchFamily="34" charset="0"/>
                <a:ea typeface="+mn-ea"/>
                <a:cs typeface="+mn-cs"/>
              </a:rPr>
              <a:t>User Type</a:t>
            </a:r>
            <a:r>
              <a:rPr lang="en-US" sz="882" kern="1200" dirty="0">
                <a:solidFill>
                  <a:schemeClr val="tx1"/>
                </a:solidFill>
                <a:effectLst/>
                <a:latin typeface="Segoe UI Light" pitchFamily="34" charset="0"/>
                <a:ea typeface="+mn-ea"/>
                <a:cs typeface="+mn-cs"/>
              </a:rPr>
              <a:t> and </a:t>
            </a:r>
            <a:r>
              <a:rPr lang="en-US" sz="882" b="1" kern="1200" dirty="0">
                <a:solidFill>
                  <a:schemeClr val="tx1"/>
                </a:solidFill>
                <a:effectLst/>
                <a:latin typeface="Segoe UI Light" pitchFamily="34" charset="0"/>
                <a:ea typeface="+mn-ea"/>
                <a:cs typeface="+mn-cs"/>
              </a:rPr>
              <a:t>Source</a:t>
            </a:r>
            <a:r>
              <a:rPr lang="en-US" sz="882" kern="1200" dirty="0">
                <a:solidFill>
                  <a:schemeClr val="tx1"/>
                </a:solidFill>
                <a:effectLst/>
                <a:latin typeface="Segoe UI Light" pitchFamily="34" charset="0"/>
                <a:ea typeface="+mn-ea"/>
                <a:cs typeface="+mn-cs"/>
              </a:rPr>
              <a:t> columns. Have you given any thought as to the type of users you will need?</a:t>
            </a:r>
          </a:p>
          <a:p>
            <a:r>
              <a:rPr lang="en-US" sz="882" kern="1200" dirty="0">
                <a:solidFill>
                  <a:schemeClr val="tx1"/>
                </a:solidFill>
                <a:effectLst/>
                <a:latin typeface="Segoe UI Light" pitchFamily="34" charset="0"/>
                <a:ea typeface="+mn-ea"/>
                <a:cs typeface="+mn-cs"/>
              </a:rPr>
              <a:t>✔️ Users and groups are sourced from Azure Active Directory, which is commonly populated with credentials from on-premises directories, such as Active Directory. Note that RBAC access that you grant at parent scopes is inherited at child scopes.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see: </a:t>
            </a:r>
          </a:p>
          <a:p>
            <a:r>
              <a:rPr lang="en-US" sz="882" kern="1200" dirty="0">
                <a:solidFill>
                  <a:schemeClr val="tx1"/>
                </a:solidFill>
                <a:effectLst/>
                <a:latin typeface="Segoe UI Light" pitchFamily="34" charset="0"/>
                <a:ea typeface="+mn-ea"/>
                <a:cs typeface="+mn-cs"/>
              </a:rPr>
              <a:t>Get started with access management in the Azure portal: https://docs.microsoft.com/en-us/azure/active-directory/role-based-access-control-what-is</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31891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644739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✔Are you using the Azure forums to find information and post questions? If not, try the reference link.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Assigning administrator roles in Azure Active Directory - https://docs.microsoft.com/en-us/azure/active-directory/users-groups-roles/directory-assign-admin-roles  </a:t>
            </a:r>
          </a:p>
          <a:p>
            <a:r>
              <a:rPr lang="en-US" sz="882" kern="1200" dirty="0">
                <a:solidFill>
                  <a:schemeClr val="tx1"/>
                </a:solidFill>
                <a:effectLst/>
                <a:latin typeface="Segoe UI Light" pitchFamily="34" charset="0"/>
                <a:ea typeface="+mn-ea"/>
                <a:cs typeface="+mn-cs"/>
              </a:rPr>
              <a:t>Available roles - https://docs.microsoft.com/en-us/azure/active-directory/users-groups-roles/directory-assign-admin-roles#available-roles 	</a:t>
            </a:r>
          </a:p>
          <a:p>
            <a:r>
              <a:rPr lang="en-US" sz="882" kern="1200" dirty="0">
                <a:solidFill>
                  <a:schemeClr val="tx1"/>
                </a:solidFill>
                <a:effectLst/>
                <a:latin typeface="Segoe UI Light" pitchFamily="34" charset="0"/>
                <a:ea typeface="+mn-ea"/>
                <a:cs typeface="+mn-cs"/>
              </a:rPr>
              <a:t>Active Directory Forum - https://feedback.azure.com/forums/169401-azure-active-directory?category_id=166032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57241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76405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t>
            </a:r>
            <a:r>
              <a:rPr lang="en-US" dirty="0"/>
              <a:t>Explain the benefits of role assignment that allows you to associate a security principal to a role, and how this decoupling lets you specify a specific role has access to a resource in your subscription. Also to add/remove security principals in a loosely connected manner.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9503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Take a minute to open the Azure Portal, open the Subscriptions or Resource Group blade, and click Access Control (IAM).</a:t>
            </a:r>
          </a:p>
          <a:p>
            <a:r>
              <a:rPr lang="en-US" sz="882" kern="1200" dirty="0">
                <a:solidFill>
                  <a:schemeClr val="tx1"/>
                </a:solidFill>
                <a:effectLst/>
                <a:latin typeface="Segoe UI Light" pitchFamily="34" charset="0"/>
                <a:ea typeface="+mn-ea"/>
                <a:cs typeface="+mn-cs"/>
              </a:rPr>
              <a:t>Click </a:t>
            </a:r>
            <a:r>
              <a:rPr lang="en-US" sz="882" b="1" kern="1200" dirty="0">
                <a:solidFill>
                  <a:schemeClr val="tx1"/>
                </a:solidFill>
                <a:effectLst/>
                <a:latin typeface="Segoe UI Light" pitchFamily="34" charset="0"/>
                <a:ea typeface="+mn-ea"/>
                <a:cs typeface="+mn-cs"/>
              </a:rPr>
              <a:t>Add </a:t>
            </a:r>
            <a:r>
              <a:rPr lang="en-US" sz="882" kern="1200" dirty="0">
                <a:solidFill>
                  <a:schemeClr val="tx1"/>
                </a:solidFill>
                <a:effectLst/>
                <a:latin typeface="Segoe UI Light" pitchFamily="34" charset="0"/>
                <a:ea typeface="+mn-ea"/>
                <a:cs typeface="+mn-cs"/>
              </a:rPr>
              <a:t>and take a few minutes to review the built-in roles and see which role you would be most interested in using.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Built-in roles in Azure - https://docs.microsoft.com/en-us/azure/role-based-access-control/built-in-roles</a:t>
            </a:r>
          </a:p>
          <a:p>
            <a:r>
              <a:rPr lang="en-US" sz="882" kern="1200" dirty="0">
                <a:solidFill>
                  <a:schemeClr val="tx1"/>
                </a:solidFill>
                <a:effectLst/>
                <a:latin typeface="Segoe UI Light" pitchFamily="34" charset="0"/>
                <a:ea typeface="+mn-ea"/>
                <a:cs typeface="+mn-cs"/>
              </a:rPr>
              <a:t>Create custom roles for Azure Role-Based Access Control - https://docs.microsoft.com/en-us/azure/active-directory/role-based-access-control-custom-roles </a:t>
            </a:r>
          </a:p>
          <a:p>
            <a:r>
              <a:rPr lang="en-US" sz="882" kern="1200" dirty="0">
                <a:solidFill>
                  <a:schemeClr val="tx1"/>
                </a:solidFill>
                <a:effectLst/>
                <a:latin typeface="Segoe UI Light" pitchFamily="34" charset="0"/>
                <a:ea typeface="+mn-ea"/>
                <a:cs typeface="+mn-cs"/>
              </a:rPr>
              <a:t>Get-AzureRmRoleDefinition - https://docs.microsoft.com/en-us/powershell/module/azurerm.resources/get-azurermroledefinition?view=azurermps-5.3.0</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175166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Take a minute to open the Azure Portal and use the Access Control blade to add a role and then assign it to a user. For your organization which role assignments would you need?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Custom roles access control - https://docs.microsoft.com/en-us/azure/active-directory/role-based-access-control-custom-roles#custom-roles-access-control </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263371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46497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What is role-based access control - https://docs.microsoft.com/en-us/azure/role-based-access-control/overview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687636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690582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469525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kern="1200" dirty="0">
                <a:solidFill>
                  <a:schemeClr val="tx1"/>
                </a:solidFill>
                <a:effectLst/>
                <a:latin typeface="Segoe UI Light" pitchFamily="34" charset="0"/>
                <a:ea typeface="+mn-ea"/>
                <a:cs typeface="+mn-cs"/>
              </a:rPr>
              <a:t>Q1 Answer: </a:t>
            </a:r>
            <a:r>
              <a:rPr lang="en-US" sz="882" kern="1200" dirty="0">
                <a:solidFill>
                  <a:schemeClr val="tx1"/>
                </a:solidFill>
                <a:effectLst/>
                <a:latin typeface="Segoe UI Light" pitchFamily="34" charset="0"/>
                <a:ea typeface="+mn-ea"/>
                <a:cs typeface="+mn-cs"/>
              </a:rPr>
              <a:t>In Azure AD, all users who need access to resources must have a user account. A user account is an Azure AD user object that has all the information that is needed to authenticate and authorize the user during the sign‑in process and build the user's access token.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Additionally, there are various sources depending on the types of identity, including:</a:t>
            </a: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Cloud identities (Azure Active Directory). Users that only exist in Azure AD. For example, administrator accounts or users you are managing yourself. </a:t>
            </a: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Directory-synchronized identities (Windows Server AD). Users brought in to Azure through a synchronization activity using Azure AD Connect. These are users that exist in Windows Server AD.</a:t>
            </a:r>
          </a:p>
          <a:p>
            <a:pPr marL="17145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Guest users (Azure Active Directory). Users from outside Azure. For example, Google and Microsoft accounts.</a:t>
            </a:r>
          </a:p>
          <a:p>
            <a:r>
              <a:rPr lang="en-US" sz="882" b="1" kern="1200" dirty="0">
                <a:solidFill>
                  <a:schemeClr val="tx1"/>
                </a:solidFill>
                <a:effectLst/>
                <a:latin typeface="Segoe UI Light" pitchFamily="34" charset="0"/>
                <a:ea typeface="+mn-ea"/>
                <a:cs typeface="+mn-cs"/>
              </a:rPr>
              <a:t>Q2 Answer:  </a:t>
            </a:r>
            <a:r>
              <a:rPr lang="en-US" sz="882" kern="1200" dirty="0">
                <a:solidFill>
                  <a:schemeClr val="tx1"/>
                </a:solidFill>
                <a:effectLst/>
                <a:latin typeface="Segoe UI Light" pitchFamily="34" charset="0"/>
                <a:ea typeface="+mn-ea"/>
                <a:cs typeface="+mn-cs"/>
              </a:rPr>
              <a:t>A group helps organize users to make it easier to manage permissions. You can easily create and configure groups by using the Azure portal. There are two types of groups: security groups and distribution groups. </a:t>
            </a: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Security groups are security‑enabled and are used to assign permissions and control access to various resources. </a:t>
            </a: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Distribution groups are used by email applications and are not security enabled. You can easily add groups in the portal. </a:t>
            </a:r>
          </a:p>
          <a:p>
            <a:r>
              <a:rPr lang="en-US" sz="882" kern="1200" dirty="0">
                <a:solidFill>
                  <a:schemeClr val="tx1"/>
                </a:solidFill>
                <a:effectLst/>
                <a:latin typeface="Segoe UI Light" pitchFamily="34" charset="0"/>
                <a:ea typeface="+mn-ea"/>
                <a:cs typeface="+mn-cs"/>
              </a:rPr>
              <a:t>There are two ways to add members to Azure groups.</a:t>
            </a:r>
          </a:p>
          <a:p>
            <a:pPr marL="171450" lvl="0" indent="-171450">
              <a:buFont typeface="Arial" panose="020B0604020202020204" pitchFamily="34" charset="0"/>
              <a:buChar char="•"/>
            </a:pPr>
            <a:r>
              <a:rPr lang="en-US" sz="882" b="1" kern="1200" dirty="0">
                <a:solidFill>
                  <a:schemeClr val="tx1"/>
                </a:solidFill>
                <a:effectLst/>
                <a:latin typeface="Segoe UI Light" pitchFamily="34" charset="0"/>
                <a:ea typeface="+mn-ea"/>
                <a:cs typeface="+mn-cs"/>
              </a:rPr>
              <a:t>Directly Assigned</a:t>
            </a:r>
            <a:r>
              <a:rPr lang="en-US" sz="882" kern="1200" dirty="0">
                <a:solidFill>
                  <a:schemeClr val="tx1"/>
                </a:solidFill>
                <a:effectLst/>
                <a:latin typeface="Segoe UI Light" pitchFamily="34" charset="0"/>
                <a:ea typeface="+mn-ea"/>
                <a:cs typeface="+mn-cs"/>
              </a:rPr>
              <a:t>. In this situation you create the group then you manually add individual user accounts to the group. </a:t>
            </a:r>
          </a:p>
          <a:p>
            <a:pPr marL="171450" lvl="0" indent="-171450">
              <a:buFont typeface="Arial" panose="020B0604020202020204" pitchFamily="34" charset="0"/>
              <a:buChar char="•"/>
            </a:pPr>
            <a:r>
              <a:rPr lang="en-US" sz="882" b="1" kern="1200" dirty="0">
                <a:solidFill>
                  <a:schemeClr val="tx1"/>
                </a:solidFill>
                <a:effectLst/>
                <a:latin typeface="Segoe UI Light" pitchFamily="34" charset="0"/>
                <a:ea typeface="+mn-ea"/>
                <a:cs typeface="+mn-cs"/>
              </a:rPr>
              <a:t>Dynamically Assigned</a:t>
            </a:r>
            <a:r>
              <a:rPr lang="en-US" sz="882" kern="1200" dirty="0">
                <a:solidFill>
                  <a:schemeClr val="tx1"/>
                </a:solidFill>
                <a:effectLst/>
                <a:latin typeface="Segoe UI Light" pitchFamily="34" charset="0"/>
                <a:ea typeface="+mn-ea"/>
                <a:cs typeface="+mn-cs"/>
              </a:rPr>
              <a:t>. In this situation you create rules to enable attribute-based dynamic memberships for groups based on characteristics. For example, a user in the sales department is dynamically assigned to a Sales group. You can set up a rule for dynamic membership on security groups or Office 365 groups. This feature needs an Azure AD Premium P1 license.</a:t>
            </a:r>
          </a:p>
          <a:p>
            <a:pPr lvl="0"/>
            <a:r>
              <a:rPr lang="en-US" sz="882" b="1" kern="1200" dirty="0">
                <a:solidFill>
                  <a:schemeClr val="tx1"/>
                </a:solidFill>
                <a:effectLst/>
                <a:latin typeface="Segoe UI Light" pitchFamily="34" charset="0"/>
                <a:ea typeface="+mn-ea"/>
                <a:cs typeface="+mn-cs"/>
              </a:rPr>
              <a:t>Q3 Answer: </a:t>
            </a:r>
          </a:p>
          <a:p>
            <a:pPr lvl="0"/>
            <a:r>
              <a:rPr lang="en-US" sz="882" kern="1200" dirty="0">
                <a:solidFill>
                  <a:schemeClr val="tx1"/>
                </a:solidFill>
                <a:effectLst/>
                <a:latin typeface="Segoe UI Light" pitchFamily="34" charset="0"/>
                <a:ea typeface="+mn-ea"/>
                <a:cs typeface="+mn-cs"/>
              </a:rPr>
              <a:t>Managing access to resources in Azure is a critical part of an organization’s security and compliance requirements. Role-based access control (RBAC) is the capability for you to grant proper access to Azure AD users, groups, and services. </a:t>
            </a:r>
          </a:p>
          <a:p>
            <a:pPr lvl="0"/>
            <a:r>
              <a:rPr lang="en-US" sz="882" kern="1200" dirty="0">
                <a:solidFill>
                  <a:schemeClr val="tx1"/>
                </a:solidFill>
                <a:effectLst/>
                <a:latin typeface="Segoe UI Light" pitchFamily="34" charset="0"/>
                <a:ea typeface="+mn-ea"/>
                <a:cs typeface="+mn-cs"/>
              </a:rPr>
              <a:t>Three of the most common roles are Owner, Contributor and Reader. </a:t>
            </a:r>
          </a:p>
          <a:p>
            <a:pPr marL="171450" lvl="0" indent="-171450">
              <a:buFont typeface="Arial" panose="020B0604020202020204" pitchFamily="34" charset="0"/>
              <a:buChar char="•"/>
            </a:pPr>
            <a:r>
              <a:rPr lang="en-US" sz="882" b="1" kern="1200" dirty="0">
                <a:solidFill>
                  <a:schemeClr val="tx1"/>
                </a:solidFill>
                <a:effectLst/>
                <a:latin typeface="Segoe UI Light" pitchFamily="34" charset="0"/>
                <a:ea typeface="+mn-ea"/>
                <a:cs typeface="+mn-cs"/>
              </a:rPr>
              <a:t>Owner</a:t>
            </a:r>
            <a:r>
              <a:rPr lang="en-US" sz="882" kern="1200" dirty="0">
                <a:solidFill>
                  <a:schemeClr val="tx1"/>
                </a:solidFill>
                <a:effectLst/>
                <a:latin typeface="Segoe UI Light" pitchFamily="34" charset="0"/>
                <a:ea typeface="+mn-ea"/>
                <a:cs typeface="+mn-cs"/>
              </a:rPr>
              <a:t> - Owner can manage everything, including access.</a:t>
            </a:r>
          </a:p>
          <a:p>
            <a:pPr marL="171450" lvl="0" indent="-171450">
              <a:buFont typeface="Arial" panose="020B0604020202020204" pitchFamily="34" charset="0"/>
              <a:buChar char="•"/>
            </a:pPr>
            <a:r>
              <a:rPr lang="en-US" sz="882" b="1" kern="1200" dirty="0">
                <a:solidFill>
                  <a:schemeClr val="tx1"/>
                </a:solidFill>
                <a:effectLst/>
                <a:latin typeface="Segoe UI Light" pitchFamily="34" charset="0"/>
                <a:ea typeface="+mn-ea"/>
                <a:cs typeface="+mn-cs"/>
              </a:rPr>
              <a:t>Contributor</a:t>
            </a:r>
            <a:r>
              <a:rPr lang="en-US" sz="882" kern="1200" dirty="0">
                <a:solidFill>
                  <a:schemeClr val="tx1"/>
                </a:solidFill>
                <a:effectLst/>
                <a:latin typeface="Segoe UI Light" pitchFamily="34" charset="0"/>
                <a:ea typeface="+mn-ea"/>
                <a:cs typeface="+mn-cs"/>
              </a:rPr>
              <a:t> - Contributors can manage everything except access.</a:t>
            </a:r>
          </a:p>
          <a:p>
            <a:pPr marL="171450" lvl="0" indent="-171450">
              <a:buFont typeface="Arial" panose="020B0604020202020204" pitchFamily="34" charset="0"/>
              <a:buChar char="•"/>
            </a:pPr>
            <a:r>
              <a:rPr lang="en-US" sz="882" b="1" kern="1200" dirty="0">
                <a:solidFill>
                  <a:schemeClr val="tx1"/>
                </a:solidFill>
                <a:effectLst/>
                <a:latin typeface="Segoe UI Light" pitchFamily="34" charset="0"/>
                <a:ea typeface="+mn-ea"/>
                <a:cs typeface="+mn-cs"/>
              </a:rPr>
              <a:t>Reader</a:t>
            </a:r>
            <a:r>
              <a:rPr lang="en-US" sz="882" kern="1200" dirty="0">
                <a:solidFill>
                  <a:schemeClr val="tx1"/>
                </a:solidFill>
                <a:effectLst/>
                <a:latin typeface="Segoe UI Light" pitchFamily="34" charset="0"/>
                <a:ea typeface="+mn-ea"/>
                <a:cs typeface="+mn-cs"/>
              </a:rPr>
              <a:t> - Readers can view everything but can't make changes.</a:t>
            </a:r>
          </a:p>
          <a:p>
            <a:endParaRPr lang="en-US"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39997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Take a minute to access the </a:t>
            </a:r>
            <a:r>
              <a:rPr lang="en-US" sz="882" b="1" kern="1200" dirty="0">
                <a:solidFill>
                  <a:schemeClr val="tx1"/>
                </a:solidFill>
                <a:effectLst/>
                <a:latin typeface="Segoe UI Light" pitchFamily="34" charset="0"/>
                <a:ea typeface="+mn-ea"/>
                <a:cs typeface="+mn-cs"/>
              </a:rPr>
              <a:t>Portal</a:t>
            </a:r>
            <a:r>
              <a:rPr lang="en-US" sz="882" kern="1200" dirty="0">
                <a:solidFill>
                  <a:schemeClr val="tx1"/>
                </a:solidFill>
                <a:effectLst/>
                <a:latin typeface="Segoe UI Light" pitchFamily="34" charset="0"/>
                <a:ea typeface="+mn-ea"/>
                <a:cs typeface="+mn-cs"/>
              </a:rPr>
              <a:t> and view your users. Notice the </a:t>
            </a:r>
            <a:r>
              <a:rPr lang="en-US" sz="882" b="1" kern="1200" dirty="0">
                <a:solidFill>
                  <a:schemeClr val="tx1"/>
                </a:solidFill>
                <a:effectLst/>
                <a:latin typeface="Segoe UI Light" pitchFamily="34" charset="0"/>
                <a:ea typeface="+mn-ea"/>
                <a:cs typeface="+mn-cs"/>
              </a:rPr>
              <a:t>User Type</a:t>
            </a:r>
            <a:r>
              <a:rPr lang="en-US" sz="882" kern="1200" dirty="0">
                <a:solidFill>
                  <a:schemeClr val="tx1"/>
                </a:solidFill>
                <a:effectLst/>
                <a:latin typeface="Segoe UI Light" pitchFamily="34" charset="0"/>
                <a:ea typeface="+mn-ea"/>
                <a:cs typeface="+mn-cs"/>
              </a:rPr>
              <a:t> and </a:t>
            </a:r>
            <a:r>
              <a:rPr lang="en-US" sz="882" b="1" kern="1200" dirty="0">
                <a:solidFill>
                  <a:schemeClr val="tx1"/>
                </a:solidFill>
                <a:effectLst/>
                <a:latin typeface="Segoe UI Light" pitchFamily="34" charset="0"/>
                <a:ea typeface="+mn-ea"/>
                <a:cs typeface="+mn-cs"/>
              </a:rPr>
              <a:t>Source</a:t>
            </a:r>
            <a:r>
              <a:rPr lang="en-US" sz="882" kern="1200" dirty="0">
                <a:solidFill>
                  <a:schemeClr val="tx1"/>
                </a:solidFill>
                <a:effectLst/>
                <a:latin typeface="Segoe UI Light" pitchFamily="34" charset="0"/>
                <a:ea typeface="+mn-ea"/>
                <a:cs typeface="+mn-cs"/>
              </a:rPr>
              <a:t> columns.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Users can also be added to Azure AD through </a:t>
            </a:r>
            <a:r>
              <a:rPr lang="en-US" sz="882" b="1" kern="1200" dirty="0">
                <a:solidFill>
                  <a:schemeClr val="tx1"/>
                </a:solidFill>
                <a:effectLst/>
                <a:latin typeface="Segoe UI Light" pitchFamily="34" charset="0"/>
                <a:ea typeface="+mn-ea"/>
                <a:cs typeface="+mn-cs"/>
              </a:rPr>
              <a:t>Office 365 Admin Center,</a:t>
            </a:r>
            <a:r>
              <a:rPr lang="en-US" sz="882" kern="1200" dirty="0">
                <a:solidFill>
                  <a:schemeClr val="tx1"/>
                </a:solidFill>
                <a:effectLst/>
                <a:latin typeface="Segoe UI Light" pitchFamily="34" charset="0"/>
                <a:ea typeface="+mn-ea"/>
                <a:cs typeface="+mn-cs"/>
              </a:rPr>
              <a:t> </a:t>
            </a:r>
            <a:r>
              <a:rPr lang="en-US" sz="882" b="1" kern="1200" dirty="0">
                <a:solidFill>
                  <a:schemeClr val="tx1"/>
                </a:solidFill>
                <a:effectLst/>
                <a:latin typeface="Segoe UI Light" pitchFamily="34" charset="0"/>
                <a:ea typeface="+mn-ea"/>
                <a:cs typeface="+mn-cs"/>
              </a:rPr>
              <a:t>Microsoft Intune admin console</a:t>
            </a:r>
            <a:r>
              <a:rPr lang="en-US" sz="882" kern="1200" dirty="0">
                <a:solidFill>
                  <a:schemeClr val="tx1"/>
                </a:solidFill>
                <a:effectLst/>
                <a:latin typeface="Segoe UI Light" pitchFamily="34" charset="0"/>
                <a:ea typeface="+mn-ea"/>
                <a:cs typeface="+mn-cs"/>
              </a:rPr>
              <a:t>, and the </a:t>
            </a:r>
            <a:r>
              <a:rPr lang="en-US" sz="882" b="1" kern="1200" dirty="0">
                <a:solidFill>
                  <a:schemeClr val="tx1"/>
                </a:solidFill>
                <a:effectLst/>
                <a:latin typeface="Segoe UI Light" pitchFamily="34" charset="0"/>
                <a:ea typeface="+mn-ea"/>
                <a:cs typeface="+mn-cs"/>
              </a:rPr>
              <a:t>CLI</a:t>
            </a:r>
            <a:r>
              <a:rPr lang="en-US" sz="882" kern="1200" dirty="0">
                <a:solidFill>
                  <a:schemeClr val="tx1"/>
                </a:solidFill>
                <a:effectLst/>
                <a:latin typeface="Segoe UI Light" pitchFamily="34" charset="0"/>
                <a:ea typeface="+mn-ea"/>
                <a:cs typeface="+mn-cs"/>
              </a:rPr>
              <a:t>. Which of the options mentioned in this topic do you prefer?</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Add or change profile information for a user in Azure Active Directory - https://docs.microsoft.com/en-us/azure/active-directory/active-directory-users-profile-azure-portal </a:t>
            </a:r>
          </a:p>
          <a:p>
            <a:r>
              <a:rPr lang="en-US" sz="882" kern="1200" dirty="0">
                <a:solidFill>
                  <a:schemeClr val="tx1"/>
                </a:solidFill>
                <a:effectLst/>
                <a:latin typeface="Segoe UI Light" pitchFamily="34" charset="0"/>
                <a:ea typeface="+mn-ea"/>
                <a:cs typeface="+mn-cs"/>
              </a:rPr>
              <a:t>Creating a new user in Azure AD - https://docs.microsoft.com/en-us/powershell/azure/active-directory/new-user-sample?view=azureadps-2.0 </a:t>
            </a:r>
          </a:p>
          <a:p>
            <a:r>
              <a:rPr lang="en-US" sz="882" kern="1200" dirty="0">
                <a:solidFill>
                  <a:schemeClr val="tx1"/>
                </a:solidFill>
                <a:effectLst/>
                <a:latin typeface="Segoe UI Light" pitchFamily="34" charset="0"/>
                <a:ea typeface="+mn-ea"/>
                <a:cs typeface="+mn-cs"/>
              </a:rPr>
              <a:t>az ad user create - https://docs.microsoft.com/en-us/cli/azure/ad/user?view=azure-cli-latest#az_ad_user_create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5670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Establish or implement a naming convention for usernames, display names and aliases. </a:t>
            </a:r>
            <a:r>
              <a:rPr lang="en-US" sz="900" dirty="0"/>
              <a:t>The password for the new users needs to conform to the password complexity rules you have set for your directory. User parameters include User Principal Name, Display Name, Given Name, Department, and Job Title.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Importing data into my directory - https://docs.microsoft.com/en-us/powershell/azure/active-directory/importing-data?view=azureadps-2.0 </a:t>
            </a:r>
          </a:p>
          <a:p>
            <a:r>
              <a:rPr lang="en-US" sz="882" kern="1200" dirty="0">
                <a:solidFill>
                  <a:schemeClr val="tx1"/>
                </a:solidFill>
                <a:effectLst/>
                <a:latin typeface="Segoe UI Light" pitchFamily="34" charset="0"/>
                <a:ea typeface="+mn-ea"/>
                <a:cs typeface="+mn-cs"/>
              </a:rPr>
              <a:t>New-ADUser - https://docs.microsoft.com/en-us/powershell/module/azuread/new-azureaduser?view=azureadps-2.0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55914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to which groups you need to create? Would you directly assign or dynamically assign membership?</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Manage group membership for users in your Azure Active Directory tenant - https://docs.microsoft.com/en-us/azure/active-directory/active-directory-groups-members-azure-portal </a:t>
            </a:r>
          </a:p>
          <a:p>
            <a:r>
              <a:rPr lang="en-US" sz="882" kern="1200" dirty="0">
                <a:solidFill>
                  <a:schemeClr val="tx1"/>
                </a:solidFill>
                <a:effectLst/>
                <a:latin typeface="Segoe UI Light" pitchFamily="34" charset="0"/>
                <a:ea typeface="+mn-ea"/>
                <a:cs typeface="+mn-cs"/>
              </a:rPr>
              <a:t>Create attribute-based rules for dynamic group membership in Azure Active Directory - https://docs.microsoft.com/en-us/azure/active-directory/active-directory-groups-dynamic-membership-azure-portal </a:t>
            </a:r>
          </a:p>
          <a:p>
            <a:r>
              <a:rPr lang="en-US" sz="882" kern="1200" dirty="0">
                <a:solidFill>
                  <a:schemeClr val="tx1"/>
                </a:solidFill>
                <a:effectLst/>
                <a:latin typeface="Segoe UI Light" pitchFamily="34" charset="0"/>
                <a:ea typeface="+mn-ea"/>
                <a:cs typeface="+mn-cs"/>
              </a:rPr>
              <a:t>Create a group and add members in Azure Active Directory - https://docs.microsoft.com/en-us/azure/active-directory/active-directory-groups-create-azure-portal</a:t>
            </a:r>
          </a:p>
          <a:p>
            <a:r>
              <a:rPr lang="en-US" sz="882" kern="1200" dirty="0">
                <a:solidFill>
                  <a:schemeClr val="tx1"/>
                </a:solidFill>
                <a:effectLst/>
                <a:latin typeface="Segoe UI Light" pitchFamily="34" charset="0"/>
                <a:ea typeface="+mn-ea"/>
                <a:cs typeface="+mn-cs"/>
              </a:rPr>
              <a:t>New-AzureADGroup - https://docs.microsoft.com/en-us/powershell/module/azuread/new-azureadgroup?view=azureadps-2.0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have time, experiment with other user and group administrative tasks. Also, if you want to try some of these tasks using PowerShell, see the Azure Active Directory PowerShell 2.0 cmdlet reference for Azure AD.</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23761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For the Quickstarts in this practice, you will to sign in to Azure with an account that’s a global admin for the directory.</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✔️As you have time, experiment with other user and group administrative tasks. Also, if you want to try some of these tasks using PowerShell, see the Azure Active Directory PowerShell 2.0 cmdlet reference for AzureAD (</a:t>
            </a:r>
            <a:r>
              <a:rPr lang="en-US" dirty="0"/>
              <a:t>https://docs.microsoft.com/en-us/powershell/module/Azuread/?view=azureadps-2.0)</a:t>
            </a:r>
            <a:endParaRPr lang="en-US"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71516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49" r:id="rId12"/>
    <p:sldLayoutId id="2147484640" r:id="rId13"/>
    <p:sldLayoutId id="2147484582" r:id="rId14"/>
    <p:sldLayoutId id="2147484641" r:id="rId15"/>
    <p:sldLayoutId id="2147484584" r:id="rId16"/>
    <p:sldLayoutId id="2147484583" r:id="rId17"/>
    <p:sldLayoutId id="2147484256" r:id="rId18"/>
    <p:sldLayoutId id="2147484257" r:id="rId19"/>
    <p:sldLayoutId id="2147484585" r:id="rId20"/>
    <p:sldLayoutId id="2147484299" r:id="rId21"/>
    <p:sldLayoutId id="2147484263"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time_continue=3&amp;v=_dhCsUXTrkg"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79f1eOgz4Js"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ctive-directory/fundamentals/add-users-azure-active-directory"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hyperlink" Target="https://docs.microsoft.com/en-us/azure/role-based-access-control/tutorial-role-assignments-user-powershell" TargetMode="External"/><Relationship Id="rId4" Type="http://schemas.openxmlformats.org/officeDocument/2006/relationships/hyperlink" Target="https://docs.microsoft.com/en-us/azure/role-based-access-control/quickstart-assign-role-user-porta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hannel9.msdn.com/blogs/EA.Azure.com/Role-of-the-Enterprise-Administrator-for-a-Direct-EA-Enrollment/player"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_fI1N0YL-Tk"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powershell/module/azuread/new-azureaduser?view=azureadps-2.0"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powershell/module/azuread/connect-azuread?view=azureadps-2.0"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hyperlink" Target="https://docs.microsoft.com/en-us/powershell/module/addsadministration/new-aduser?view=win10-ps" TargetMode="External"/><Relationship Id="rId4" Type="http://schemas.openxmlformats.org/officeDocument/2006/relationships/hyperlink" Target="https://docs.microsoft.com/en-us/powershell/module/microsoft.powershell.utility/import-csv?view=powershell-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powershell/module/azuread/new-azureadgroup?view=azureadps-2.0"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pd8a_vUYOqQ"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ctive-directory/fundamentals/add-users-azure-active-directory" TargetMode="External"/><Relationship Id="rId7" Type="http://schemas.openxmlformats.org/officeDocument/2006/relationships/hyperlink" Target="https://docs.microsoft.com/en-us/azure/active-directory/active-directory-users-profile-azure-portal"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docs.microsoft.com/en-us/azure/active-directory/active-directory-groups-create-azure-portal" TargetMode="External"/><Relationship Id="rId5" Type="http://schemas.openxmlformats.org/officeDocument/2006/relationships/hyperlink" Target="https://docs.microsoft.com/en-us/azure/active-directory/active-directory-groups-members-azure-portal" TargetMode="External"/><Relationship Id="rId4" Type="http://schemas.openxmlformats.org/officeDocument/2006/relationships/hyperlink" Target="https://docs.microsoft.com/en-us/azure/active-directory/add-users-azure-active-direct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356008"/>
            <a:ext cx="4167887" cy="2215991"/>
          </a:xfrm>
        </p:spPr>
        <p:txBody>
          <a:bodyPr/>
          <a:lstStyle/>
          <a:p>
            <a:r>
              <a:rPr lang="en-US" dirty="0"/>
              <a:t>AZ-100.1</a:t>
            </a:r>
            <a:br>
              <a:rPr lang="en-US" dirty="0"/>
            </a:br>
            <a:r>
              <a:rPr lang="en-US" dirty="0"/>
              <a:t>Module 02: Access Management for Cloud Resources</a:t>
            </a:r>
          </a:p>
        </p:txBody>
      </p:sp>
    </p:spTree>
    <p:extLst>
      <p:ext uri="{BB962C8B-B14F-4D97-AF65-F5344CB8AC3E}">
        <p14:creationId xmlns:p14="http://schemas.microsoft.com/office/powerpoint/2010/main" val="39266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CA3C3-E5EF-46E6-9B72-5FE0F5DE7CA9}"/>
              </a:ext>
            </a:extLst>
          </p:cNvPr>
          <p:cNvSpPr>
            <a:spLocks noGrp="1"/>
          </p:cNvSpPr>
          <p:nvPr>
            <p:ph type="title"/>
          </p:nvPr>
        </p:nvSpPr>
        <p:spPr>
          <a:xfrm>
            <a:off x="585216" y="3035808"/>
            <a:ext cx="10850722" cy="498598"/>
          </a:xfrm>
        </p:spPr>
        <p:txBody>
          <a:bodyPr/>
          <a:lstStyle/>
          <a:p>
            <a:r>
              <a:rPr lang="en-US" dirty="0"/>
              <a:t>Lesson 02: </a:t>
            </a:r>
            <a:r>
              <a:rPr lang="en-US" b="1" dirty="0"/>
              <a:t>Role-based Access Control</a:t>
            </a:r>
            <a:endParaRPr lang="en-US" dirty="0"/>
          </a:p>
        </p:txBody>
      </p:sp>
    </p:spTree>
    <p:extLst>
      <p:ext uri="{BB962C8B-B14F-4D97-AF65-F5344CB8AC3E}">
        <p14:creationId xmlns:p14="http://schemas.microsoft.com/office/powerpoint/2010/main" val="370491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Video:</a:t>
            </a:r>
            <a:r>
              <a:rPr lang="en-US" dirty="0"/>
              <a:t> Role-Based Access Control</a:t>
            </a:r>
          </a:p>
        </p:txBody>
      </p:sp>
      <p:pic>
        <p:nvPicPr>
          <p:cNvPr id="3" name="Picture 2" descr="Graphic as shown in the video, with icons to show different objects and the subscription itself in Azure role-based access control.">
            <a:extLst>
              <a:ext uri="{FF2B5EF4-FFF2-40B4-BE49-F238E27FC236}">
                <a16:creationId xmlns:a16="http://schemas.microsoft.com/office/drawing/2014/main" id="{B0D4621F-75F6-4688-9666-C27A0B7ED19B}"/>
              </a:ext>
            </a:extLst>
          </p:cNvPr>
          <p:cNvPicPr>
            <a:picLocks noChangeAspect="1"/>
          </p:cNvPicPr>
          <p:nvPr/>
        </p:nvPicPr>
        <p:blipFill>
          <a:blip r:embed="rId4"/>
          <a:stretch>
            <a:fillRect/>
          </a:stretch>
        </p:blipFill>
        <p:spPr>
          <a:xfrm>
            <a:off x="2341748" y="1418199"/>
            <a:ext cx="6537259" cy="4850839"/>
          </a:xfrm>
          <a:prstGeom prst="rect">
            <a:avLst/>
          </a:prstGeom>
          <a:ln w="12700">
            <a:solidFill>
              <a:schemeClr val="tx1"/>
            </a:solidFill>
          </a:ln>
        </p:spPr>
      </p:pic>
    </p:spTree>
    <p:extLst>
      <p:ext uri="{BB962C8B-B14F-4D97-AF65-F5344CB8AC3E}">
        <p14:creationId xmlns:p14="http://schemas.microsoft.com/office/powerpoint/2010/main" val="99547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RBAC Concepts</a:t>
            </a:r>
          </a:p>
        </p:txBody>
      </p:sp>
      <p:sp>
        <p:nvSpPr>
          <p:cNvPr id="6" name="Text Placeholder 5"/>
          <p:cNvSpPr>
            <a:spLocks noGrp="1"/>
          </p:cNvSpPr>
          <p:nvPr>
            <p:ph type="body" sz="quarter" idx="10"/>
          </p:nvPr>
        </p:nvSpPr>
        <p:spPr>
          <a:xfrm>
            <a:off x="584200" y="4530729"/>
            <a:ext cx="11018520" cy="1465016"/>
          </a:xfrm>
        </p:spPr>
        <p:txBody>
          <a:bodyPr/>
          <a:lstStyle/>
          <a:p>
            <a:pPr marL="514350" indent="-514350">
              <a:buFont typeface="+mj-lt"/>
              <a:buAutoNum type="arabicPeriod"/>
            </a:pPr>
            <a:r>
              <a:rPr lang="en-US" dirty="0"/>
              <a:t>Define what actions are allowed and/or denied</a:t>
            </a:r>
          </a:p>
          <a:p>
            <a:pPr marL="514350" indent="-514350">
              <a:buFont typeface="+mj-lt"/>
              <a:buAutoNum type="arabicPeriod"/>
            </a:pPr>
            <a:r>
              <a:rPr lang="en-US" dirty="0"/>
              <a:t>Associate the role with a user, group or service principal</a:t>
            </a:r>
          </a:p>
          <a:p>
            <a:pPr marL="514350" indent="-514350">
              <a:buFont typeface="+mj-lt"/>
              <a:buAutoNum type="arabicPeriod"/>
            </a:pPr>
            <a:r>
              <a:rPr lang="en-US" dirty="0"/>
              <a:t>Scope to a subscription, a resource group, or specific resources</a:t>
            </a:r>
          </a:p>
        </p:txBody>
      </p:sp>
      <p:pic>
        <p:nvPicPr>
          <p:cNvPr id="7" name="Picture 6" descr="Architectural diagram showing how role-based access control works across subscription, resource groups and resources. The Azure subscription is shown with 2 resource groups containing resources. On the right side are set of roles (owner, contributor, and reader) with an arrow going downwards showing that access to resources is inherited all the way down from the subscription level.">
            <a:extLst>
              <a:ext uri="{FF2B5EF4-FFF2-40B4-BE49-F238E27FC236}">
                <a16:creationId xmlns:a16="http://schemas.microsoft.com/office/drawing/2014/main" id="{0630154E-3886-4300-9AF3-F5AC769E745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4200" y="1435099"/>
            <a:ext cx="9842062" cy="2911269"/>
          </a:xfrm>
          <a:prstGeom prst="rect">
            <a:avLst/>
          </a:prstGeom>
          <a:ln>
            <a:solidFill>
              <a:schemeClr val="tx1"/>
            </a:solidFill>
          </a:ln>
        </p:spPr>
      </p:pic>
    </p:spTree>
    <p:extLst>
      <p:ext uri="{BB962C8B-B14F-4D97-AF65-F5344CB8AC3E}">
        <p14:creationId xmlns:p14="http://schemas.microsoft.com/office/powerpoint/2010/main" val="18996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Roles</a:t>
            </a:r>
          </a:p>
        </p:txBody>
      </p:sp>
      <p:pic>
        <p:nvPicPr>
          <p:cNvPr id="6" name="Picture 5" descr="Screenshot of the Add Access Control (IAM) page in the Azure Portal. Two users are shown: Owner and Virtual Machine Contributor. ">
            <a:extLst>
              <a:ext uri="{FF2B5EF4-FFF2-40B4-BE49-F238E27FC236}">
                <a16:creationId xmlns:a16="http://schemas.microsoft.com/office/drawing/2014/main" id="{0C933A9C-38FF-47FE-9104-83EC8D6097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199" y="1435100"/>
            <a:ext cx="10091717" cy="2887518"/>
          </a:xfrm>
          <a:prstGeom prst="rect">
            <a:avLst/>
          </a:prstGeom>
          <a:noFill/>
          <a:ln>
            <a:solidFill>
              <a:schemeClr val="tx1"/>
            </a:solidFill>
          </a:ln>
        </p:spPr>
      </p:pic>
      <p:sp>
        <p:nvSpPr>
          <p:cNvPr id="7" name="Text Placeholder 5">
            <a:extLst>
              <a:ext uri="{FF2B5EF4-FFF2-40B4-BE49-F238E27FC236}">
                <a16:creationId xmlns:a16="http://schemas.microsoft.com/office/drawing/2014/main" id="{72DE4147-5B22-419A-BF51-E562C5482ECF}"/>
              </a:ext>
            </a:extLst>
          </p:cNvPr>
          <p:cNvSpPr>
            <a:spLocks noGrp="1"/>
          </p:cNvSpPr>
          <p:nvPr>
            <p:ph type="body" sz="quarter" idx="10"/>
          </p:nvPr>
        </p:nvSpPr>
        <p:spPr>
          <a:xfrm>
            <a:off x="584200" y="4530729"/>
            <a:ext cx="11018520" cy="1465016"/>
          </a:xfrm>
        </p:spPr>
        <p:txBody>
          <a:bodyPr/>
          <a:lstStyle/>
          <a:p>
            <a:r>
              <a:rPr lang="en-US" dirty="0"/>
              <a:t>Owner can manage everything, including access</a:t>
            </a:r>
          </a:p>
          <a:p>
            <a:r>
              <a:rPr lang="en-US" dirty="0"/>
              <a:t>Contributors can manage everything except access</a:t>
            </a:r>
          </a:p>
          <a:p>
            <a:r>
              <a:rPr lang="en-US" dirty="0"/>
              <a:t>Readers can view everything but can't make changes</a:t>
            </a:r>
          </a:p>
        </p:txBody>
      </p:sp>
    </p:spTree>
    <p:extLst>
      <p:ext uri="{BB962C8B-B14F-4D97-AF65-F5344CB8AC3E}">
        <p14:creationId xmlns:p14="http://schemas.microsoft.com/office/powerpoint/2010/main" val="46779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Administrator Permissions</a:t>
            </a:r>
          </a:p>
        </p:txBody>
      </p:sp>
      <p:sp>
        <p:nvSpPr>
          <p:cNvPr id="7" name="Text Placeholder 5">
            <a:extLst>
              <a:ext uri="{FF2B5EF4-FFF2-40B4-BE49-F238E27FC236}">
                <a16:creationId xmlns:a16="http://schemas.microsoft.com/office/drawing/2014/main" id="{72DE4147-5B22-419A-BF51-E562C5482ECF}"/>
              </a:ext>
            </a:extLst>
          </p:cNvPr>
          <p:cNvSpPr>
            <a:spLocks noGrp="1"/>
          </p:cNvSpPr>
          <p:nvPr>
            <p:ph type="body" sz="quarter" idx="10"/>
          </p:nvPr>
        </p:nvSpPr>
        <p:spPr>
          <a:xfrm>
            <a:off x="584200" y="4530729"/>
            <a:ext cx="11018520" cy="1465016"/>
          </a:xfrm>
        </p:spPr>
        <p:txBody>
          <a:bodyPr/>
          <a:lstStyle/>
          <a:p>
            <a:r>
              <a:rPr lang="en-US" dirty="0"/>
              <a:t>Designate separate administrators for different functions</a:t>
            </a:r>
          </a:p>
          <a:p>
            <a:r>
              <a:rPr lang="en-US" dirty="0"/>
              <a:t>Global administrators can access all administrative features</a:t>
            </a:r>
          </a:p>
          <a:p>
            <a:r>
              <a:rPr lang="en-US" dirty="0"/>
              <a:t>Global administrators can assign other administrators</a:t>
            </a:r>
          </a:p>
        </p:txBody>
      </p:sp>
      <p:pic>
        <p:nvPicPr>
          <p:cNvPr id="5" name="Picture 4" descr="Screenshot of the Azure Active Directory Roles and administrators page. In this example, the &quot;Your Role&quot; for the directory is highlighted signifying that for this subscription &quot;Your Role&quot; includes the Global administrator and 1 other role. The other role is highlighted: Application administrator.">
            <a:extLst>
              <a:ext uri="{FF2B5EF4-FFF2-40B4-BE49-F238E27FC236}">
                <a16:creationId xmlns:a16="http://schemas.microsoft.com/office/drawing/2014/main" id="{7FE02C47-488D-41CE-B4ED-32B91A38B38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200" y="1435100"/>
            <a:ext cx="10103592" cy="2887518"/>
          </a:xfrm>
          <a:prstGeom prst="rect">
            <a:avLst/>
          </a:prstGeom>
          <a:noFill/>
          <a:ln>
            <a:solidFill>
              <a:schemeClr val="tx1"/>
            </a:solidFill>
          </a:ln>
        </p:spPr>
      </p:pic>
    </p:spTree>
    <p:extLst>
      <p:ext uri="{BB962C8B-B14F-4D97-AF65-F5344CB8AC3E}">
        <p14:creationId xmlns:p14="http://schemas.microsoft.com/office/powerpoint/2010/main" val="30874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Scope</a:t>
            </a:r>
          </a:p>
        </p:txBody>
      </p:sp>
      <p:sp>
        <p:nvSpPr>
          <p:cNvPr id="3" name="Text Placeholder 2">
            <a:extLst>
              <a:ext uri="{FF2B5EF4-FFF2-40B4-BE49-F238E27FC236}">
                <a16:creationId xmlns:a16="http://schemas.microsoft.com/office/drawing/2014/main" id="{29FA23E7-56CC-4234-A79B-4833FD53B2B0}"/>
              </a:ext>
            </a:extLst>
          </p:cNvPr>
          <p:cNvSpPr>
            <a:spLocks noGrp="1"/>
          </p:cNvSpPr>
          <p:nvPr>
            <p:ph type="body" sz="quarter" idx="10"/>
          </p:nvPr>
        </p:nvSpPr>
        <p:spPr>
          <a:xfrm>
            <a:off x="586390" y="1434370"/>
            <a:ext cx="11018520" cy="4308872"/>
          </a:xfrm>
        </p:spPr>
        <p:txBody>
          <a:bodyPr/>
          <a:lstStyle/>
          <a:p>
            <a:pPr marL="457200" indent="-457200">
              <a:buFont typeface="Arial" panose="020B0604020202020204" pitchFamily="34" charset="0"/>
              <a:buChar char="•"/>
            </a:pPr>
            <a:r>
              <a:rPr lang="en-US" dirty="0"/>
              <a:t>Roles can be assigned for</a:t>
            </a:r>
            <a:br>
              <a:rPr lang="en-US" dirty="0"/>
            </a:br>
            <a:r>
              <a:rPr lang="en-US" dirty="0"/>
              <a:t>resources groups and individual</a:t>
            </a:r>
            <a:br>
              <a:rPr lang="en-US" dirty="0"/>
            </a:br>
            <a:r>
              <a:rPr lang="en-US" dirty="0"/>
              <a:t>resources</a:t>
            </a:r>
          </a:p>
          <a:p>
            <a:pPr marL="457200" indent="-457200">
              <a:buFont typeface="Arial" panose="020B0604020202020204" pitchFamily="34" charset="0"/>
              <a:buChar char="•"/>
            </a:pPr>
            <a:r>
              <a:rPr lang="en-US" dirty="0"/>
              <a:t>Resource inherits role assignments</a:t>
            </a:r>
            <a:br>
              <a:rPr lang="en-US" dirty="0"/>
            </a:br>
            <a:r>
              <a:rPr lang="en-US" dirty="0"/>
              <a:t>from its parent resources</a:t>
            </a:r>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endParaRPr lang="en-US" dirty="0"/>
          </a:p>
        </p:txBody>
      </p:sp>
      <p:pic>
        <p:nvPicPr>
          <p:cNvPr id="5" name="Picture 4" descr="Diagram showing how resource scope works. Resources inherit role assignments from their parent resources. Scopes are structured in a parent-child relationship where every child will have only one parent.">
            <a:extLst>
              <a:ext uri="{FF2B5EF4-FFF2-40B4-BE49-F238E27FC236}">
                <a16:creationId xmlns:a16="http://schemas.microsoft.com/office/drawing/2014/main" id="{758322A7-4B17-44E8-A745-E834F9892B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77739" y="1421294"/>
            <a:ext cx="4740234" cy="3931388"/>
          </a:xfrm>
          <a:prstGeom prst="rect">
            <a:avLst/>
          </a:prstGeom>
          <a:noFill/>
          <a:ln>
            <a:noFill/>
          </a:ln>
        </p:spPr>
      </p:pic>
    </p:spTree>
    <p:extLst>
      <p:ext uri="{BB962C8B-B14F-4D97-AF65-F5344CB8AC3E}">
        <p14:creationId xmlns:p14="http://schemas.microsoft.com/office/powerpoint/2010/main" val="40761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Role Assignment</a:t>
            </a:r>
          </a:p>
        </p:txBody>
      </p:sp>
      <p:sp>
        <p:nvSpPr>
          <p:cNvPr id="3" name="Text Placeholder 2">
            <a:extLst>
              <a:ext uri="{FF2B5EF4-FFF2-40B4-BE49-F238E27FC236}">
                <a16:creationId xmlns:a16="http://schemas.microsoft.com/office/drawing/2014/main" id="{29FA23E7-56CC-4234-A79B-4833FD53B2B0}"/>
              </a:ext>
            </a:extLst>
          </p:cNvPr>
          <p:cNvSpPr>
            <a:spLocks noGrp="1"/>
          </p:cNvSpPr>
          <p:nvPr>
            <p:ph type="body" sz="quarter" idx="10"/>
          </p:nvPr>
        </p:nvSpPr>
        <p:spPr>
          <a:xfrm>
            <a:off x="586390" y="1434370"/>
            <a:ext cx="11018520" cy="6561796"/>
          </a:xfrm>
        </p:spPr>
        <p:txBody>
          <a:bodyPr/>
          <a:lstStyle/>
          <a:p>
            <a:pPr marL="457200" indent="-457200">
              <a:buFont typeface="Arial" panose="020B0604020202020204" pitchFamily="34" charset="0"/>
              <a:buChar char="•"/>
            </a:pPr>
            <a:r>
              <a:rPr lang="en-US" dirty="0"/>
              <a:t>Users</a:t>
            </a:r>
          </a:p>
          <a:p>
            <a:pPr marL="685800" lvl="1" indent="-457200">
              <a:buFont typeface="Arial" panose="020B0604020202020204" pitchFamily="34" charset="0"/>
              <a:buChar char="•"/>
            </a:pPr>
            <a:r>
              <a:rPr lang="en-US" sz="2400" dirty="0"/>
              <a:t>Assigned to organizational users in the AD associated with the subscription</a:t>
            </a:r>
          </a:p>
          <a:p>
            <a:pPr marL="685800" lvl="1" indent="-457200">
              <a:buFont typeface="Arial" panose="020B0604020202020204" pitchFamily="34" charset="0"/>
              <a:buChar char="•"/>
            </a:pPr>
            <a:r>
              <a:rPr lang="en-US" sz="2400" dirty="0"/>
              <a:t>Or, external Microsoft accounts in the same directory</a:t>
            </a:r>
          </a:p>
          <a:p>
            <a:pPr marL="457200" indent="-457200">
              <a:buFont typeface="Arial" panose="020B0604020202020204" pitchFamily="34" charset="0"/>
              <a:buChar char="•"/>
            </a:pPr>
            <a:r>
              <a:rPr lang="en-US" dirty="0"/>
              <a:t>Groups</a:t>
            </a:r>
          </a:p>
          <a:p>
            <a:pPr marL="685800" lvl="1" indent="-457200">
              <a:buFont typeface="Arial" panose="020B0604020202020204" pitchFamily="34" charset="0"/>
              <a:buChar char="•"/>
            </a:pPr>
            <a:r>
              <a:rPr lang="en-US" sz="2400" dirty="0"/>
              <a:t>Assigned to Azure AD security groups</a:t>
            </a:r>
          </a:p>
          <a:p>
            <a:pPr marL="685800" lvl="1" indent="-457200">
              <a:buFont typeface="Arial" panose="020B0604020202020204" pitchFamily="34" charset="0"/>
              <a:buChar char="•"/>
            </a:pPr>
            <a:r>
              <a:rPr lang="en-US" sz="2400" dirty="0"/>
              <a:t>Best practice: manage access through groups, adding roles, and assigning users</a:t>
            </a:r>
          </a:p>
          <a:p>
            <a:pPr marL="457200" indent="-457200">
              <a:buFont typeface="Arial" panose="020B0604020202020204" pitchFamily="34" charset="0"/>
              <a:buChar char="•"/>
            </a:pPr>
            <a:r>
              <a:rPr lang="en-US" dirty="0"/>
              <a:t>Service Principals</a:t>
            </a:r>
          </a:p>
          <a:p>
            <a:pPr marL="685800" lvl="1" indent="-457200">
              <a:buFont typeface="Arial" panose="020B0604020202020204" pitchFamily="34" charset="0"/>
              <a:buChar char="•"/>
            </a:pPr>
            <a:r>
              <a:rPr lang="en-US" sz="2400" dirty="0"/>
              <a:t>Service identities represented as service principals in the directory</a:t>
            </a:r>
          </a:p>
          <a:p>
            <a:pPr marL="685800" lvl="1" indent="-457200">
              <a:buFont typeface="Arial" panose="020B0604020202020204" pitchFamily="34" charset="0"/>
              <a:buChar char="•"/>
            </a:pPr>
            <a:r>
              <a:rPr lang="en-US" sz="2400" dirty="0"/>
              <a:t>Authenticate with Azure AD and securely communicate with one another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1534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Role Definitions</a:t>
            </a:r>
          </a:p>
        </p:txBody>
      </p:sp>
      <p:sp>
        <p:nvSpPr>
          <p:cNvPr id="7" name="Text Placeholder 5">
            <a:extLst>
              <a:ext uri="{FF2B5EF4-FFF2-40B4-BE49-F238E27FC236}">
                <a16:creationId xmlns:a16="http://schemas.microsoft.com/office/drawing/2014/main" id="{72DE4147-5B22-419A-BF51-E562C5482ECF}"/>
              </a:ext>
            </a:extLst>
          </p:cNvPr>
          <p:cNvSpPr>
            <a:spLocks noGrp="1"/>
          </p:cNvSpPr>
          <p:nvPr>
            <p:ph type="body" sz="quarter" idx="10"/>
          </p:nvPr>
        </p:nvSpPr>
        <p:spPr>
          <a:xfrm>
            <a:off x="590868" y="3942382"/>
            <a:ext cx="11018520" cy="2523768"/>
          </a:xfrm>
        </p:spPr>
        <p:txBody>
          <a:bodyPr/>
          <a:lstStyle/>
          <a:p>
            <a:pPr marL="0" indent="0">
              <a:buNone/>
            </a:pPr>
            <a:r>
              <a:rPr lang="en-US" sz="2000" dirty="0">
                <a:latin typeface="Consolas" panose="020B0609020204030204" pitchFamily="49" charset="0"/>
              </a:rPr>
              <a:t>Name			: </a:t>
            </a:r>
            <a:r>
              <a:rPr lang="en-US" sz="2000" b="1" dirty="0">
                <a:latin typeface="Consolas" panose="020B0609020204030204" pitchFamily="49" charset="0"/>
              </a:rPr>
              <a:t>Owner</a:t>
            </a:r>
          </a:p>
          <a:p>
            <a:pPr marL="0" indent="0">
              <a:buNone/>
            </a:pPr>
            <a:r>
              <a:rPr lang="en-US" sz="2000" dirty="0">
                <a:latin typeface="Consolas" panose="020B0609020204030204" pitchFamily="49" charset="0"/>
              </a:rPr>
              <a:t>ID			: 8e3af657-a8ff-443c-a75c-2fe8c4bcb65</a:t>
            </a:r>
          </a:p>
          <a:p>
            <a:pPr marL="0" indent="0">
              <a:buNone/>
            </a:pPr>
            <a:r>
              <a:rPr lang="en-US" sz="2000" dirty="0">
                <a:latin typeface="Consolas" panose="020B0609020204030204" pitchFamily="49" charset="0"/>
              </a:rPr>
              <a:t>IsCustom		: False</a:t>
            </a:r>
          </a:p>
          <a:p>
            <a:pPr marL="0" indent="0">
              <a:buNone/>
            </a:pPr>
            <a:r>
              <a:rPr lang="en-US" sz="2000" dirty="0">
                <a:latin typeface="Consolas" panose="020B0609020204030204" pitchFamily="49" charset="0"/>
              </a:rPr>
              <a:t>Description		: Manage everything, including access to resources</a:t>
            </a:r>
          </a:p>
          <a:p>
            <a:pPr marL="0" indent="0">
              <a:buNone/>
            </a:pPr>
            <a:r>
              <a:rPr lang="en-US" sz="2000" dirty="0">
                <a:latin typeface="Consolas" panose="020B0609020204030204" pitchFamily="49" charset="0"/>
              </a:rPr>
              <a:t>Actions		: {*}</a:t>
            </a:r>
          </a:p>
          <a:p>
            <a:pPr marL="0" indent="0">
              <a:buNone/>
            </a:pPr>
            <a:r>
              <a:rPr lang="en-US" sz="2000" dirty="0">
                <a:latin typeface="Consolas" panose="020B0609020204030204" pitchFamily="49" charset="0"/>
              </a:rPr>
              <a:t>NotActions		: {}</a:t>
            </a:r>
          </a:p>
          <a:p>
            <a:pPr marL="0" indent="0">
              <a:buNone/>
            </a:pPr>
            <a:r>
              <a:rPr lang="en-US" sz="2000" dirty="0">
                <a:latin typeface="Consolas" panose="020B0609020204030204" pitchFamily="49" charset="0"/>
              </a:rPr>
              <a:t>AssignableScopes	: {/}</a:t>
            </a:r>
          </a:p>
        </p:txBody>
      </p:sp>
      <p:graphicFrame>
        <p:nvGraphicFramePr>
          <p:cNvPr id="2" name="Table 1">
            <a:extLst>
              <a:ext uri="{FF2B5EF4-FFF2-40B4-BE49-F238E27FC236}">
                <a16:creationId xmlns:a16="http://schemas.microsoft.com/office/drawing/2014/main" id="{1FB77A4E-32C3-4C02-8970-6B36970AEBB1}"/>
              </a:ext>
            </a:extLst>
          </p:cNvPr>
          <p:cNvGraphicFramePr>
            <a:graphicFrameLocks noGrp="1"/>
          </p:cNvGraphicFramePr>
          <p:nvPr>
            <p:extLst>
              <p:ext uri="{D42A27DB-BD31-4B8C-83A1-F6EECF244321}">
                <p14:modId xmlns:p14="http://schemas.microsoft.com/office/powerpoint/2010/main" val="4119475041"/>
              </p:ext>
            </p:extLst>
          </p:nvPr>
        </p:nvGraphicFramePr>
        <p:xfrm>
          <a:off x="584200" y="1436688"/>
          <a:ext cx="10908650" cy="2186940"/>
        </p:xfrm>
        <a:graphic>
          <a:graphicData uri="http://schemas.openxmlformats.org/drawingml/2006/table">
            <a:tbl>
              <a:tblPr firstRow="1" firstCol="1" bandRow="1">
                <a:tableStyleId>{5C22544A-7EE6-4342-B048-85BDC9FD1C3A}</a:tableStyleId>
              </a:tblPr>
              <a:tblGrid>
                <a:gridCol w="4337279">
                  <a:extLst>
                    <a:ext uri="{9D8B030D-6E8A-4147-A177-3AD203B41FA5}">
                      <a16:colId xmlns:a16="http://schemas.microsoft.com/office/drawing/2014/main" val="235435445"/>
                    </a:ext>
                  </a:extLst>
                </a:gridCol>
                <a:gridCol w="1271949">
                  <a:extLst>
                    <a:ext uri="{9D8B030D-6E8A-4147-A177-3AD203B41FA5}">
                      <a16:colId xmlns:a16="http://schemas.microsoft.com/office/drawing/2014/main" val="3271702961"/>
                    </a:ext>
                  </a:extLst>
                </a:gridCol>
                <a:gridCol w="5299422">
                  <a:extLst>
                    <a:ext uri="{9D8B030D-6E8A-4147-A177-3AD203B41FA5}">
                      <a16:colId xmlns:a16="http://schemas.microsoft.com/office/drawing/2014/main" val="1042998214"/>
                    </a:ext>
                  </a:extLst>
                </a:gridCol>
              </a:tblGrid>
              <a:tr h="277431">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Built-in Role</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Action</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NotActions</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146525569"/>
                  </a:ext>
                </a:extLst>
              </a:tr>
              <a:tr h="277431">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Owner (allow all actions)</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 </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104119979"/>
                  </a:ext>
                </a:extLst>
              </a:tr>
              <a:tr h="1059108">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Contributor (allow all actions except writing or deleting role assignment)</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Microsoft.Authorization/*/Delete,</a:t>
                      </a:r>
                      <a:br>
                        <a:rPr lang="en-US" sz="2000" dirty="0">
                          <a:effectLst/>
                          <a:latin typeface="Segoe UI Semilight" panose="020B0402040204020203" pitchFamily="34" charset="0"/>
                          <a:cs typeface="Segoe UI Semilight" panose="020B0402040204020203" pitchFamily="34" charset="0"/>
                        </a:rPr>
                      </a:br>
                      <a:r>
                        <a:rPr lang="en-US" sz="2000" dirty="0">
                          <a:effectLst/>
                          <a:latin typeface="Segoe UI Semilight" panose="020B0402040204020203" pitchFamily="34" charset="0"/>
                          <a:cs typeface="Segoe UI Semilight" panose="020B0402040204020203" pitchFamily="34" charset="0"/>
                        </a:rPr>
                        <a:t>Microsoft.Authorization/*/Write,</a:t>
                      </a:r>
                    </a:p>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Microsoft.Authorization/elevateAccess/Action</a:t>
                      </a:r>
                      <a:br>
                        <a:rPr lang="en-US" sz="2000" dirty="0">
                          <a:effectLst/>
                          <a:latin typeface="Segoe UI Semilight" panose="020B0402040204020203" pitchFamily="34" charset="0"/>
                          <a:cs typeface="Segoe UI Semilight" panose="020B0402040204020203" pitchFamily="34" charset="0"/>
                        </a:rPr>
                      </a:b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704584623"/>
                  </a:ext>
                </a:extLst>
              </a:tr>
              <a:tr h="278301">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Reader (allow all read actions)</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*/read</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 </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534558099"/>
                  </a:ext>
                </a:extLst>
              </a:tr>
            </a:tbl>
          </a:graphicData>
        </a:graphic>
      </p:graphicFrame>
    </p:spTree>
    <p:extLst>
      <p:ext uri="{BB962C8B-B14F-4D97-AF65-F5344CB8AC3E}">
        <p14:creationId xmlns:p14="http://schemas.microsoft.com/office/powerpoint/2010/main" val="322765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ED093D-2B76-40EF-9363-FC39622BF8D9}"/>
              </a:ext>
            </a:extLst>
          </p:cNvPr>
          <p:cNvSpPr>
            <a:spLocks noGrp="1"/>
          </p:cNvSpPr>
          <p:nvPr>
            <p:ph type="title"/>
          </p:nvPr>
        </p:nvSpPr>
        <p:spPr/>
        <p:txBody>
          <a:bodyPr/>
          <a:lstStyle/>
          <a:p>
            <a:r>
              <a:rPr lang="en-US" dirty="0"/>
              <a:t>Assignable Scopes 	</a:t>
            </a:r>
          </a:p>
        </p:txBody>
      </p:sp>
      <p:sp>
        <p:nvSpPr>
          <p:cNvPr id="5" name="Text Placeholder 4">
            <a:extLst>
              <a:ext uri="{FF2B5EF4-FFF2-40B4-BE49-F238E27FC236}">
                <a16:creationId xmlns:a16="http://schemas.microsoft.com/office/drawing/2014/main" id="{830D308B-84DD-4DA7-83F7-D90B29D0A192}"/>
              </a:ext>
            </a:extLst>
          </p:cNvPr>
          <p:cNvSpPr>
            <a:spLocks noGrp="1"/>
          </p:cNvSpPr>
          <p:nvPr>
            <p:ph type="body" sz="quarter" idx="10"/>
          </p:nvPr>
        </p:nvSpPr>
        <p:spPr>
          <a:xfrm>
            <a:off x="584200" y="1435497"/>
            <a:ext cx="11018520" cy="5072158"/>
          </a:xfrm>
        </p:spPr>
        <p:txBody>
          <a:bodyPr/>
          <a:lstStyle/>
          <a:p>
            <a:pPr marL="0" indent="0">
              <a:buNone/>
            </a:pPr>
            <a:r>
              <a:rPr lang="en-US" b="1" dirty="0"/>
              <a:t>You must properly scope your role</a:t>
            </a:r>
          </a:p>
          <a:p>
            <a:pPr marL="0" indent="0">
              <a:buNone/>
            </a:pPr>
            <a:endParaRPr lang="en-US" b="1" dirty="0"/>
          </a:p>
          <a:p>
            <a:pPr marL="0" indent="0">
              <a:buNone/>
            </a:pPr>
            <a:r>
              <a:rPr lang="en-US" b="1" dirty="0"/>
              <a:t>Example 1 - </a:t>
            </a:r>
            <a:r>
              <a:rPr lang="en-US" dirty="0"/>
              <a:t>Make a role available for assignment in two subscriptions. </a:t>
            </a:r>
          </a:p>
          <a:p>
            <a:pPr marL="228600" lvl="1" indent="0">
              <a:buNone/>
            </a:pPr>
            <a:r>
              <a:rPr lang="en-US" sz="2400" dirty="0"/>
              <a:t>“/subscriptions/c276fc76-9cd4-44c9-99a7-4fd71546436e”, “/subscriptions/e91d47c4-76f3-4271-a796-21b4ecfe3624” </a:t>
            </a:r>
          </a:p>
          <a:p>
            <a:pPr marL="0" indent="0">
              <a:buNone/>
            </a:pPr>
            <a:endParaRPr lang="en-US" dirty="0"/>
          </a:p>
          <a:p>
            <a:pPr marL="0" indent="0">
              <a:buNone/>
            </a:pPr>
            <a:r>
              <a:rPr lang="en-US" b="1" dirty="0"/>
              <a:t>Example 2 - </a:t>
            </a:r>
            <a:r>
              <a:rPr lang="en-US" dirty="0"/>
              <a:t>Make a role available for assignment only in the Network resource group.</a:t>
            </a:r>
          </a:p>
          <a:p>
            <a:pPr marL="228600" lvl="1" indent="0">
              <a:buNone/>
            </a:pPr>
            <a:r>
              <a:rPr lang="en-US" sz="2400" dirty="0"/>
              <a:t>“/subscriptions/c276fc76-9cd4-44c9-99a7-4fd71546436e/resourceGroups/Network” </a:t>
            </a:r>
          </a:p>
          <a:p>
            <a:endParaRPr lang="en-US" dirty="0"/>
          </a:p>
        </p:txBody>
      </p:sp>
    </p:spTree>
    <p:extLst>
      <p:ext uri="{BB962C8B-B14F-4D97-AF65-F5344CB8AC3E}">
        <p14:creationId xmlns:p14="http://schemas.microsoft.com/office/powerpoint/2010/main" val="41476614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Demonstration:</a:t>
            </a:r>
            <a:r>
              <a:rPr lang="en-US" dirty="0"/>
              <a:t> Role-Based Access Control</a:t>
            </a:r>
          </a:p>
        </p:txBody>
      </p:sp>
      <p:pic>
        <p:nvPicPr>
          <p:cNvPr id="3" name="Picture 2" descr="Screenshot of the Access Control properties for a resource group and all the users it contains, as shown in the demonstration.">
            <a:extLst>
              <a:ext uri="{FF2B5EF4-FFF2-40B4-BE49-F238E27FC236}">
                <a16:creationId xmlns:a16="http://schemas.microsoft.com/office/drawing/2014/main" id="{D93FCB7B-248A-4B49-BD93-D2102960F59B}"/>
              </a:ext>
            </a:extLst>
          </p:cNvPr>
          <p:cNvPicPr>
            <a:picLocks noChangeAspect="1"/>
          </p:cNvPicPr>
          <p:nvPr/>
        </p:nvPicPr>
        <p:blipFill>
          <a:blip r:embed="rId4"/>
          <a:stretch>
            <a:fillRect/>
          </a:stretch>
        </p:blipFill>
        <p:spPr>
          <a:xfrm>
            <a:off x="239532" y="1450817"/>
            <a:ext cx="11644729" cy="4973733"/>
          </a:xfrm>
          <a:prstGeom prst="rect">
            <a:avLst/>
          </a:prstGeom>
          <a:ln w="15875">
            <a:solidFill>
              <a:schemeClr val="tx1"/>
            </a:solidFill>
          </a:ln>
        </p:spPr>
      </p:pic>
    </p:spTree>
    <p:extLst>
      <p:ext uri="{BB962C8B-B14F-4D97-AF65-F5344CB8AC3E}">
        <p14:creationId xmlns:p14="http://schemas.microsoft.com/office/powerpoint/2010/main" val="40928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CA3C3-E5EF-46E6-9B72-5FE0F5DE7CA9}"/>
              </a:ext>
            </a:extLst>
          </p:cNvPr>
          <p:cNvSpPr>
            <a:spLocks noGrp="1"/>
          </p:cNvSpPr>
          <p:nvPr>
            <p:ph type="title"/>
          </p:nvPr>
        </p:nvSpPr>
        <p:spPr>
          <a:xfrm>
            <a:off x="585216" y="3035808"/>
            <a:ext cx="10850722" cy="498598"/>
          </a:xfrm>
        </p:spPr>
        <p:txBody>
          <a:bodyPr/>
          <a:lstStyle/>
          <a:p>
            <a:r>
              <a:rPr lang="en-US" dirty="0"/>
              <a:t>Lesson 01: </a:t>
            </a:r>
            <a:r>
              <a:rPr lang="en-US" b="1" dirty="0"/>
              <a:t>Azure Users and Groups</a:t>
            </a:r>
            <a:endParaRPr lang="en-US" dirty="0"/>
          </a:p>
        </p:txBody>
      </p:sp>
    </p:spTree>
    <p:extLst>
      <p:ext uri="{BB962C8B-B14F-4D97-AF65-F5344CB8AC3E}">
        <p14:creationId xmlns:p14="http://schemas.microsoft.com/office/powerpoint/2010/main" val="416846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hlinkClick r:id="rId3"/>
              </a:rPr>
              <a:t>Additional </a:t>
            </a:r>
            <a:r>
              <a:rPr lang="en-US" dirty="0">
                <a:hlinkClick r:id="rId4"/>
              </a:rPr>
              <a:t>Practice:</a:t>
            </a:r>
            <a:r>
              <a:rPr lang="en-US" dirty="0"/>
              <a:t> RBAC</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4493538"/>
          </a:xfrm>
        </p:spPr>
        <p:txBody>
          <a:bodyPr/>
          <a:lstStyle/>
          <a:p>
            <a:r>
              <a:rPr lang="en-US" dirty="0"/>
              <a:t>(Azure Portal) Grant access for a user using RBAC</a:t>
            </a:r>
          </a:p>
          <a:p>
            <a:pPr lvl="1"/>
            <a:r>
              <a:rPr lang="en-US" sz="2400" dirty="0"/>
              <a:t>Create a resource group</a:t>
            </a:r>
          </a:p>
          <a:p>
            <a:pPr lvl="1"/>
            <a:r>
              <a:rPr lang="en-US" sz="2400" dirty="0"/>
              <a:t>Assign a user to a role</a:t>
            </a:r>
          </a:p>
          <a:p>
            <a:pPr lvl="1"/>
            <a:r>
              <a:rPr lang="en-US" sz="2400" dirty="0"/>
              <a:t>Remove the role assignment</a:t>
            </a:r>
          </a:p>
          <a:p>
            <a:pPr lvl="1"/>
            <a:endParaRPr lang="en-US" sz="2400" dirty="0"/>
          </a:p>
          <a:p>
            <a:pPr marL="228600" lvl="1"/>
            <a:r>
              <a:rPr lang="en-US" sz="2800" dirty="0">
                <a:latin typeface="Segoe UI Semilight" panose="020B0402040204020203" pitchFamily="34" charset="0"/>
                <a:cs typeface="Segoe UI Semilight" panose="020B0402040204020203" pitchFamily="34" charset="0"/>
                <a:hlinkClick r:id="rId5"/>
              </a:rPr>
              <a:t>(PowerShell)</a:t>
            </a:r>
            <a:r>
              <a:rPr lang="en-US" sz="2800" dirty="0">
                <a:latin typeface="Segoe UI Semilight" panose="020B0402040204020203" pitchFamily="34" charset="0"/>
                <a:cs typeface="Segoe UI Semilight" panose="020B0402040204020203" pitchFamily="34" charset="0"/>
              </a:rPr>
              <a:t> Grant a user access to view resources in a subscription</a:t>
            </a:r>
          </a:p>
          <a:p>
            <a:pPr marL="428625" lvl="2"/>
            <a:r>
              <a:rPr lang="en-US" sz="2400" dirty="0">
                <a:latin typeface="Segoe UI Semilight" panose="020B0402040204020203" pitchFamily="34" charset="0"/>
                <a:cs typeface="Segoe UI Semilight" panose="020B0402040204020203" pitchFamily="34" charset="0"/>
              </a:rPr>
              <a:t>Create a user</a:t>
            </a:r>
          </a:p>
          <a:p>
            <a:pPr marL="428625" lvl="2"/>
            <a:r>
              <a:rPr lang="en-US" sz="2400" dirty="0">
                <a:latin typeface="Segoe UI Semilight" panose="020B0402040204020203" pitchFamily="34" charset="0"/>
                <a:cs typeface="Segoe UI Semilight" panose="020B0402040204020203" pitchFamily="34" charset="0"/>
              </a:rPr>
              <a:t>Create a resource group</a:t>
            </a:r>
          </a:p>
          <a:p>
            <a:pPr marL="428625" lvl="2"/>
            <a:r>
              <a:rPr lang="en-US" sz="2400" dirty="0">
                <a:latin typeface="Segoe UI Semilight" panose="020B0402040204020203" pitchFamily="34" charset="0"/>
                <a:cs typeface="Segoe UI Semilight" panose="020B0402040204020203" pitchFamily="34" charset="0"/>
              </a:rPr>
              <a:t>List the role assignments: </a:t>
            </a:r>
            <a:r>
              <a:rPr lang="en-US" sz="2400" b="1" dirty="0">
                <a:latin typeface="Segoe UI Semilight" panose="020B0402040204020203" pitchFamily="34" charset="0"/>
                <a:cs typeface="Segoe UI Semilight" panose="020B0402040204020203" pitchFamily="34" charset="0"/>
              </a:rPr>
              <a:t>Get-AzureRMRoleAssignment</a:t>
            </a:r>
          </a:p>
          <a:p>
            <a:pPr marL="428625" lvl="2"/>
            <a:r>
              <a:rPr lang="en-US" sz="2400" dirty="0">
                <a:latin typeface="Segoe UI Semilight" panose="020B0402040204020203" pitchFamily="34" charset="0"/>
                <a:cs typeface="Segoe UI Semilight" panose="020B0402040204020203" pitchFamily="34" charset="0"/>
              </a:rPr>
              <a:t>Remove access: </a:t>
            </a:r>
            <a:r>
              <a:rPr lang="en-US" sz="2400" b="1" dirty="0">
                <a:latin typeface="Segoe UI Semilight" panose="020B0402040204020203" pitchFamily="34" charset="0"/>
                <a:cs typeface="Segoe UI Semilight" panose="020B0402040204020203" pitchFamily="34" charset="0"/>
              </a:rPr>
              <a:t>Remove-AzureRmResourceGroup</a:t>
            </a:r>
          </a:p>
        </p:txBody>
      </p:sp>
    </p:spTree>
    <p:extLst>
      <p:ext uri="{BB962C8B-B14F-4D97-AF65-F5344CB8AC3E}">
        <p14:creationId xmlns:p14="http://schemas.microsoft.com/office/powerpoint/2010/main" val="20613341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Video:</a:t>
            </a:r>
            <a:r>
              <a:rPr lang="en-US" dirty="0"/>
              <a:t> Enterprise Administrators</a:t>
            </a:r>
          </a:p>
        </p:txBody>
      </p:sp>
      <p:grpSp>
        <p:nvGrpSpPr>
          <p:cNvPr id="2" name="Group 1"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421773C6-3970-444C-B51A-AB0C6871F1CD}"/>
              </a:ext>
            </a:extLst>
          </p:cNvPr>
          <p:cNvGrpSpPr/>
          <p:nvPr/>
        </p:nvGrpSpPr>
        <p:grpSpPr>
          <a:xfrm>
            <a:off x="1106916" y="1707982"/>
            <a:ext cx="9342121" cy="4135754"/>
            <a:chOff x="300990" y="1854286"/>
            <a:chExt cx="9342121" cy="4135754"/>
          </a:xfrm>
        </p:grpSpPr>
        <p:sp>
          <p:nvSpPr>
            <p:cNvPr id="3" name="Rectangle 2"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83E403A9-D806-4EEA-8FC5-966846F9A5B8}"/>
                </a:ext>
              </a:extLst>
            </p:cNvPr>
            <p:cNvSpPr/>
            <p:nvPr/>
          </p:nvSpPr>
          <p:spPr>
            <a:xfrm>
              <a:off x="5166360" y="1854286"/>
              <a:ext cx="1965960" cy="662940"/>
            </a:xfrm>
            <a:prstGeom prst="rect">
              <a:avLst/>
            </a:prstGeom>
            <a:gradFill>
              <a:gsLst>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Enterprise Enrollment</a:t>
              </a:r>
            </a:p>
          </p:txBody>
        </p:sp>
        <p:cxnSp>
          <p:nvCxnSpPr>
            <p:cNvPr id="4" name="Straight Connector 3"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83DDDEED-EFAF-4263-8C5E-3E711EF1DD85}"/>
                </a:ext>
              </a:extLst>
            </p:cNvPr>
            <p:cNvCxnSpPr>
              <a:cxnSpLocks/>
            </p:cNvCxnSpPr>
            <p:nvPr/>
          </p:nvCxnSpPr>
          <p:spPr>
            <a:xfrm>
              <a:off x="6126480" y="2517226"/>
              <a:ext cx="0" cy="4972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A015D92F-64D4-453E-B197-ACC909D5EFE7}"/>
                </a:ext>
              </a:extLst>
            </p:cNvPr>
            <p:cNvCxnSpPr>
              <a:cxnSpLocks/>
            </p:cNvCxnSpPr>
            <p:nvPr/>
          </p:nvCxnSpPr>
          <p:spPr>
            <a:xfrm flipH="1">
              <a:off x="4400551" y="3014431"/>
              <a:ext cx="424052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DEB8801E-A298-45A5-B599-E11613D1A3A4}"/>
                </a:ext>
              </a:extLst>
            </p:cNvPr>
            <p:cNvCxnSpPr>
              <a:cxnSpLocks/>
            </p:cNvCxnSpPr>
            <p:nvPr/>
          </p:nvCxnSpPr>
          <p:spPr>
            <a:xfrm>
              <a:off x="8633461" y="3014431"/>
              <a:ext cx="0" cy="4972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D231E8FC-9471-40DF-B7AA-D262AA25CC86}"/>
                </a:ext>
              </a:extLst>
            </p:cNvPr>
            <p:cNvCxnSpPr>
              <a:cxnSpLocks/>
            </p:cNvCxnSpPr>
            <p:nvPr/>
          </p:nvCxnSpPr>
          <p:spPr>
            <a:xfrm>
              <a:off x="4400550" y="3014431"/>
              <a:ext cx="0" cy="4972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Rectangle 7"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CC32DC3A-4204-4D9D-A86E-DBF6F84F1D34}"/>
                </a:ext>
              </a:extLst>
            </p:cNvPr>
            <p:cNvSpPr/>
            <p:nvPr/>
          </p:nvSpPr>
          <p:spPr>
            <a:xfrm>
              <a:off x="7616191" y="3540211"/>
              <a:ext cx="1965960" cy="350520"/>
            </a:xfrm>
            <a:prstGeom prst="rect">
              <a:avLst/>
            </a:prstGeom>
            <a:gradFill>
              <a:gsLst>
                <a:gs pos="2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 B</a:t>
              </a:r>
            </a:p>
          </p:txBody>
        </p:sp>
        <p:cxnSp>
          <p:nvCxnSpPr>
            <p:cNvPr id="9" name="Straight Connector 8"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EA04DA0B-DD33-4DCF-8479-96093B263AD2}"/>
                </a:ext>
              </a:extLst>
            </p:cNvPr>
            <p:cNvCxnSpPr>
              <a:cxnSpLocks/>
            </p:cNvCxnSpPr>
            <p:nvPr/>
          </p:nvCxnSpPr>
          <p:spPr>
            <a:xfrm flipH="1">
              <a:off x="2506980" y="3715471"/>
              <a:ext cx="36347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F7C1A79C-D658-4B5D-801A-8FFEEA7C3715}"/>
                </a:ext>
              </a:extLst>
            </p:cNvPr>
            <p:cNvCxnSpPr>
              <a:cxnSpLocks/>
            </p:cNvCxnSpPr>
            <p:nvPr/>
          </p:nvCxnSpPr>
          <p:spPr>
            <a:xfrm>
              <a:off x="6122671" y="3715471"/>
              <a:ext cx="0" cy="4972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A22B5627-541C-410F-9FD7-9DDF158FBD21}"/>
                </a:ext>
              </a:extLst>
            </p:cNvPr>
            <p:cNvCxnSpPr>
              <a:cxnSpLocks/>
            </p:cNvCxnSpPr>
            <p:nvPr/>
          </p:nvCxnSpPr>
          <p:spPr>
            <a:xfrm>
              <a:off x="2529840" y="3715471"/>
              <a:ext cx="0" cy="4972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460C89A9-4F8A-47BC-BE14-0048F5A2011C}"/>
                </a:ext>
              </a:extLst>
            </p:cNvPr>
            <p:cNvSpPr/>
            <p:nvPr/>
          </p:nvSpPr>
          <p:spPr>
            <a:xfrm>
              <a:off x="1524000" y="4233630"/>
              <a:ext cx="1965960" cy="350520"/>
            </a:xfrm>
            <a:prstGeom prst="rect">
              <a:avLst/>
            </a:prstGeom>
            <a:gradFill>
              <a:gsLst>
                <a:gs pos="2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 A</a:t>
              </a:r>
            </a:p>
          </p:txBody>
        </p:sp>
        <p:sp>
          <p:nvSpPr>
            <p:cNvPr id="13" name="Rectangle 12"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C3DC835F-BC84-44FC-B6EB-2B930C30BA3E}"/>
                </a:ext>
              </a:extLst>
            </p:cNvPr>
            <p:cNvSpPr/>
            <p:nvPr/>
          </p:nvSpPr>
          <p:spPr>
            <a:xfrm>
              <a:off x="5158741" y="4239346"/>
              <a:ext cx="1965960" cy="350520"/>
            </a:xfrm>
            <a:prstGeom prst="rect">
              <a:avLst/>
            </a:prstGeom>
            <a:gradFill>
              <a:gsLst>
                <a:gs pos="2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 B</a:t>
              </a:r>
            </a:p>
          </p:txBody>
        </p:sp>
        <p:sp>
          <p:nvSpPr>
            <p:cNvPr id="14" name="Rectangle 13"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00D3333C-1F6C-420E-99D7-F71846B96C89}"/>
                </a:ext>
              </a:extLst>
            </p:cNvPr>
            <p:cNvSpPr/>
            <p:nvPr/>
          </p:nvSpPr>
          <p:spPr>
            <a:xfrm>
              <a:off x="3417570" y="3526876"/>
              <a:ext cx="1965960" cy="350520"/>
            </a:xfrm>
            <a:prstGeom prst="rect">
              <a:avLst/>
            </a:prstGeom>
            <a:gradFill>
              <a:gsLst>
                <a:gs pos="2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 A</a:t>
              </a:r>
            </a:p>
          </p:txBody>
        </p:sp>
        <p:cxnSp>
          <p:nvCxnSpPr>
            <p:cNvPr id="15" name="Straight Connector 14"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B40CE398-627B-480E-9E6F-7BA8DBAAFC4F}"/>
                </a:ext>
              </a:extLst>
            </p:cNvPr>
            <p:cNvCxnSpPr>
              <a:cxnSpLocks/>
            </p:cNvCxnSpPr>
            <p:nvPr/>
          </p:nvCxnSpPr>
          <p:spPr>
            <a:xfrm>
              <a:off x="2529840" y="4578436"/>
              <a:ext cx="0" cy="4972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CBC35E70-6E3C-41F5-9443-477043F29F7D}"/>
                </a:ext>
              </a:extLst>
            </p:cNvPr>
            <p:cNvCxnSpPr>
              <a:cxnSpLocks/>
            </p:cNvCxnSpPr>
            <p:nvPr/>
          </p:nvCxnSpPr>
          <p:spPr>
            <a:xfrm flipH="1">
              <a:off x="1417320" y="5071831"/>
              <a:ext cx="2072640" cy="219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AF0C1DE0-E0D9-4869-B582-1D60F49DC10E}"/>
                </a:ext>
              </a:extLst>
            </p:cNvPr>
            <p:cNvCxnSpPr>
              <a:cxnSpLocks/>
            </p:cNvCxnSpPr>
            <p:nvPr/>
          </p:nvCxnSpPr>
          <p:spPr>
            <a:xfrm>
              <a:off x="3470911" y="5075641"/>
              <a:ext cx="0" cy="4972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18E947E8-BD00-4280-87D2-CA31085F7509}"/>
                </a:ext>
              </a:extLst>
            </p:cNvPr>
            <p:cNvCxnSpPr>
              <a:cxnSpLocks/>
            </p:cNvCxnSpPr>
            <p:nvPr/>
          </p:nvCxnSpPr>
          <p:spPr>
            <a:xfrm>
              <a:off x="1398270" y="5075641"/>
              <a:ext cx="0" cy="4972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036503D9-F416-46C2-AAF5-6184FACD9954}"/>
                </a:ext>
              </a:extLst>
            </p:cNvPr>
            <p:cNvCxnSpPr>
              <a:cxnSpLocks/>
            </p:cNvCxnSpPr>
            <p:nvPr/>
          </p:nvCxnSpPr>
          <p:spPr>
            <a:xfrm>
              <a:off x="6122671" y="4574626"/>
              <a:ext cx="0" cy="9982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Rectangle 20"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B2A9E739-3879-47B8-AE4B-51A039566871}"/>
                </a:ext>
              </a:extLst>
            </p:cNvPr>
            <p:cNvSpPr/>
            <p:nvPr/>
          </p:nvSpPr>
          <p:spPr>
            <a:xfrm>
              <a:off x="300990" y="5610945"/>
              <a:ext cx="1965960" cy="350520"/>
            </a:xfrm>
            <a:prstGeom prst="rect">
              <a:avLst/>
            </a:prstGeom>
            <a:gradFill>
              <a:gsLst>
                <a:gs pos="2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Subscription 1</a:t>
              </a:r>
            </a:p>
          </p:txBody>
        </p:sp>
        <p:sp>
          <p:nvSpPr>
            <p:cNvPr id="22" name="Rectangle 21"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3326FB7D-D361-4EFA-A1AD-0FFC18059F7F}"/>
                </a:ext>
              </a:extLst>
            </p:cNvPr>
            <p:cNvSpPr/>
            <p:nvPr/>
          </p:nvSpPr>
          <p:spPr>
            <a:xfrm>
              <a:off x="2506980" y="5607135"/>
              <a:ext cx="1965960" cy="350520"/>
            </a:xfrm>
            <a:prstGeom prst="rect">
              <a:avLst/>
            </a:prstGeom>
            <a:gradFill>
              <a:gsLst>
                <a:gs pos="2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Subscription 2</a:t>
              </a:r>
            </a:p>
          </p:txBody>
        </p:sp>
        <p:cxnSp>
          <p:nvCxnSpPr>
            <p:cNvPr id="23" name="Straight Connector 22"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F2BFEB39-0467-4946-B41D-729DAB8D6F72}"/>
                </a:ext>
              </a:extLst>
            </p:cNvPr>
            <p:cNvCxnSpPr>
              <a:cxnSpLocks/>
            </p:cNvCxnSpPr>
            <p:nvPr/>
          </p:nvCxnSpPr>
          <p:spPr>
            <a:xfrm>
              <a:off x="8637271" y="3875491"/>
              <a:ext cx="0" cy="4972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Rectangle 23"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B43778AE-E091-40FF-9D5D-A570B37F09AD}"/>
                </a:ext>
              </a:extLst>
            </p:cNvPr>
            <p:cNvSpPr/>
            <p:nvPr/>
          </p:nvSpPr>
          <p:spPr>
            <a:xfrm>
              <a:off x="7616191" y="4241250"/>
              <a:ext cx="1965960" cy="350520"/>
            </a:xfrm>
            <a:prstGeom prst="rect">
              <a:avLst/>
            </a:prstGeom>
            <a:gradFill>
              <a:gsLst>
                <a:gs pos="2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 C</a:t>
              </a:r>
            </a:p>
          </p:txBody>
        </p:sp>
        <p:sp>
          <p:nvSpPr>
            <p:cNvPr id="25" name="Rectangle 24"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00280515-1FD8-41CA-BD03-F5B437BD3622}"/>
                </a:ext>
              </a:extLst>
            </p:cNvPr>
            <p:cNvSpPr/>
            <p:nvPr/>
          </p:nvSpPr>
          <p:spPr>
            <a:xfrm>
              <a:off x="5162551" y="5626186"/>
              <a:ext cx="1965960" cy="350520"/>
            </a:xfrm>
            <a:prstGeom prst="rect">
              <a:avLst/>
            </a:prstGeom>
            <a:gradFill>
              <a:gsLst>
                <a:gs pos="2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Subscription 3</a:t>
              </a:r>
            </a:p>
          </p:txBody>
        </p:sp>
        <p:cxnSp>
          <p:nvCxnSpPr>
            <p:cNvPr id="26" name="Straight Connector 25"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2C2EF2D1-81EA-41EE-9523-62250F719717}"/>
                </a:ext>
              </a:extLst>
            </p:cNvPr>
            <p:cNvCxnSpPr>
              <a:cxnSpLocks/>
            </p:cNvCxnSpPr>
            <p:nvPr/>
          </p:nvCxnSpPr>
          <p:spPr>
            <a:xfrm>
              <a:off x="8698231" y="4591770"/>
              <a:ext cx="0" cy="117919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descr="Graphic of a hierarchy showing Departments with accounts and subscriptions  in an Enterprise Enrollment model. Used to relate generally to the content in the Enterprise Administrator video.">
              <a:extLst>
                <a:ext uri="{FF2B5EF4-FFF2-40B4-BE49-F238E27FC236}">
                  <a16:creationId xmlns:a16="http://schemas.microsoft.com/office/drawing/2014/main" id="{E9C020A0-4F37-49B6-8B59-DF57370ABCE7}"/>
                </a:ext>
              </a:extLst>
            </p:cNvPr>
            <p:cNvSpPr/>
            <p:nvPr/>
          </p:nvSpPr>
          <p:spPr>
            <a:xfrm>
              <a:off x="7677151" y="5639520"/>
              <a:ext cx="1965960" cy="350520"/>
            </a:xfrm>
            <a:prstGeom prst="rect">
              <a:avLst/>
            </a:prstGeom>
            <a:gradFill>
              <a:gsLst>
                <a:gs pos="2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Subscription 4</a:t>
              </a:r>
            </a:p>
          </p:txBody>
        </p:sp>
      </p:grpSp>
    </p:spTree>
    <p:extLst>
      <p:ext uri="{BB962C8B-B14F-4D97-AF65-F5344CB8AC3E}">
        <p14:creationId xmlns:p14="http://schemas.microsoft.com/office/powerpoint/2010/main" val="416252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8FD1-A34F-4298-B75C-12F909C9E616}"/>
              </a:ext>
            </a:extLst>
          </p:cNvPr>
          <p:cNvSpPr>
            <a:spLocks noGrp="1"/>
          </p:cNvSpPr>
          <p:nvPr>
            <p:ph type="title"/>
          </p:nvPr>
        </p:nvSpPr>
        <p:spPr/>
        <p:txBody>
          <a:bodyPr/>
          <a:lstStyle/>
          <a:p>
            <a:r>
              <a:rPr lang="en-US" dirty="0"/>
              <a:t>Module 2: Review Questions</a:t>
            </a:r>
          </a:p>
        </p:txBody>
      </p:sp>
      <p:sp>
        <p:nvSpPr>
          <p:cNvPr id="3" name="Text Placeholder 2">
            <a:extLst>
              <a:ext uri="{FF2B5EF4-FFF2-40B4-BE49-F238E27FC236}">
                <a16:creationId xmlns:a16="http://schemas.microsoft.com/office/drawing/2014/main" id="{74AC9AAA-1357-4C92-BA74-8E160DF926EF}"/>
              </a:ext>
            </a:extLst>
          </p:cNvPr>
          <p:cNvSpPr>
            <a:spLocks noGrp="1"/>
          </p:cNvSpPr>
          <p:nvPr>
            <p:ph type="body" sz="quarter" idx="10"/>
          </p:nvPr>
        </p:nvSpPr>
        <p:spPr>
          <a:xfrm>
            <a:off x="584200" y="1435495"/>
            <a:ext cx="11018520" cy="5466112"/>
          </a:xfrm>
        </p:spPr>
        <p:txBody>
          <a:bodyPr/>
          <a:lstStyle/>
          <a:p>
            <a:pPr marL="514350" indent="-514350">
              <a:buFont typeface="+mj-lt"/>
              <a:buAutoNum type="arabicPeriod"/>
            </a:pPr>
            <a:r>
              <a:rPr lang="en-US" sz="2400" dirty="0"/>
              <a:t>You are managing Azure AD for an organization and you engage a third-party consultant to assist. You need to give the consultant access to the Azure resources. What is an Azure user account? What are the three identity sources for user accounts? Which type of account would you use for the consultant?</a:t>
            </a:r>
          </a:p>
          <a:p>
            <a:pPr marL="514350" indent="-514350">
              <a:buFont typeface="+mj-lt"/>
              <a:buAutoNum type="arabicPeriod"/>
            </a:pPr>
            <a:r>
              <a:rPr lang="en-US" sz="2400" dirty="0"/>
              <a:t>You need to manage access permissions for an Azure tenant. What are Azure groups? What are the two basic types of groups? What are the two ways to assign members to Azure groups?</a:t>
            </a:r>
          </a:p>
          <a:p>
            <a:pPr marL="514350" indent="-514350">
              <a:buFont typeface="+mj-lt"/>
              <a:buAutoNum type="arabicPeriod"/>
            </a:pPr>
            <a:r>
              <a:rPr lang="en-US" sz="2400" dirty="0"/>
              <a:t>You need to define several levels of control for groups of users. The requirements for the groups are: </a:t>
            </a:r>
            <a:r>
              <a:rPr lang="en-US" sz="2400" b="1" dirty="0"/>
              <a:t>Group1</a:t>
            </a:r>
            <a:r>
              <a:rPr lang="en-US" sz="2400" dirty="0"/>
              <a:t>, manage everything, including access; </a:t>
            </a:r>
            <a:r>
              <a:rPr lang="en-US" sz="2400" b="1" dirty="0"/>
              <a:t>Group 2</a:t>
            </a:r>
            <a:r>
              <a:rPr lang="en-US" sz="2400" dirty="0"/>
              <a:t>, manage everything except access, and </a:t>
            </a:r>
            <a:r>
              <a:rPr lang="en-US" sz="2400" b="1" dirty="0"/>
              <a:t>Group 3</a:t>
            </a:r>
            <a:r>
              <a:rPr lang="en-US" sz="2400" dirty="0"/>
              <a:t>, view everything but do not allow changes. What is RBAC? What are the three most common roles in Azure? Which role would you use for each group? How do you view the roles in the Azure portal?</a:t>
            </a:r>
          </a:p>
          <a:p>
            <a:pPr marL="514350" indent="-514350">
              <a:buFont typeface="+mj-lt"/>
              <a:buAutoNum type="arabicPeriod"/>
            </a:pPr>
            <a:endParaRPr lang="en-US" dirty="0"/>
          </a:p>
        </p:txBody>
      </p:sp>
    </p:spTree>
    <p:extLst>
      <p:ext uri="{BB962C8B-B14F-4D97-AF65-F5344CB8AC3E}">
        <p14:creationId xmlns:p14="http://schemas.microsoft.com/office/powerpoint/2010/main" val="16911125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Video:</a:t>
            </a:r>
            <a:r>
              <a:rPr lang="en-US" dirty="0"/>
              <a:t> Managing Users and Groups</a:t>
            </a:r>
          </a:p>
        </p:txBody>
      </p:sp>
      <p:pic>
        <p:nvPicPr>
          <p:cNvPr id="3" name="Picture 2" descr="Screenshot of the Users and groups blade in Azure Active Directory, shown in  the video.">
            <a:extLst>
              <a:ext uri="{FF2B5EF4-FFF2-40B4-BE49-F238E27FC236}">
                <a16:creationId xmlns:a16="http://schemas.microsoft.com/office/drawing/2014/main" id="{5D154DB2-7F02-4284-B74B-BE4DBC04BD92}"/>
              </a:ext>
            </a:extLst>
          </p:cNvPr>
          <p:cNvPicPr>
            <a:picLocks noChangeAspect="1"/>
          </p:cNvPicPr>
          <p:nvPr/>
        </p:nvPicPr>
        <p:blipFill>
          <a:blip r:embed="rId4"/>
          <a:stretch>
            <a:fillRect/>
          </a:stretch>
        </p:blipFill>
        <p:spPr>
          <a:xfrm>
            <a:off x="739947" y="1413970"/>
            <a:ext cx="10201275" cy="4933950"/>
          </a:xfrm>
          <a:prstGeom prst="rect">
            <a:avLst/>
          </a:prstGeom>
          <a:ln w="15875">
            <a:solidFill>
              <a:schemeClr val="tx1"/>
            </a:solidFill>
          </a:ln>
        </p:spPr>
      </p:pic>
    </p:spTree>
    <p:extLst>
      <p:ext uri="{BB962C8B-B14F-4D97-AF65-F5344CB8AC3E}">
        <p14:creationId xmlns:p14="http://schemas.microsoft.com/office/powerpoint/2010/main" val="377637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User Accounts</a:t>
            </a:r>
          </a:p>
        </p:txBody>
      </p:sp>
      <p:sp>
        <p:nvSpPr>
          <p:cNvPr id="6" name="Text Placeholder 5"/>
          <p:cNvSpPr>
            <a:spLocks noGrp="1"/>
          </p:cNvSpPr>
          <p:nvPr>
            <p:ph type="body" sz="quarter" idx="10"/>
          </p:nvPr>
        </p:nvSpPr>
        <p:spPr>
          <a:xfrm>
            <a:off x="584200" y="4530729"/>
            <a:ext cx="11018520" cy="1465016"/>
          </a:xfrm>
        </p:spPr>
        <p:txBody>
          <a:bodyPr/>
          <a:lstStyle/>
          <a:p>
            <a:r>
              <a:rPr lang="en-US" dirty="0"/>
              <a:t>All users must have a user account</a:t>
            </a:r>
          </a:p>
          <a:p>
            <a:r>
              <a:rPr lang="en-US" dirty="0"/>
              <a:t>The account is used for authentication and authorization</a:t>
            </a:r>
          </a:p>
          <a:p>
            <a:r>
              <a:rPr lang="en-US" dirty="0"/>
              <a:t>Identity Sources: Cloud, Directory-synchronized, and Guest </a:t>
            </a:r>
          </a:p>
        </p:txBody>
      </p:sp>
      <p:pic>
        <p:nvPicPr>
          <p:cNvPr id="5" name="Picture 4" descr="Screenshot of the All Users page. Several users are shown. The User Type and Source information is highlighted. ">
            <a:extLst>
              <a:ext uri="{FF2B5EF4-FFF2-40B4-BE49-F238E27FC236}">
                <a16:creationId xmlns:a16="http://schemas.microsoft.com/office/drawing/2014/main" id="{A6DD5C87-FF96-4EF6-BB5E-475269991C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199" y="1435100"/>
            <a:ext cx="10091717" cy="2828142"/>
          </a:xfrm>
          <a:prstGeom prst="rect">
            <a:avLst/>
          </a:prstGeom>
          <a:noFill/>
          <a:ln>
            <a:solidFill>
              <a:schemeClr val="tx1"/>
            </a:solidFill>
          </a:ln>
        </p:spPr>
      </p:pic>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User Accounts</a:t>
            </a:r>
          </a:p>
        </p:txBody>
      </p:sp>
      <p:sp>
        <p:nvSpPr>
          <p:cNvPr id="6" name="Text Placeholder 5"/>
          <p:cNvSpPr>
            <a:spLocks noGrp="1"/>
          </p:cNvSpPr>
          <p:nvPr>
            <p:ph type="body" sz="quarter" idx="10"/>
          </p:nvPr>
        </p:nvSpPr>
        <p:spPr>
          <a:xfrm>
            <a:off x="584200" y="1435497"/>
            <a:ext cx="5948485" cy="4493538"/>
          </a:xfrm>
        </p:spPr>
        <p:txBody>
          <a:bodyPr/>
          <a:lstStyle/>
          <a:p>
            <a:pPr marL="0" indent="0">
              <a:buNone/>
            </a:pPr>
            <a:r>
              <a:rPr lang="en-US" sz="2000" dirty="0"/>
              <a:t># Create a password object</a:t>
            </a:r>
          </a:p>
          <a:p>
            <a:pPr marL="0" indent="0">
              <a:buNone/>
            </a:pPr>
            <a:r>
              <a:rPr lang="en-US" sz="2000" dirty="0"/>
              <a:t>$PasswordProfile = New-Object -TypeName Microsoft.Open.AzureAD.Model.PasswordProfile</a:t>
            </a:r>
          </a:p>
          <a:p>
            <a:pPr marL="0" indent="0">
              <a:buNone/>
            </a:pPr>
            <a:endParaRPr lang="en-US" sz="2000" dirty="0"/>
          </a:p>
          <a:p>
            <a:pPr marL="0" indent="0">
              <a:buNone/>
            </a:pPr>
            <a:r>
              <a:rPr lang="en-US" sz="2000" dirty="0"/>
              <a:t># Assign the password</a:t>
            </a:r>
          </a:p>
          <a:p>
            <a:pPr marL="0" indent="0">
              <a:buNone/>
            </a:pPr>
            <a:r>
              <a:rPr lang="en-US" sz="2000" dirty="0"/>
              <a:t>$PasswordProfile.Password = "&lt;Password&gt;“</a:t>
            </a:r>
          </a:p>
          <a:p>
            <a:pPr marL="0" indent="0">
              <a:buNone/>
            </a:pPr>
            <a:endParaRPr lang="en-US" sz="2000" dirty="0"/>
          </a:p>
          <a:p>
            <a:pPr marL="0" indent="0">
              <a:buNone/>
            </a:pPr>
            <a:r>
              <a:rPr lang="en-US" sz="2000" dirty="0"/>
              <a:t># Create the new user</a:t>
            </a:r>
          </a:p>
          <a:p>
            <a:pPr marL="0" indent="0">
              <a:buNone/>
            </a:pPr>
            <a:r>
              <a:rPr lang="en-US" sz="2000" b="1" dirty="0">
                <a:hlinkClick r:id="rId3"/>
              </a:rPr>
              <a:t>New-AzureADUser</a:t>
            </a:r>
            <a:r>
              <a:rPr lang="en-US" sz="2000" dirty="0"/>
              <a:t> -AccountEnabled $True -DisplayName "Abby Brown" -PasswordProfile $PasswordProfile -MailNickName "AbbyB" -UserPrincipalName </a:t>
            </a:r>
            <a:r>
              <a:rPr lang="en-US" sz="2000" u="sng" dirty="0"/>
              <a:t>AbbyB@contoso.com</a:t>
            </a:r>
            <a:endParaRPr lang="en-US" sz="2000" dirty="0"/>
          </a:p>
          <a:p>
            <a:pPr marL="0" indent="0">
              <a:buNone/>
            </a:pPr>
            <a:endParaRPr lang="en-US" sz="2000" dirty="0"/>
          </a:p>
        </p:txBody>
      </p:sp>
      <p:pic>
        <p:nvPicPr>
          <p:cNvPr id="2" name="Picture 1" descr="Screenshot of the User page for adding users accounts and the Profile settings.">
            <a:extLst>
              <a:ext uri="{FF2B5EF4-FFF2-40B4-BE49-F238E27FC236}">
                <a16:creationId xmlns:a16="http://schemas.microsoft.com/office/drawing/2014/main" id="{74B1004B-C8EE-4BE3-B65D-823A2FD9CEC3}"/>
              </a:ext>
            </a:extLst>
          </p:cNvPr>
          <p:cNvPicPr>
            <a:picLocks noChangeAspect="1"/>
          </p:cNvPicPr>
          <p:nvPr/>
        </p:nvPicPr>
        <p:blipFill>
          <a:blip r:embed="rId4"/>
          <a:stretch>
            <a:fillRect/>
          </a:stretch>
        </p:blipFill>
        <p:spPr>
          <a:xfrm>
            <a:off x="5990898" y="1105842"/>
            <a:ext cx="5728136" cy="4582835"/>
          </a:xfrm>
          <a:prstGeom prst="rect">
            <a:avLst/>
          </a:prstGeom>
        </p:spPr>
      </p:pic>
    </p:spTree>
    <p:extLst>
      <p:ext uri="{BB962C8B-B14F-4D97-AF65-F5344CB8AC3E}">
        <p14:creationId xmlns:p14="http://schemas.microsoft.com/office/powerpoint/2010/main" val="204209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Bulk User Accounts</a:t>
            </a:r>
          </a:p>
        </p:txBody>
      </p:sp>
      <p:sp>
        <p:nvSpPr>
          <p:cNvPr id="6" name="Text Placeholder 5"/>
          <p:cNvSpPr>
            <a:spLocks noGrp="1"/>
          </p:cNvSpPr>
          <p:nvPr>
            <p:ph type="body" sz="quarter" idx="10"/>
          </p:nvPr>
        </p:nvSpPr>
        <p:spPr>
          <a:xfrm>
            <a:off x="584200" y="3687581"/>
            <a:ext cx="11018520" cy="2585323"/>
          </a:xfrm>
        </p:spPr>
        <p:txBody>
          <a:bodyPr/>
          <a:lstStyle/>
          <a:p>
            <a:pPr marL="514350" lvl="0" indent="-514350">
              <a:buFont typeface="+mj-lt"/>
              <a:buAutoNum type="arabicPeriod"/>
            </a:pPr>
            <a:r>
              <a:rPr lang="en-US" sz="2400" dirty="0"/>
              <a:t>Use </a:t>
            </a:r>
            <a:r>
              <a:rPr lang="en-US" sz="2400" b="1" dirty="0">
                <a:hlinkClick r:id="rId3"/>
              </a:rPr>
              <a:t>Connect-AzureAD</a:t>
            </a:r>
            <a:r>
              <a:rPr lang="en-US" sz="2400" dirty="0"/>
              <a:t> to create a PowerShell connection to your directory </a:t>
            </a:r>
          </a:p>
          <a:p>
            <a:pPr marL="514350" lvl="0" indent="-514350">
              <a:buFont typeface="+mj-lt"/>
              <a:buAutoNum type="arabicPeriod"/>
            </a:pPr>
            <a:r>
              <a:rPr lang="en-US" sz="2400" dirty="0"/>
              <a:t>Create a new Password Profile for the new users </a:t>
            </a:r>
          </a:p>
          <a:p>
            <a:pPr marL="514350" lvl="0" indent="-514350">
              <a:buFont typeface="+mj-lt"/>
              <a:buAutoNum type="arabicPeriod"/>
            </a:pPr>
            <a:r>
              <a:rPr lang="en-US" sz="2400" dirty="0"/>
              <a:t>Use </a:t>
            </a:r>
            <a:r>
              <a:rPr lang="en-US" sz="2400" b="1" dirty="0">
                <a:hlinkClick r:id="rId4"/>
              </a:rPr>
              <a:t>Import-CSV</a:t>
            </a:r>
            <a:r>
              <a:rPr lang="en-US" sz="2400" dirty="0"/>
              <a:t> to import the csv file</a:t>
            </a:r>
          </a:p>
          <a:p>
            <a:pPr marL="514350" lvl="0" indent="-514350">
              <a:buFont typeface="+mj-lt"/>
              <a:buAutoNum type="arabicPeriod"/>
            </a:pPr>
            <a:r>
              <a:rPr lang="en-US" sz="2400" dirty="0"/>
              <a:t>Loop through the users in the file constructing the user parameters</a:t>
            </a:r>
          </a:p>
          <a:p>
            <a:pPr marL="514350" lvl="0" indent="-514350">
              <a:buFont typeface="+mj-lt"/>
              <a:buAutoNum type="arabicPeriod"/>
            </a:pPr>
            <a:r>
              <a:rPr lang="en-US" sz="2400" dirty="0"/>
              <a:t>Use </a:t>
            </a:r>
            <a:r>
              <a:rPr lang="en-US" sz="2400" b="1" dirty="0">
                <a:hlinkClick r:id="rId5"/>
              </a:rPr>
              <a:t>New-ADUser</a:t>
            </a:r>
            <a:r>
              <a:rPr lang="en-US" sz="2400" dirty="0"/>
              <a:t> to create each user </a:t>
            </a:r>
          </a:p>
          <a:p>
            <a:pPr marL="514350" lvl="0" indent="-514350">
              <a:buFont typeface="+mj-lt"/>
              <a:buAutoNum type="arabicPeriod"/>
            </a:pPr>
            <a:r>
              <a:rPr lang="en-US" sz="2400" dirty="0"/>
              <a:t>Be sure to enable each account </a:t>
            </a:r>
          </a:p>
        </p:txBody>
      </p:sp>
      <p:pic>
        <p:nvPicPr>
          <p:cNvPr id="7" name="Picture 6" descr="A CSV file is shown being processed by New-ADUser and writing to Azure AD.">
            <a:extLst>
              <a:ext uri="{FF2B5EF4-FFF2-40B4-BE49-F238E27FC236}">
                <a16:creationId xmlns:a16="http://schemas.microsoft.com/office/drawing/2014/main" id="{102FB943-5DA9-47B7-80A2-3511C9AF4C25}"/>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84200" y="1435100"/>
            <a:ext cx="10079842" cy="1878116"/>
          </a:xfrm>
          <a:prstGeom prst="rect">
            <a:avLst/>
          </a:prstGeom>
          <a:noFill/>
        </p:spPr>
      </p:pic>
    </p:spTree>
    <p:extLst>
      <p:ext uri="{BB962C8B-B14F-4D97-AF65-F5344CB8AC3E}">
        <p14:creationId xmlns:p14="http://schemas.microsoft.com/office/powerpoint/2010/main" val="244867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Group Accounts</a:t>
            </a:r>
          </a:p>
        </p:txBody>
      </p:sp>
      <p:sp>
        <p:nvSpPr>
          <p:cNvPr id="3" name="Text Placeholder 2">
            <a:extLst>
              <a:ext uri="{FF2B5EF4-FFF2-40B4-BE49-F238E27FC236}">
                <a16:creationId xmlns:a16="http://schemas.microsoft.com/office/drawing/2014/main" id="{29FA23E7-56CC-4234-A79B-4833FD53B2B0}"/>
              </a:ext>
            </a:extLst>
          </p:cNvPr>
          <p:cNvSpPr>
            <a:spLocks noGrp="1"/>
          </p:cNvSpPr>
          <p:nvPr>
            <p:ph type="body" sz="quarter" idx="10"/>
          </p:nvPr>
        </p:nvSpPr>
        <p:spPr>
          <a:xfrm>
            <a:off x="586390" y="1434370"/>
            <a:ext cx="11018520" cy="5429179"/>
          </a:xfrm>
        </p:spPr>
        <p:txBody>
          <a:bodyPr/>
          <a:lstStyle/>
          <a:p>
            <a:pPr marL="457200" indent="-457200">
              <a:buFont typeface="Arial" panose="020B0604020202020204" pitchFamily="34" charset="0"/>
              <a:buChar char="•"/>
            </a:pPr>
            <a:r>
              <a:rPr lang="en-US" dirty="0"/>
              <a:t>Security groups</a:t>
            </a:r>
          </a:p>
          <a:p>
            <a:pPr marL="457200" indent="-457200">
              <a:buFont typeface="Arial" panose="020B0604020202020204" pitchFamily="34" charset="0"/>
              <a:buChar char="•"/>
            </a:pPr>
            <a:r>
              <a:rPr lang="en-US" dirty="0"/>
              <a:t>Distribution groups</a:t>
            </a:r>
          </a:p>
          <a:p>
            <a:pPr marL="457200" indent="-457200">
              <a:buFont typeface="Arial" panose="020B0604020202020204" pitchFamily="34" charset="0"/>
              <a:buChar char="•"/>
            </a:pPr>
            <a:r>
              <a:rPr lang="en-US" dirty="0"/>
              <a:t>Directly assigned</a:t>
            </a:r>
          </a:p>
          <a:p>
            <a:pPr marL="457200" indent="-457200">
              <a:buFont typeface="Arial" panose="020B0604020202020204" pitchFamily="34" charset="0"/>
              <a:buChar char="•"/>
            </a:pPr>
            <a:r>
              <a:rPr lang="en-US" dirty="0"/>
              <a:t>Dynamically assigned</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b="1" dirty="0">
                <a:hlinkClick r:id="rId3"/>
              </a:rPr>
              <a:t>New-AzureADGroup</a:t>
            </a:r>
            <a:r>
              <a:rPr lang="en-US" dirty="0"/>
              <a:t> -Description "Marketing" -DisplayName "Marketing" -MailEnabled $false -SecurityEnabled $true -MailNickName "Marketing"</a:t>
            </a:r>
          </a:p>
          <a:p>
            <a:pPr marL="457200" indent="-457200">
              <a:buFont typeface="Arial" panose="020B0604020202020204" pitchFamily="34" charset="0"/>
              <a:buChar char="•"/>
            </a:pPr>
            <a:endParaRPr lang="en-US" dirty="0"/>
          </a:p>
        </p:txBody>
      </p:sp>
      <p:pic>
        <p:nvPicPr>
          <p:cNvPr id="7" name="Picture 6" descr="Screenshot of the Users and Groups - All Groups page in the Azure Portal. All Groups is highlighted and three groups are shown: Group1, Group2, and Group3. The Group Type for each group is Security and the Membership Type is Assigned. ">
            <a:extLst>
              <a:ext uri="{FF2B5EF4-FFF2-40B4-BE49-F238E27FC236}">
                <a16:creationId xmlns:a16="http://schemas.microsoft.com/office/drawing/2014/main" id="{357E83DA-4AA3-4452-A627-4811BFCE1EA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48855" y="1435100"/>
            <a:ext cx="5290013" cy="3053773"/>
          </a:xfrm>
          <a:prstGeom prst="rect">
            <a:avLst/>
          </a:prstGeom>
          <a:noFill/>
          <a:ln>
            <a:solidFill>
              <a:schemeClr val="tx1"/>
            </a:solidFill>
          </a:ln>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Demonstration:</a:t>
            </a:r>
            <a:r>
              <a:rPr lang="en-US" dirty="0"/>
              <a:t> Create User and Group Accounts</a:t>
            </a:r>
          </a:p>
        </p:txBody>
      </p:sp>
      <p:pic>
        <p:nvPicPr>
          <p:cNvPr id="3" name="Picture 2" descr="Screenshot of the Users and groups page shown in the demonstration.">
            <a:extLst>
              <a:ext uri="{FF2B5EF4-FFF2-40B4-BE49-F238E27FC236}">
                <a16:creationId xmlns:a16="http://schemas.microsoft.com/office/drawing/2014/main" id="{FC7D9936-5005-4393-9084-207113F8318B}"/>
              </a:ext>
            </a:extLst>
          </p:cNvPr>
          <p:cNvPicPr>
            <a:picLocks noChangeAspect="1"/>
          </p:cNvPicPr>
          <p:nvPr/>
        </p:nvPicPr>
        <p:blipFill>
          <a:blip r:embed="rId4"/>
          <a:stretch>
            <a:fillRect/>
          </a:stretch>
        </p:blipFill>
        <p:spPr>
          <a:xfrm>
            <a:off x="1008992" y="1332537"/>
            <a:ext cx="6684580" cy="5304745"/>
          </a:xfrm>
          <a:prstGeom prst="rect">
            <a:avLst/>
          </a:prstGeom>
          <a:ln w="12700">
            <a:solidFill>
              <a:schemeClr val="tx1"/>
            </a:solidFill>
          </a:ln>
        </p:spPr>
      </p:pic>
    </p:spTree>
    <p:extLst>
      <p:ext uri="{BB962C8B-B14F-4D97-AF65-F5344CB8AC3E}">
        <p14:creationId xmlns:p14="http://schemas.microsoft.com/office/powerpoint/2010/main" val="324531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hlinkClick r:id="rId3"/>
              </a:rPr>
              <a:t>Additional Practice:</a:t>
            </a:r>
            <a:r>
              <a:rPr lang="en-US" dirty="0"/>
              <a:t> Users and Groups</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2203680"/>
          </a:xfrm>
        </p:spPr>
        <p:txBody>
          <a:bodyPr/>
          <a:lstStyle/>
          <a:p>
            <a:r>
              <a:rPr lang="en-US" dirty="0"/>
              <a:t>Work with users and groups in your Active Directory</a:t>
            </a:r>
          </a:p>
          <a:p>
            <a:pPr lvl="1"/>
            <a:r>
              <a:rPr lang="en-US" sz="2400" dirty="0">
                <a:hlinkClick r:id="rId4"/>
              </a:rPr>
              <a:t>Add new users</a:t>
            </a:r>
            <a:endParaRPr lang="en-US" sz="2400" dirty="0"/>
          </a:p>
          <a:p>
            <a:pPr lvl="1"/>
            <a:r>
              <a:rPr lang="en-US" sz="2400" dirty="0">
                <a:hlinkClick r:id="rId5"/>
              </a:rPr>
              <a:t>Manage group membership</a:t>
            </a:r>
            <a:endParaRPr lang="en-US" sz="2400" dirty="0"/>
          </a:p>
          <a:p>
            <a:pPr lvl="1"/>
            <a:r>
              <a:rPr lang="en-US" sz="2400" dirty="0">
                <a:hlinkClick r:id="rId6"/>
              </a:rPr>
              <a:t>Create a group and add members</a:t>
            </a:r>
            <a:endParaRPr lang="en-US" sz="2400" dirty="0"/>
          </a:p>
          <a:p>
            <a:pPr lvl="1"/>
            <a:r>
              <a:rPr lang="en-US" sz="2400" dirty="0">
                <a:hlinkClick r:id="rId7"/>
              </a:rPr>
              <a:t>Manage profile information</a:t>
            </a:r>
            <a:endParaRPr lang="en-US" sz="2400" dirty="0"/>
          </a:p>
        </p:txBody>
      </p:sp>
    </p:spTree>
    <p:extLst>
      <p:ext uri="{BB962C8B-B14F-4D97-AF65-F5344CB8AC3E}">
        <p14:creationId xmlns:p14="http://schemas.microsoft.com/office/powerpoint/2010/main" val="2167040020"/>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2764</Words>
  <Application>Microsoft Office PowerPoint</Application>
  <PresentationFormat>Widescreen</PresentationFormat>
  <Paragraphs>260</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Consolas</vt:lpstr>
      <vt:lpstr>Segoe UI</vt:lpstr>
      <vt:lpstr>Segoe UI Light</vt:lpstr>
      <vt:lpstr>Segoe UI Semibold</vt:lpstr>
      <vt:lpstr>Segoe UI Semilight</vt:lpstr>
      <vt:lpstr>Wingdings</vt:lpstr>
      <vt:lpstr>WHITE TEMPLATE</vt:lpstr>
      <vt:lpstr>AZ-100.1 Module 02: Access Management for Cloud Resources</vt:lpstr>
      <vt:lpstr>Lesson 01: Azure Users and Groups</vt:lpstr>
      <vt:lpstr>Video: Managing Users and Groups</vt:lpstr>
      <vt:lpstr>User Accounts</vt:lpstr>
      <vt:lpstr>Adding User Accounts</vt:lpstr>
      <vt:lpstr>Bulk User Accounts</vt:lpstr>
      <vt:lpstr>Group Accounts</vt:lpstr>
      <vt:lpstr>Demonstration: Create User and Group Accounts</vt:lpstr>
      <vt:lpstr>Additional Practice: Users and Groups</vt:lpstr>
      <vt:lpstr>Lesson 02: Role-based Access Control</vt:lpstr>
      <vt:lpstr>Video: Role-Based Access Control</vt:lpstr>
      <vt:lpstr>RBAC Concepts</vt:lpstr>
      <vt:lpstr>Roles</vt:lpstr>
      <vt:lpstr>Administrator Permissions</vt:lpstr>
      <vt:lpstr>Resource Scope</vt:lpstr>
      <vt:lpstr>Role Assignment</vt:lpstr>
      <vt:lpstr>Role Definitions</vt:lpstr>
      <vt:lpstr>Assignable Scopes  </vt:lpstr>
      <vt:lpstr>Demonstration: Role-Based Access Control</vt:lpstr>
      <vt:lpstr>Additional Practice: RBAC</vt:lpstr>
      <vt:lpstr>Video: Enterprise Administrators</vt:lpstr>
      <vt:lpstr>Module 2: Review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2018-11-26T15:10:22Z</dcterms:created>
  <dcterms:modified xsi:type="dcterms:W3CDTF">2018-11-26T15:10:35Z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2018-11-26T15:10:35.2846793Z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