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5"/>
  </p:notesMasterIdLst>
  <p:handoutMasterIdLst>
    <p:handoutMasterId r:id="rId26"/>
  </p:handoutMasterIdLst>
  <p:sldIdLst>
    <p:sldId id="1719" r:id="rId2"/>
    <p:sldId id="1865" r:id="rId3"/>
    <p:sldId id="1895" r:id="rId4"/>
    <p:sldId id="1860" r:id="rId5"/>
    <p:sldId id="1884" r:id="rId6"/>
    <p:sldId id="1896" r:id="rId7"/>
    <p:sldId id="1897" r:id="rId8"/>
    <p:sldId id="1899" r:id="rId9"/>
    <p:sldId id="1898" r:id="rId10"/>
    <p:sldId id="1900" r:id="rId11"/>
    <p:sldId id="1901" r:id="rId12"/>
    <p:sldId id="1886" r:id="rId13"/>
    <p:sldId id="1871" r:id="rId14"/>
    <p:sldId id="1902" r:id="rId15"/>
    <p:sldId id="1903" r:id="rId16"/>
    <p:sldId id="1904" r:id="rId17"/>
    <p:sldId id="1905" r:id="rId18"/>
    <p:sldId id="1906" r:id="rId19"/>
    <p:sldId id="1907" r:id="rId20"/>
    <p:sldId id="1908" r:id="rId21"/>
    <p:sldId id="1909" r:id="rId22"/>
    <p:sldId id="1910" r:id="rId23"/>
    <p:sldId id="191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65"/>
            <p14:sldId id="1895"/>
            <p14:sldId id="1860"/>
            <p14:sldId id="1884"/>
            <p14:sldId id="1896"/>
            <p14:sldId id="1897"/>
            <p14:sldId id="1899"/>
            <p14:sldId id="1898"/>
            <p14:sldId id="1900"/>
            <p14:sldId id="1901"/>
            <p14:sldId id="1886"/>
            <p14:sldId id="1871"/>
            <p14:sldId id="1902"/>
            <p14:sldId id="1903"/>
            <p14:sldId id="1904"/>
            <p14:sldId id="1905"/>
            <p14:sldId id="1906"/>
            <p14:sldId id="1907"/>
            <p14:sldId id="1908"/>
            <p14:sldId id="1909"/>
            <p14:sldId id="1910"/>
            <p14:sldId id="19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0175" autoAdjust="0"/>
  </p:normalViewPr>
  <p:slideViewPr>
    <p:cSldViewPr snapToGrid="0">
      <p:cViewPr varScale="1">
        <p:scale>
          <a:sx n="115" d="100"/>
          <a:sy n="115" d="100"/>
        </p:scale>
        <p:origin x="282"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11/26/2018 7:11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11/26/2018 7:10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Alert rule terminology - https://docs.microsoft.com/en-us/azure/monitoring-and-diagnostics/monitoring-overview-unified-alerts#alert-rules-terminology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5670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see how the activity log lets you monitor activity at the subscription level? If you like, try another practice using the reference link.</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Create, view, and manage alerts using Azure Monitor - https://docs.microsoft.com/en-us/azure/monitoring-and-diagnostics/monitor-alerts-unified-usage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The Activity Log differs from Diagnostic Logs </a:t>
            </a:r>
            <a:r>
              <a:rPr lang="en-US" sz="882" u="none" kern="1200" dirty="0">
                <a:solidFill>
                  <a:schemeClr val="tx1"/>
                </a:solidFill>
                <a:effectLst/>
                <a:latin typeface="Segoe UI Light" pitchFamily="34" charset="0"/>
                <a:ea typeface="+mn-ea"/>
                <a:cs typeface="+mn-cs"/>
              </a:rPr>
              <a:t>(https://docs.microsoft.com/en-us/azure/monitoring-and-diagnostics/monitoring-overview-of-diagnostic-logs). Activity Logs provide data about the operations on a resource from the outside (the "control plane"). Diagnostics Logs are emitted by a resource and provide information about the operation of that resource (the "data plane").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Monitor Subscription Activity with the Azure Activity Log - https://docs.microsoft.com/en-us/azure/monitoring-and-diagnostics/monitoring-overview-activity-logs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94612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think of Azure Monitor as a platform service which provides a pipeline for metric and log data coming from any Azure resource providers. Alerts and Activity Log are covered in more details in separate lessons. Log Analytics is covered in a separate module.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7776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Once you have defined a set of filters, you can save it as a query that is persisted across sessions if you ever need to perform the same query with those filters applied again in the future. You can also pin a query to your Azure dashboard to always keep an eye on specific events.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Query the Activity Log in the Azure portal - https://docs.microsoft.com/en-us/azure/monitoring-and-diagnostics/monitoring-overview-activity-logs#query-the-activity-log-in-the-azure-portal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11722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Categories in the Activity Log - https://docs.microsoft.com/en-us/azure/monitoring-and-diagnostics/monitoring-overview-activity-logs#categories-in-the-activity-log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52506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Log Analytics collects activity logs and stores the logs for 90 days free of charge. If you store logs for longer than 90 days, you will incur data retention charges for the data stored longer than that period. When you're on the Free pricing tier, activity logs do not apply to your daily data consumption. The next module is Log Analytics.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Collect and analyze Azure activity logs in Log Analytics - https://docs.microsoft.com/en-us/azure/log-analytics/log-analytics-activity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36266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Do you think your organization would benefit from this strategy?</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Collect Azure Activity Logs into Log Analytics across subscriptions - https://docs.microsoft.com/en-us/azure/log-analytics/log-analytics-activity-logs-subscriptions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4806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think of Azure Monitor as a platform service which provides a pipeline for metric and log data coming from any Azure resource providers. Alerts and Activity Log are covered in more details in separate lessons. Log Analytics is covered in a separate module.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61340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The tasks listed are only a representative sampling of what you can do with Activity Logs. Explore some of the other tasks as you have time. Don’t forget to view the associated Activity Log dashboards. (Click the </a:t>
            </a:r>
            <a:r>
              <a:rPr lang="en-US" sz="882" b="1" kern="1200" dirty="0">
                <a:solidFill>
                  <a:schemeClr val="tx1"/>
                </a:solidFill>
                <a:effectLst/>
                <a:latin typeface="Segoe UI Light" pitchFamily="34" charset="0"/>
                <a:ea typeface="+mn-ea"/>
                <a:cs typeface="+mn-cs"/>
              </a:rPr>
              <a:t>Azure Activity Logs</a:t>
            </a:r>
            <a:r>
              <a:rPr lang="en-US" sz="882" kern="1200" dirty="0">
                <a:solidFill>
                  <a:schemeClr val="tx1"/>
                </a:solidFill>
                <a:effectLst/>
                <a:latin typeface="Segoe UI Light" pitchFamily="34" charset="0"/>
                <a:ea typeface="+mn-ea"/>
                <a:cs typeface="+mn-cs"/>
              </a:rPr>
              <a:t> tile to open the </a:t>
            </a:r>
            <a:r>
              <a:rPr lang="en-US" sz="882" b="1" kern="1200" dirty="0">
                <a:solidFill>
                  <a:schemeClr val="tx1"/>
                </a:solidFill>
                <a:effectLst/>
                <a:latin typeface="Segoe UI Light" pitchFamily="34" charset="0"/>
                <a:ea typeface="+mn-ea"/>
                <a:cs typeface="+mn-cs"/>
              </a:rPr>
              <a:t>Azure Activity Logs</a:t>
            </a:r>
            <a:r>
              <a:rPr lang="en-US" sz="882" kern="1200" dirty="0">
                <a:solidFill>
                  <a:schemeClr val="tx1"/>
                </a:solidFill>
                <a:effectLst/>
                <a:latin typeface="Segoe UI Light" pitchFamily="34" charset="0"/>
                <a:ea typeface="+mn-ea"/>
                <a:cs typeface="+mn-cs"/>
              </a:rPr>
              <a:t> dashboard.) Try some PowerShell and CLI tasks.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For more information, see: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Create activity log alerts –  https://docs.microsoft.com/en-us/azure/monitoring-and-diagnostics/monitoring-activity-log-alerts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Stream the Azure Activity Log to Event Hubs – https://docs.microsoft.com/en-us/azure/monitoring-and-diagnostics/monitoring-stream-activity-logs-event-hubs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Archive the Azure Activity Log – https://docs.microsoft.com/en-us/azure/monitoring-and-diagnostics/monitoring-archive-activity-log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Collect and analyze Azure activity logs in Log Analytics - https://docs.microsoft.com/en-us/azure/log-analytics/log-analytics-activity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9172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In this course we will cover the services that will help you with materials in the other courses. Specifically, the highlighted items in the diagram are covered in this course.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Monitoring Azure applications and resources - https://docs.microsoft.com/en-us/azure/monitoring-and-diagnostics/monitoring-overview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1521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 </a:t>
            </a:r>
            <a:r>
              <a:rPr lang="en-US" sz="882" b="0" i="0" u="none" strike="noStrike" kern="1200" dirty="0">
                <a:solidFill>
                  <a:schemeClr val="tx1"/>
                </a:solidFill>
                <a:effectLst/>
                <a:latin typeface="Segoe UI Light" pitchFamily="34" charset="0"/>
                <a:ea typeface="+mn-ea"/>
                <a:cs typeface="+mn-cs"/>
              </a:rPr>
              <a:t>Alerting is now available with Azure Monitor. Signals are emitted by the Target resource and can be of several types including Metric, Activity log, Application Insights, and Log types. Newer metric alerts specifically have the following improvements: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Improved latency: Newer metric alerts can run as often as every minute. Log alerts still have a longer than 1-minute delay due to the time is takes to ingest the logs.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Support for multi-dimensional metrics: You can alert on dimensional metrics allowing you to monitor an interesting segment of the metric.</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More control over metric conditions: You can define richer alert rules. The newer alerts support monitoring the maximum, minimum, average, and total values of metrics.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Combined monitoring of multiple metrics: You can monitor multiple metrics (currently, up to two metrics) with a single rule. An alert is triggered if both metrics breach their respective thresholds for the specified time-period.</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Metrics from Logs (limited public preview): Some log data going into Log Analytics can now be extracted and converted into Azure Monitor metrics and then alerted on just like other metrics.</a:t>
            </a:r>
          </a:p>
          <a:p>
            <a:endParaRPr lang="en-US" dirty="0"/>
          </a:p>
          <a:p>
            <a:r>
              <a:rPr lang="en-US" b="1" dirty="0"/>
              <a:t>Q2 Answer:  </a:t>
            </a:r>
            <a:r>
              <a:rPr lang="en-US" sz="882" b="0" i="0" u="none" strike="noStrike" kern="1200" dirty="0">
                <a:solidFill>
                  <a:schemeClr val="tx1"/>
                </a:solidFill>
                <a:effectLst/>
                <a:latin typeface="Segoe UI Light" pitchFamily="34" charset="0"/>
                <a:ea typeface="+mn-ea"/>
                <a:cs typeface="+mn-cs"/>
              </a:rPr>
              <a:t>Collect Azure Activity Logs into a Log Analytics workspace using the Azure Log Analytics Data Collector connector for Logic Apps. Use this strategy when you need to send logs to a workspace in a different Azure Active Directory. For example, if you are a managed service provider, you may want to collect activity logs from a customer's subscription and store them in a Log Analytics workspace in your own subscription. </a:t>
            </a:r>
          </a:p>
          <a:p>
            <a:endParaRPr lang="en-US" sz="882"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The basic strategy is to have Azure Activity Log send events to an Event Hub where a Logic App sends them to your Log Analytics workspace. The benefits for the clients are: </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Analysis of resource configuration.</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Usage telemetry.</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Solution recommendations that can help you improve cost effectiveness, performance, high availability, and security.</a:t>
            </a:r>
          </a:p>
          <a:p>
            <a:endParaRPr lang="en-US" dirty="0"/>
          </a:p>
          <a:p>
            <a:r>
              <a:rPr lang="en-US" b="1" dirty="0"/>
              <a:t>Q3 Answer:  T</a:t>
            </a:r>
            <a:r>
              <a:rPr lang="en-US" sz="882" b="0" i="0" u="none" strike="noStrike" kern="1200" dirty="0">
                <a:solidFill>
                  <a:schemeClr val="tx1"/>
                </a:solidFill>
                <a:effectLst/>
                <a:latin typeface="Segoe UI Light" pitchFamily="34" charset="0"/>
                <a:ea typeface="+mn-ea"/>
                <a:cs typeface="+mn-cs"/>
              </a:rPr>
              <a:t>he Azure Activity Log is a subscription log that gives insight into subscription-level events that have occurred in Azure. This includes a range of data, from Azure Resource Manager operational data to updates on Service Health events. The Activity Log was previously known as “Audit Logs” or “Operational Logs”. </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Using the Activity Log, you can determine the “what, who, and when” for any write operation taken on the resources in your subscription. It gives an audit trail of the activities or operations performed on your resources by someone working on the Azure platform. You can also understand the status of the operation and other relevant properties.</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1237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see:</a:t>
            </a:r>
          </a:p>
          <a:p>
            <a:r>
              <a:rPr lang="en-US" sz="882" kern="1200" dirty="0">
                <a:solidFill>
                  <a:schemeClr val="tx1"/>
                </a:solidFill>
                <a:effectLst/>
                <a:latin typeface="Segoe UI Light" pitchFamily="34" charset="0"/>
                <a:ea typeface="+mn-ea"/>
                <a:cs typeface="+mn-cs"/>
              </a:rPr>
              <a:t>Get started with Azure Monitor – https://docs.microsoft.com/en-us/azure/monitoring-and-diagnostics/monitoring-get-started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think of Azure Monitor as a platform service which provides a pipeline for metric and log data coming from any Azure resource providers. Alerts and Activity Log are covered in more details in separate lessons. Log Analytics is covered in a separate module.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74667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Advisor provides recommendations for virtual machines, availability sets, application gateways, App Services, SQL servers, and Redis Cache.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Introduction to Azure Advisor - https://docs.microsoft.com/en-us/azure/advisor/advisor-overview </a:t>
            </a:r>
          </a:p>
          <a:p>
            <a:r>
              <a:rPr lang="en-US" sz="882" kern="1200" dirty="0">
                <a:solidFill>
                  <a:schemeClr val="tx1"/>
                </a:solidFill>
                <a:effectLst/>
                <a:latin typeface="Segoe UI Light" pitchFamily="34" charset="0"/>
                <a:ea typeface="+mn-ea"/>
                <a:cs typeface="+mn-cs"/>
              </a:rPr>
              <a:t>Advisor Cost recommendations - https://docs.microsoft.com/en-us/azure/advisor/advisor-cost-recommendations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87078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6156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Take a few minutes to create an alert rule and look at the options. Action groups are on the next slide.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5246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Take a few minutes to create an action group using the link below.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Create an action group by using the Azure portal - https://docs.microsoft.com/en-us/azure/monitoring-and-diagnostics/monitoring-action-groups#create-an-action-group-by-using-the-azure-portal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Action specific information - https://docs.microsoft.com/en-us/azure/monitoring-and-diagnostics/monitoring-action-groups#action-specific-information</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Rate limiting for Voice, SMS, emails, Azure App push notifications and webhook posts - https://docs.microsoft.com/en-us/azure/monitoring-and-diagnostics/monitoring-alerts-rate-limiting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88419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 id="2147484263"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docs.microsoft.com/en-us/azure/monitoring-and-diagnostics/monitoring-sms-alert-behavior" TargetMode="External"/><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docs.microsoft.com/en-us/azure/log-analytics/log-analytics-itsmc-overview" TargetMode="External"/><Relationship Id="rId5" Type="http://schemas.openxmlformats.org/officeDocument/2006/relationships/hyperlink" Target="https://docs.microsoft.com/en-us/azure/monitoring-and-diagnostics/monitoring-activity-log-alerts-webhook" TargetMode="External"/><Relationship Id="rId4" Type="http://schemas.openxmlformats.org/officeDocument/2006/relationships/hyperlink" Target="https://docs.microsoft.com/en-us/azure/monitoring-and-diagnostics/monitoring-action-groups-logic-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docs.microsoft.com/en-us/azure/monitoring-and-diagnostics/monitor-quick-audit-notify-action-in-subscrip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overview-activity-logs"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channel9.msdn.com/Blogs/Seth-Juarez/Logs-John-Kemnetz/player"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event-hubs/event-hubs-what-is-event-hubs"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hyperlink" Target="https://docs.microsoft.com/en-us/azure/logic-apps/logic-apps-overvie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_oKTGW7KCAs"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monitoring-and-diagnostics/monitoring-stream-activity-logs-event-hubs#enable-streaming-of-the-activity-log" TargetMode="External"/><Relationship Id="rId3" Type="http://schemas.openxmlformats.org/officeDocument/2006/relationships/hyperlink" Target="https://docs.microsoft.com/en-us/azure/active-directory/fundamentals/add-users-azure-active-directory" TargetMode="External"/><Relationship Id="rId7" Type="http://schemas.openxmlformats.org/officeDocument/2006/relationships/hyperlink" Target="https://docs.microsoft.com/en-us/azure/monitoring-and-diagnostics/monitoring-overview-activity-logs#configure-log-profiles-using-the-azure-portal"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docs.microsoft.com/en-us/azure/azure-resource-manager/resource-group-audit" TargetMode="External"/><Relationship Id="rId5" Type="http://schemas.openxmlformats.org/officeDocument/2006/relationships/hyperlink" Target="https://docs.microsoft.com/en-us/azure/monitoring-and-diagnostics/monitoring-activity-log-alerts#create-an-alert-classic-on-an-activity-log-event-with-a-new-action-group-by-using-the-azure-portal" TargetMode="External"/><Relationship Id="rId10" Type="http://schemas.openxmlformats.org/officeDocument/2006/relationships/hyperlink" Target="https://docs.microsoft.com/en-us/azure/log-analytics/log-analytics-activity#configuration" TargetMode="External"/><Relationship Id="rId4" Type="http://schemas.openxmlformats.org/officeDocument/2006/relationships/hyperlink" Target="https://docs.microsoft.com/en-us/azure/monitoring-and-diagnostics/monitoring-activity-log-alerts#overview" TargetMode="External"/><Relationship Id="rId9" Type="http://schemas.openxmlformats.org/officeDocument/2006/relationships/hyperlink" Target="https://docs.microsoft.com/en-us/azure/monitoring-and-diagnostics/monitoring-archive-activity-log#archive-the-activity-log-using-the-porta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OugC_SgI1DU"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channel9.msdn.com/Shows/Azure-Friday/Azure-Monitor/player"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21004"/>
            <a:ext cx="4167887" cy="2215991"/>
          </a:xfrm>
        </p:spPr>
        <p:txBody>
          <a:bodyPr/>
          <a:lstStyle/>
          <a:p>
            <a:r>
              <a:rPr lang="en-US" dirty="0"/>
              <a:t>AZ-100.1</a:t>
            </a:r>
            <a:br>
              <a:rPr lang="en-US" dirty="0"/>
            </a:br>
            <a:r>
              <a:rPr lang="en-US" dirty="0"/>
              <a:t>Module 03: Monitoring and Diagnostics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Creating Alert Rules</a:t>
            </a:r>
          </a:p>
        </p:txBody>
      </p:sp>
      <p:sp>
        <p:nvSpPr>
          <p:cNvPr id="6" name="Text Placeholder 5"/>
          <p:cNvSpPr>
            <a:spLocks noGrp="1"/>
          </p:cNvSpPr>
          <p:nvPr>
            <p:ph type="body" sz="quarter" idx="10"/>
          </p:nvPr>
        </p:nvSpPr>
        <p:spPr>
          <a:xfrm>
            <a:off x="584200" y="3355072"/>
            <a:ext cx="11018520" cy="1465016"/>
          </a:xfrm>
        </p:spPr>
        <p:txBody>
          <a:bodyPr/>
          <a:lstStyle/>
          <a:p>
            <a:pPr marL="514350" indent="-514350">
              <a:buFont typeface="+mj-lt"/>
              <a:buAutoNum type="arabicPeriod"/>
            </a:pPr>
            <a:r>
              <a:rPr lang="en-US" dirty="0"/>
              <a:t>Define the alert condition with target, criteria, and logic</a:t>
            </a:r>
          </a:p>
          <a:p>
            <a:pPr marL="514350" indent="-514350">
              <a:buFont typeface="+mj-lt"/>
              <a:buAutoNum type="arabicPeriod"/>
            </a:pPr>
            <a:r>
              <a:rPr lang="en-US" dirty="0"/>
              <a:t>Define the alert details like rule name, description, and severity</a:t>
            </a:r>
          </a:p>
          <a:p>
            <a:pPr marL="514350" indent="-514350">
              <a:buFont typeface="+mj-lt"/>
              <a:buAutoNum type="arabicPeriod"/>
            </a:pPr>
            <a:r>
              <a:rPr lang="en-US" dirty="0"/>
              <a:t>Define the action group for notifications</a:t>
            </a:r>
          </a:p>
        </p:txBody>
      </p:sp>
      <p:pic>
        <p:nvPicPr>
          <p:cNvPr id="5" name="Picture 4" descr="Flowchart showing the three step process for creating an alert: 1) Define the alert condition, 2 Define the alert details, and 3) Define and action group.">
            <a:extLst>
              <a:ext uri="{FF2B5EF4-FFF2-40B4-BE49-F238E27FC236}">
                <a16:creationId xmlns:a16="http://schemas.microsoft.com/office/drawing/2014/main" id="{B91EF6D2-9C62-4BDB-BF27-DC1FF6E8A24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5970979" cy="1747487"/>
          </a:xfrm>
          <a:prstGeom prst="rect">
            <a:avLst/>
          </a:prstGeom>
          <a:noFill/>
        </p:spPr>
      </p:pic>
    </p:spTree>
    <p:extLst>
      <p:ext uri="{BB962C8B-B14F-4D97-AF65-F5344CB8AC3E}">
        <p14:creationId xmlns:p14="http://schemas.microsoft.com/office/powerpoint/2010/main" val="279353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Action Groups</a:t>
            </a:r>
          </a:p>
        </p:txBody>
      </p:sp>
      <p:sp>
        <p:nvSpPr>
          <p:cNvPr id="6" name="Text Placeholder 5"/>
          <p:cNvSpPr>
            <a:spLocks noGrp="1"/>
          </p:cNvSpPr>
          <p:nvPr>
            <p:ph type="body" sz="quarter" idx="10"/>
          </p:nvPr>
        </p:nvSpPr>
        <p:spPr>
          <a:xfrm>
            <a:off x="584200" y="4373134"/>
            <a:ext cx="11018520" cy="1895904"/>
          </a:xfrm>
        </p:spPr>
        <p:txBody>
          <a:bodyPr/>
          <a:lstStyle/>
          <a:p>
            <a:r>
              <a:rPr lang="en-US" dirty="0"/>
              <a:t>Configure a list of actions to take when the alert is triggered</a:t>
            </a:r>
          </a:p>
          <a:p>
            <a:r>
              <a:rPr lang="en-US" dirty="0"/>
              <a:t>Ensures the same actions are taken each time an alert is triggered</a:t>
            </a:r>
          </a:p>
          <a:p>
            <a:r>
              <a:rPr lang="en-US" dirty="0"/>
              <a:t>Action types: Email/</a:t>
            </a:r>
            <a:r>
              <a:rPr lang="en-US" u="sng" dirty="0">
                <a:hlinkClick r:id="rId3"/>
              </a:rPr>
              <a:t>SMS</a:t>
            </a:r>
            <a:r>
              <a:rPr lang="en-US" dirty="0"/>
              <a:t>/Push/Voice, </a:t>
            </a:r>
            <a:r>
              <a:rPr lang="en-US" u="sng" dirty="0">
                <a:hlinkClick r:id="rId4"/>
              </a:rPr>
              <a:t>Logic App</a:t>
            </a:r>
            <a:r>
              <a:rPr lang="en-US" dirty="0"/>
              <a:t>, </a:t>
            </a:r>
            <a:r>
              <a:rPr lang="en-US" u="sng" dirty="0">
                <a:hlinkClick r:id="rId5"/>
              </a:rPr>
              <a:t>Webhook</a:t>
            </a:r>
            <a:r>
              <a:rPr lang="en-US" dirty="0"/>
              <a:t>, </a:t>
            </a:r>
            <a:r>
              <a:rPr lang="en-US" u="sng" dirty="0">
                <a:hlinkClick r:id="rId6"/>
              </a:rPr>
              <a:t>IT Service Management</a:t>
            </a:r>
            <a:r>
              <a:rPr lang="en-US" dirty="0"/>
              <a:t>, or Automation Runbook</a:t>
            </a:r>
          </a:p>
        </p:txBody>
      </p:sp>
      <p:pic>
        <p:nvPicPr>
          <p:cNvPr id="5" name="Picture 4" descr="Actions groups screenshot. Three actions are shown: Email/SMS/Push/Voice, Webhook, and Automation Runbook.">
            <a:extLst>
              <a:ext uri="{FF2B5EF4-FFF2-40B4-BE49-F238E27FC236}">
                <a16:creationId xmlns:a16="http://schemas.microsoft.com/office/drawing/2014/main" id="{D2C699C1-BDED-4337-90E2-16262770995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84200" y="1442720"/>
            <a:ext cx="3869055" cy="1822994"/>
          </a:xfrm>
          <a:prstGeom prst="rect">
            <a:avLst/>
          </a:prstGeom>
          <a:noFill/>
          <a:ln>
            <a:solidFill>
              <a:schemeClr val="tx1"/>
            </a:solidFill>
          </a:ln>
        </p:spPr>
      </p:pic>
      <p:pic>
        <p:nvPicPr>
          <p:cNvPr id="8" name="Picture 7" descr="Screenshot of the Email/SMS/Push/Voice selections including: Name, Email checkbox, and SMS checkbox. ">
            <a:extLst>
              <a:ext uri="{FF2B5EF4-FFF2-40B4-BE49-F238E27FC236}">
                <a16:creationId xmlns:a16="http://schemas.microsoft.com/office/drawing/2014/main" id="{30D2F147-E859-40BE-A64D-EA2F20B7EE0C}"/>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841225" y="1435100"/>
            <a:ext cx="3362152" cy="2495632"/>
          </a:xfrm>
          <a:prstGeom prst="rect">
            <a:avLst/>
          </a:prstGeom>
          <a:noFill/>
          <a:ln>
            <a:solidFill>
              <a:schemeClr val="tx1"/>
            </a:solidFill>
          </a:ln>
        </p:spPr>
      </p:pic>
      <p:cxnSp>
        <p:nvCxnSpPr>
          <p:cNvPr id="3" name="Straight Arrow Connector 2">
            <a:extLst>
              <a:ext uri="{FF2B5EF4-FFF2-40B4-BE49-F238E27FC236}">
                <a16:creationId xmlns:a16="http://schemas.microsoft.com/office/drawing/2014/main" id="{D90480F7-077B-4F81-A1AE-1F6BD555B9CF}"/>
              </a:ext>
              <a:ext uri="{C183D7F6-B498-43B3-948B-1728B52AA6E4}">
                <adec:decorative xmlns:adec="http://schemas.microsoft.com/office/drawing/2017/decorative" val="1"/>
              </a:ext>
            </a:extLst>
          </p:cNvPr>
          <p:cNvCxnSpPr/>
          <p:nvPr/>
        </p:nvCxnSpPr>
        <p:spPr>
          <a:xfrm>
            <a:off x="2790701" y="2303813"/>
            <a:ext cx="2885704" cy="0"/>
          </a:xfrm>
          <a:prstGeom prst="straightConnector1">
            <a:avLst/>
          </a:prstGeom>
          <a:ln w="57150">
            <a:headEnd type="none" w="lg"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50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Signal Types and Metrics</a:t>
            </a:r>
          </a:p>
        </p:txBody>
      </p:sp>
      <p:sp>
        <p:nvSpPr>
          <p:cNvPr id="6" name="Text Placeholder 5"/>
          <p:cNvSpPr>
            <a:spLocks noGrp="1"/>
          </p:cNvSpPr>
          <p:nvPr>
            <p:ph type="body" sz="quarter" idx="10"/>
          </p:nvPr>
        </p:nvSpPr>
        <p:spPr>
          <a:xfrm>
            <a:off x="584200" y="1435497"/>
            <a:ext cx="5555343" cy="2308324"/>
          </a:xfrm>
        </p:spPr>
        <p:txBody>
          <a:bodyPr/>
          <a:lstStyle/>
          <a:p>
            <a:pPr lvl="0"/>
            <a:r>
              <a:rPr lang="en-US" dirty="0"/>
              <a:t>Improved latency</a:t>
            </a:r>
          </a:p>
          <a:p>
            <a:pPr lvl="0"/>
            <a:r>
              <a:rPr lang="en-US" dirty="0"/>
              <a:t>Support for multi-dimensional metrics</a:t>
            </a:r>
          </a:p>
          <a:p>
            <a:pPr lvl="0"/>
            <a:r>
              <a:rPr lang="en-US" dirty="0"/>
              <a:t>More control over metric conditions</a:t>
            </a:r>
          </a:p>
          <a:p>
            <a:pPr lvl="0"/>
            <a:r>
              <a:rPr lang="en-US" dirty="0"/>
              <a:t>Combined monitoring of multiple metrics</a:t>
            </a:r>
          </a:p>
          <a:p>
            <a:pPr lvl="0"/>
            <a:r>
              <a:rPr lang="en-US" dirty="0"/>
              <a:t>Metrics from Logs </a:t>
            </a:r>
          </a:p>
        </p:txBody>
      </p:sp>
      <p:pic>
        <p:nvPicPr>
          <p:cNvPr id="5" name="Picture 4" descr="Screenshot of the Configure Signal Logic page. Two Signal Types are shown: Metric and Activity Log. Signal Names include: Used Capacity, Transactions, and All Administrative operations. ">
            <a:extLst>
              <a:ext uri="{FF2B5EF4-FFF2-40B4-BE49-F238E27FC236}">
                <a16:creationId xmlns:a16="http://schemas.microsoft.com/office/drawing/2014/main" id="{681FEF2D-B8C6-4976-8657-520A99FFD8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8297" y="1450430"/>
            <a:ext cx="5351092" cy="4004513"/>
          </a:xfrm>
          <a:prstGeom prst="rect">
            <a:avLst/>
          </a:prstGeom>
          <a:noFill/>
          <a:ln>
            <a:solidFill>
              <a:schemeClr val="tx1"/>
            </a:solidFill>
          </a:ln>
        </p:spPr>
      </p:pic>
    </p:spTree>
    <p:extLst>
      <p:ext uri="{BB962C8B-B14F-4D97-AF65-F5344CB8AC3E}">
        <p14:creationId xmlns:p14="http://schemas.microsoft.com/office/powerpoint/2010/main" val="20420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a:t>
            </a:r>
            <a:r>
              <a:rPr lang="en-US" dirty="0"/>
              <a:t> </a:t>
            </a:r>
            <a:r>
              <a:rPr lang="en-US" dirty="0">
                <a:hlinkClick r:id="rId4"/>
              </a:rPr>
              <a:t>Practice:</a:t>
            </a:r>
            <a:r>
              <a:rPr lang="en-US" dirty="0"/>
              <a:t> Alerts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3077766"/>
          </a:xfrm>
        </p:spPr>
        <p:txBody>
          <a:bodyPr/>
          <a:lstStyle/>
          <a:p>
            <a:r>
              <a:rPr lang="en-US" dirty="0"/>
              <a:t>Audit and receive notifications about important actions in your Azure subscription</a:t>
            </a:r>
          </a:p>
          <a:p>
            <a:pPr lvl="1"/>
            <a:r>
              <a:rPr lang="en-US" sz="2400" dirty="0"/>
              <a:t>Create a network security group</a:t>
            </a:r>
          </a:p>
          <a:p>
            <a:pPr lvl="1"/>
            <a:r>
              <a:rPr lang="en-US" sz="2400" dirty="0"/>
              <a:t>Browse the Activity Log in the portal</a:t>
            </a:r>
          </a:p>
          <a:p>
            <a:pPr lvl="1"/>
            <a:r>
              <a:rPr lang="en-US" sz="2400" dirty="0"/>
              <a:t>Browse an event in the Activity log</a:t>
            </a:r>
          </a:p>
          <a:p>
            <a:pPr lvl="1"/>
            <a:r>
              <a:rPr lang="en-US" sz="2400" dirty="0"/>
              <a:t>Create an Activity log alert</a:t>
            </a:r>
          </a:p>
          <a:p>
            <a:pPr lvl="1"/>
            <a:r>
              <a:rPr lang="en-US" sz="2400" dirty="0"/>
              <a:t>Test the Activity log alert</a:t>
            </a:r>
          </a:p>
        </p:txBody>
      </p:sp>
    </p:spTree>
    <p:extLst>
      <p:ext uri="{BB962C8B-B14F-4D97-AF65-F5344CB8AC3E}">
        <p14:creationId xmlns:p14="http://schemas.microsoft.com/office/powerpoint/2010/main" val="21670400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0850722" cy="498598"/>
          </a:xfrm>
        </p:spPr>
        <p:txBody>
          <a:bodyPr/>
          <a:lstStyle/>
          <a:p>
            <a:r>
              <a:rPr lang="en-US" dirty="0"/>
              <a:t>Lesson 03: </a:t>
            </a:r>
            <a:r>
              <a:rPr lang="en-US" b="1" dirty="0"/>
              <a:t>Azure Activity Log</a:t>
            </a:r>
            <a:endParaRPr lang="en-US" dirty="0"/>
          </a:p>
        </p:txBody>
      </p:sp>
    </p:spTree>
    <p:extLst>
      <p:ext uri="{BB962C8B-B14F-4D97-AF65-F5344CB8AC3E}">
        <p14:creationId xmlns:p14="http://schemas.microsoft.com/office/powerpoint/2010/main" val="249899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Overview of </a:t>
            </a:r>
            <a:r>
              <a:rPr lang="en-US" b="1" dirty="0">
                <a:hlinkClick r:id="rId3"/>
              </a:rPr>
              <a:t>Activity Log</a:t>
            </a:r>
            <a:endParaRPr lang="en-US" b="1" dirty="0"/>
          </a:p>
        </p:txBody>
      </p:sp>
      <p:sp>
        <p:nvSpPr>
          <p:cNvPr id="6" name="Text Placeholder 5"/>
          <p:cNvSpPr>
            <a:spLocks noGrp="1"/>
          </p:cNvSpPr>
          <p:nvPr>
            <p:ph type="body" sz="quarter" idx="10"/>
          </p:nvPr>
        </p:nvSpPr>
        <p:spPr>
          <a:xfrm>
            <a:off x="584200" y="1708630"/>
            <a:ext cx="5948485" cy="3360920"/>
          </a:xfrm>
        </p:spPr>
        <p:txBody>
          <a:bodyPr/>
          <a:lstStyle/>
          <a:p>
            <a:pPr lvl="0"/>
            <a:r>
              <a:rPr lang="en-US" dirty="0"/>
              <a:t>Send data to Log Analytics for advanced search and alerts</a:t>
            </a:r>
          </a:p>
          <a:p>
            <a:pPr lvl="0"/>
            <a:r>
              <a:rPr lang="en-US" dirty="0"/>
              <a:t>Query or manage events in the Portal, PowerShell, CLI, and REST API</a:t>
            </a:r>
          </a:p>
          <a:p>
            <a:pPr lvl="0"/>
            <a:r>
              <a:rPr lang="en-US" dirty="0"/>
              <a:t>Stream information to Event Hub</a:t>
            </a:r>
          </a:p>
          <a:p>
            <a:pPr lvl="0"/>
            <a:r>
              <a:rPr lang="en-US" dirty="0"/>
              <a:t>Archive data to a storage account</a:t>
            </a:r>
          </a:p>
          <a:p>
            <a:pPr lvl="0"/>
            <a:r>
              <a:rPr lang="en-US" dirty="0"/>
              <a:t>Analyze data with Power BI</a:t>
            </a:r>
          </a:p>
        </p:txBody>
      </p:sp>
      <p:pic>
        <p:nvPicPr>
          <p:cNvPr id="7" name="Picture 6" descr="Image showing the Activity Log interfaces with OMS Log Analytics, Event Hubs, Power BI, Azure Storage, Email, WebHooks, Azure Portal, PowerShell, CLI, and REST API.">
            <a:extLst>
              <a:ext uri="{FF2B5EF4-FFF2-40B4-BE49-F238E27FC236}">
                <a16:creationId xmlns:a16="http://schemas.microsoft.com/office/drawing/2014/main" id="{0C789C0D-8198-43AB-9D23-9646E7434E2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32685" y="1387366"/>
            <a:ext cx="5543701" cy="4122785"/>
          </a:xfrm>
          <a:prstGeom prst="rect">
            <a:avLst/>
          </a:prstGeom>
          <a:noFill/>
          <a:ln>
            <a:solidFill>
              <a:schemeClr val="dk1"/>
            </a:solidFill>
          </a:ln>
        </p:spPr>
      </p:pic>
    </p:spTree>
    <p:extLst>
      <p:ext uri="{BB962C8B-B14F-4D97-AF65-F5344CB8AC3E}">
        <p14:creationId xmlns:p14="http://schemas.microsoft.com/office/powerpoint/2010/main" val="184764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Activity Log</a:t>
            </a:r>
          </a:p>
        </p:txBody>
      </p:sp>
      <p:pic>
        <p:nvPicPr>
          <p:cNvPr id="2" name="Picture 1" descr="Diagram as used in the video, showing Activity Log is part of the Azure platform and along with Diagnostic Logs has options for querying, archiving, routing, and managing these logs. ">
            <a:extLst>
              <a:ext uri="{FF2B5EF4-FFF2-40B4-BE49-F238E27FC236}">
                <a16:creationId xmlns:a16="http://schemas.microsoft.com/office/drawing/2014/main" id="{E1002484-4484-498B-8E02-23C11A6AF52E}"/>
              </a:ext>
            </a:extLst>
          </p:cNvPr>
          <p:cNvPicPr>
            <a:picLocks noChangeAspect="1"/>
          </p:cNvPicPr>
          <p:nvPr/>
        </p:nvPicPr>
        <p:blipFill>
          <a:blip r:embed="rId4"/>
          <a:stretch>
            <a:fillRect/>
          </a:stretch>
        </p:blipFill>
        <p:spPr>
          <a:xfrm>
            <a:off x="825718" y="1309625"/>
            <a:ext cx="9258300" cy="5114925"/>
          </a:xfrm>
          <a:prstGeom prst="rect">
            <a:avLst/>
          </a:prstGeom>
        </p:spPr>
      </p:pic>
    </p:spTree>
    <p:extLst>
      <p:ext uri="{BB962C8B-B14F-4D97-AF65-F5344CB8AC3E}">
        <p14:creationId xmlns:p14="http://schemas.microsoft.com/office/powerpoint/2010/main" val="270528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Query the Activity Log</a:t>
            </a:r>
          </a:p>
        </p:txBody>
      </p:sp>
      <p:sp>
        <p:nvSpPr>
          <p:cNvPr id="6" name="Text Placeholder 5"/>
          <p:cNvSpPr>
            <a:spLocks noGrp="1"/>
          </p:cNvSpPr>
          <p:nvPr>
            <p:ph type="body" sz="quarter" idx="10"/>
          </p:nvPr>
        </p:nvSpPr>
        <p:spPr>
          <a:xfrm>
            <a:off x="584200" y="4613857"/>
            <a:ext cx="11018520" cy="1292662"/>
          </a:xfrm>
        </p:spPr>
        <p:txBody>
          <a:bodyPr/>
          <a:lstStyle/>
          <a:p>
            <a:pPr lvl="0"/>
            <a:r>
              <a:rPr lang="en-US" dirty="0"/>
              <a:t>Filter by: Subscription, Resource group, Resource (name), Resource type, Operation name, Timespan, Category, Severity, and Event initiated by </a:t>
            </a:r>
          </a:p>
        </p:txBody>
      </p:sp>
      <p:pic>
        <p:nvPicPr>
          <p:cNvPr id="5" name="Picture 4" descr="Screenshot of the Activity Log selections including: Subscription, Resource Group, Resource, Resource Type, Operation, Timespan, Event Category, Event Severity, Event initiated by, and Search. ">
            <a:extLst>
              <a:ext uri="{FF2B5EF4-FFF2-40B4-BE49-F238E27FC236}">
                <a16:creationId xmlns:a16="http://schemas.microsoft.com/office/drawing/2014/main" id="{CEFC25B9-9815-4B7A-8C63-9AC62A8630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1025188" cy="2923144"/>
          </a:xfrm>
          <a:prstGeom prst="rect">
            <a:avLst/>
          </a:prstGeom>
          <a:noFill/>
          <a:ln>
            <a:solidFill>
              <a:schemeClr val="tx1"/>
            </a:solidFill>
          </a:ln>
        </p:spPr>
      </p:pic>
    </p:spTree>
    <p:extLst>
      <p:ext uri="{BB962C8B-B14F-4D97-AF65-F5344CB8AC3E}">
        <p14:creationId xmlns:p14="http://schemas.microsoft.com/office/powerpoint/2010/main" val="406613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Event Categories</a:t>
            </a:r>
          </a:p>
        </p:txBody>
      </p:sp>
      <p:sp>
        <p:nvSpPr>
          <p:cNvPr id="6" name="Text Placeholder 5"/>
          <p:cNvSpPr>
            <a:spLocks noGrp="1"/>
          </p:cNvSpPr>
          <p:nvPr>
            <p:ph type="body" sz="quarter" idx="10"/>
          </p:nvPr>
        </p:nvSpPr>
        <p:spPr>
          <a:xfrm>
            <a:off x="584200" y="1708630"/>
            <a:ext cx="6101608" cy="3964162"/>
          </a:xfrm>
        </p:spPr>
        <p:txBody>
          <a:bodyPr/>
          <a:lstStyle/>
          <a:p>
            <a:pPr lvl="0"/>
            <a:r>
              <a:rPr lang="en-US" dirty="0"/>
              <a:t>Administrative events</a:t>
            </a:r>
          </a:p>
          <a:p>
            <a:pPr lvl="0"/>
            <a:r>
              <a:rPr lang="en-US" dirty="0"/>
              <a:t>Service health events with status</a:t>
            </a:r>
          </a:p>
          <a:p>
            <a:pPr lvl="0"/>
            <a:r>
              <a:rPr lang="en-US" dirty="0"/>
              <a:t>Alert events</a:t>
            </a:r>
          </a:p>
          <a:p>
            <a:pPr lvl="0"/>
            <a:r>
              <a:rPr lang="en-US" dirty="0"/>
              <a:t>Autoscale events</a:t>
            </a:r>
          </a:p>
          <a:p>
            <a:pPr lvl="0"/>
            <a:r>
              <a:rPr lang="en-US" dirty="0"/>
              <a:t>Usage recommendations</a:t>
            </a:r>
          </a:p>
          <a:p>
            <a:pPr lvl="0"/>
            <a:r>
              <a:rPr lang="en-US" dirty="0"/>
              <a:t>Security events</a:t>
            </a:r>
          </a:p>
          <a:p>
            <a:pPr lvl="0"/>
            <a:r>
              <a:rPr lang="en-US" dirty="0"/>
              <a:t>Policy and Resource Health (reserved)</a:t>
            </a:r>
          </a:p>
        </p:txBody>
      </p:sp>
      <p:pic>
        <p:nvPicPr>
          <p:cNvPr id="5" name="Picture 4" descr="Screenshot of the Event categories drop-down. Selections include: All, Administrative, Secuirity, Service Health (selected), Alert, Recommendation, Policy, Autoscale, and Resource Health. ">
            <a:extLst>
              <a:ext uri="{FF2B5EF4-FFF2-40B4-BE49-F238E27FC236}">
                <a16:creationId xmlns:a16="http://schemas.microsoft.com/office/drawing/2014/main" id="{915C9FE4-9B0C-4AA1-B97C-275A472F20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88134" y="1435100"/>
            <a:ext cx="4521254" cy="4169493"/>
          </a:xfrm>
          <a:prstGeom prst="rect">
            <a:avLst/>
          </a:prstGeom>
          <a:noFill/>
          <a:ln>
            <a:solidFill>
              <a:schemeClr val="dk1"/>
            </a:solidFill>
          </a:ln>
        </p:spPr>
      </p:pic>
    </p:spTree>
    <p:extLst>
      <p:ext uri="{BB962C8B-B14F-4D97-AF65-F5344CB8AC3E}">
        <p14:creationId xmlns:p14="http://schemas.microsoft.com/office/powerpoint/2010/main" val="332306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Activity Log and Log Analytics</a:t>
            </a:r>
          </a:p>
        </p:txBody>
      </p:sp>
      <p:sp>
        <p:nvSpPr>
          <p:cNvPr id="6" name="Text Placeholder 5"/>
          <p:cNvSpPr>
            <a:spLocks noGrp="1"/>
          </p:cNvSpPr>
          <p:nvPr>
            <p:ph type="body" sz="quarter" idx="10"/>
          </p:nvPr>
        </p:nvSpPr>
        <p:spPr>
          <a:xfrm>
            <a:off x="584200" y="4613857"/>
            <a:ext cx="11018520" cy="1982081"/>
          </a:xfrm>
        </p:spPr>
        <p:txBody>
          <a:bodyPr/>
          <a:lstStyle/>
          <a:p>
            <a:pPr lvl="0"/>
            <a:r>
              <a:rPr lang="en-US" dirty="0"/>
              <a:t>Analyze the activity logs with pre-defined views</a:t>
            </a:r>
          </a:p>
          <a:p>
            <a:pPr lvl="0"/>
            <a:r>
              <a:rPr lang="en-US" dirty="0"/>
              <a:t>Analyze and search activity logs from multiple Azure subscriptions</a:t>
            </a:r>
          </a:p>
          <a:p>
            <a:pPr lvl="0"/>
            <a:r>
              <a:rPr lang="en-US" dirty="0"/>
              <a:t>See operational activities aggregated by status</a:t>
            </a:r>
          </a:p>
          <a:p>
            <a:pPr lvl="0"/>
            <a:r>
              <a:rPr lang="en-US" dirty="0"/>
              <a:t>View trends of activities happening on each of your Azure services</a:t>
            </a:r>
          </a:p>
        </p:txBody>
      </p:sp>
      <p:pic>
        <p:nvPicPr>
          <p:cNvPr id="7" name="Picture 6" descr="The Log Analytics blade is shown. The Azure Activity Log and Subscription are selected. ">
            <a:extLst>
              <a:ext uri="{FF2B5EF4-FFF2-40B4-BE49-F238E27FC236}">
                <a16:creationId xmlns:a16="http://schemas.microsoft.com/office/drawing/2014/main" id="{0406B1E8-2290-4E39-A1C9-36D4068FD660}"/>
              </a:ext>
            </a:extLst>
          </p:cNvPr>
          <p:cNvPicPr/>
          <p:nvPr/>
        </p:nvPicPr>
        <p:blipFill>
          <a:blip r:embed="rId3"/>
          <a:stretch>
            <a:fillRect/>
          </a:stretch>
        </p:blipFill>
        <p:spPr>
          <a:xfrm>
            <a:off x="1106715" y="1435100"/>
            <a:ext cx="10103592" cy="2887518"/>
          </a:xfrm>
          <a:prstGeom prst="rect">
            <a:avLst/>
          </a:prstGeom>
        </p:spPr>
      </p:pic>
    </p:spTree>
    <p:extLst>
      <p:ext uri="{BB962C8B-B14F-4D97-AF65-F5344CB8AC3E}">
        <p14:creationId xmlns:p14="http://schemas.microsoft.com/office/powerpoint/2010/main" val="56098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0850722" cy="498598"/>
          </a:xfrm>
        </p:spPr>
        <p:txBody>
          <a:bodyPr/>
          <a:lstStyle/>
          <a:p>
            <a:r>
              <a:rPr lang="en-US" dirty="0"/>
              <a:t>Lesson 01: </a:t>
            </a:r>
            <a:r>
              <a:rPr lang="en-US" b="1" dirty="0"/>
              <a:t>Exploring Monitoring Capabilities in Azure</a:t>
            </a:r>
            <a:endParaRPr lang="en-US" dirty="0"/>
          </a:p>
        </p:txBody>
      </p:sp>
    </p:spTree>
    <p:extLst>
      <p:ext uri="{BB962C8B-B14F-4D97-AF65-F5344CB8AC3E}">
        <p14:creationId xmlns:p14="http://schemas.microsoft.com/office/powerpoint/2010/main" val="416846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Collect Across Subscriptions</a:t>
            </a:r>
          </a:p>
        </p:txBody>
      </p:sp>
      <p:sp>
        <p:nvSpPr>
          <p:cNvPr id="6" name="Text Placeholder 5"/>
          <p:cNvSpPr>
            <a:spLocks noGrp="1"/>
          </p:cNvSpPr>
          <p:nvPr>
            <p:ph type="body" sz="quarter" idx="10"/>
          </p:nvPr>
        </p:nvSpPr>
        <p:spPr>
          <a:xfrm>
            <a:off x="584200" y="4613857"/>
            <a:ext cx="11018520" cy="1378839"/>
          </a:xfrm>
        </p:spPr>
        <p:txBody>
          <a:bodyPr/>
          <a:lstStyle/>
          <a:p>
            <a:r>
              <a:rPr lang="en-US" dirty="0"/>
              <a:t>Low latency and minimal coding</a:t>
            </a:r>
          </a:p>
          <a:p>
            <a:r>
              <a:rPr lang="en-US" dirty="0"/>
              <a:t>Azure Activity Log sends events to an </a:t>
            </a:r>
            <a:r>
              <a:rPr lang="en-US" u="sng" dirty="0">
                <a:hlinkClick r:id="rId3"/>
              </a:rPr>
              <a:t>Event Hub</a:t>
            </a:r>
            <a:r>
              <a:rPr lang="en-US" dirty="0"/>
              <a:t> where a </a:t>
            </a:r>
            <a:r>
              <a:rPr lang="en-US" u="sng" dirty="0">
                <a:hlinkClick r:id="rId4"/>
              </a:rPr>
              <a:t>Logic App</a:t>
            </a:r>
            <a:r>
              <a:rPr lang="en-US" dirty="0"/>
              <a:t> sends them to your Log Analytics workspace</a:t>
            </a:r>
          </a:p>
        </p:txBody>
      </p:sp>
      <p:pic>
        <p:nvPicPr>
          <p:cNvPr id="5" name="Picture 4" descr="Flowchart. Left to right: Activity log, event hub, logic app, and log analytics. ">
            <a:extLst>
              <a:ext uri="{FF2B5EF4-FFF2-40B4-BE49-F238E27FC236}">
                <a16:creationId xmlns:a16="http://schemas.microsoft.com/office/drawing/2014/main" id="{229B1E7F-6A26-4F1B-825C-61FB3FA9FF3C}"/>
              </a:ext>
            </a:extLst>
          </p:cNvPr>
          <p:cNvPicPr/>
          <p:nvPr/>
        </p:nvPicPr>
        <p:blipFill>
          <a:blip r:embed="rId5"/>
          <a:stretch>
            <a:fillRect/>
          </a:stretch>
        </p:blipFill>
        <p:spPr>
          <a:xfrm>
            <a:off x="584199" y="1435100"/>
            <a:ext cx="10914117" cy="2422197"/>
          </a:xfrm>
          <a:prstGeom prst="rect">
            <a:avLst/>
          </a:prstGeom>
        </p:spPr>
      </p:pic>
    </p:spTree>
    <p:extLst>
      <p:ext uri="{BB962C8B-B14F-4D97-AF65-F5344CB8AC3E}">
        <p14:creationId xmlns:p14="http://schemas.microsoft.com/office/powerpoint/2010/main" val="71355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Video:</a:t>
            </a:r>
            <a:r>
              <a:rPr lang="en-US" dirty="0"/>
              <a:t> Activity Log Alerts</a:t>
            </a:r>
          </a:p>
        </p:txBody>
      </p:sp>
    </p:spTree>
    <p:extLst>
      <p:ext uri="{BB962C8B-B14F-4D97-AF65-F5344CB8AC3E}">
        <p14:creationId xmlns:p14="http://schemas.microsoft.com/office/powerpoint/2010/main" val="37151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a:t>
            </a:r>
            <a:r>
              <a:rPr lang="en-US" dirty="0"/>
              <a:t> </a:t>
            </a:r>
            <a:r>
              <a:rPr lang="en-US" dirty="0">
                <a:hlinkClick r:id="rId4"/>
              </a:rPr>
              <a:t>Practice:</a:t>
            </a:r>
            <a:r>
              <a:rPr lang="en-US" dirty="0"/>
              <a:t> Activity Log</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4124206"/>
          </a:xfrm>
        </p:spPr>
        <p:txBody>
          <a:bodyPr/>
          <a:lstStyle/>
          <a:p>
            <a:r>
              <a:rPr lang="en-US" dirty="0"/>
              <a:t>Configure activity logs in the Azure portal</a:t>
            </a:r>
          </a:p>
          <a:p>
            <a:pPr lvl="1"/>
            <a:r>
              <a:rPr lang="en-US" sz="2400" u="sng" dirty="0">
                <a:hlinkClick r:id="rId5"/>
              </a:rPr>
              <a:t>Create an activity log alert</a:t>
            </a:r>
            <a:endParaRPr lang="en-US" sz="2400" dirty="0"/>
          </a:p>
          <a:p>
            <a:pPr lvl="1"/>
            <a:r>
              <a:rPr lang="en-US" sz="2400" u="sng" dirty="0">
                <a:hlinkClick r:id="rId6"/>
              </a:rPr>
              <a:t>View the Activity Log in the Azure portal</a:t>
            </a:r>
            <a:endParaRPr lang="en-US" sz="2400" dirty="0"/>
          </a:p>
          <a:p>
            <a:pPr lvl="1"/>
            <a:r>
              <a:rPr lang="en-US" sz="2400" u="sng" dirty="0">
                <a:hlinkClick r:id="rId7"/>
              </a:rPr>
              <a:t>Configure log profiles using the Azure portal</a:t>
            </a:r>
            <a:endParaRPr lang="en-US" sz="2400" dirty="0"/>
          </a:p>
          <a:p>
            <a:pPr lvl="1"/>
            <a:r>
              <a:rPr lang="en-US" sz="2400" u="sng" dirty="0">
                <a:hlinkClick r:id="rId8"/>
              </a:rPr>
              <a:t>Enable streaming of the Activity Log</a:t>
            </a:r>
            <a:endParaRPr lang="en-US" sz="2400" dirty="0"/>
          </a:p>
          <a:p>
            <a:pPr lvl="1"/>
            <a:r>
              <a:rPr lang="en-US" sz="2400" u="sng" dirty="0">
                <a:hlinkClick r:id="rId9"/>
              </a:rPr>
              <a:t>Archive the Activity Log using the portal</a:t>
            </a:r>
            <a:endParaRPr lang="en-US" sz="2400" u="sng" dirty="0"/>
          </a:p>
          <a:p>
            <a:pPr lvl="1"/>
            <a:r>
              <a:rPr lang="en-US" sz="2400" u="sng" dirty="0">
                <a:hlinkClick r:id="rId10"/>
              </a:rPr>
              <a:t>Configure the Activity Log Analytics solution for your workspaces</a:t>
            </a:r>
            <a:endParaRPr lang="en-US" sz="2400" u="sng" dirty="0"/>
          </a:p>
          <a:p>
            <a:pPr lvl="1"/>
            <a:endParaRPr lang="en-US" sz="2400" u="sng" dirty="0"/>
          </a:p>
          <a:p>
            <a:pPr marL="0" indent="0">
              <a:buNone/>
            </a:pPr>
            <a:endParaRPr lang="en-US" sz="3200" dirty="0"/>
          </a:p>
        </p:txBody>
      </p:sp>
    </p:spTree>
    <p:extLst>
      <p:ext uri="{BB962C8B-B14F-4D97-AF65-F5344CB8AC3E}">
        <p14:creationId xmlns:p14="http://schemas.microsoft.com/office/powerpoint/2010/main" val="11594920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C056-1207-407B-A0A1-5003F0129620}"/>
              </a:ext>
            </a:extLst>
          </p:cNvPr>
          <p:cNvSpPr>
            <a:spLocks noGrp="1"/>
          </p:cNvSpPr>
          <p:nvPr>
            <p:ph type="title"/>
          </p:nvPr>
        </p:nvSpPr>
        <p:spPr/>
        <p:txBody>
          <a:bodyPr/>
          <a:lstStyle/>
          <a:p>
            <a:r>
              <a:rPr lang="en-US" dirty="0"/>
              <a:t>Module 3: Review Questions</a:t>
            </a:r>
          </a:p>
        </p:txBody>
      </p:sp>
      <p:sp>
        <p:nvSpPr>
          <p:cNvPr id="3" name="Text Placeholder 2">
            <a:extLst>
              <a:ext uri="{FF2B5EF4-FFF2-40B4-BE49-F238E27FC236}">
                <a16:creationId xmlns:a16="http://schemas.microsoft.com/office/drawing/2014/main" id="{1F620D1E-2307-4D06-B5D6-A8AE6F0BC174}"/>
              </a:ext>
            </a:extLst>
          </p:cNvPr>
          <p:cNvSpPr>
            <a:spLocks noGrp="1"/>
          </p:cNvSpPr>
          <p:nvPr>
            <p:ph type="body" sz="quarter" idx="10"/>
          </p:nvPr>
        </p:nvSpPr>
        <p:spPr>
          <a:xfrm>
            <a:off x="584200" y="1435497"/>
            <a:ext cx="11018520" cy="4949047"/>
          </a:xfrm>
        </p:spPr>
        <p:txBody>
          <a:bodyPr/>
          <a:lstStyle/>
          <a:p>
            <a:pPr marL="514350" indent="-514350">
              <a:buFont typeface="+mj-lt"/>
              <a:buAutoNum type="arabicPeriod"/>
            </a:pPr>
            <a:r>
              <a:rPr lang="en-US" sz="2400" dirty="0"/>
              <a:t>Your organization has a hybrid Azure infrastructure, with several business-critical resources in Azure as well as on-premises. You need to ensure that you receive a notification when any of the systems are unavailable or experience latency. You decide to use Alerting in Azure Monitor. What metric alerts types are available?</a:t>
            </a:r>
          </a:p>
          <a:p>
            <a:pPr marL="514350" indent="-514350">
              <a:buFont typeface="+mj-lt"/>
              <a:buAutoNum type="arabicPeriod"/>
            </a:pPr>
            <a:r>
              <a:rPr lang="en-US" sz="2400" dirty="0"/>
              <a:t>Your organization is a Managed Service Provider that manages Azure subscription for several clients. You need to monitor your client’s Azure environments. You decide to use Log Analytics. How should it be used, and what are the benefits for your clients?</a:t>
            </a:r>
          </a:p>
          <a:p>
            <a:pPr marL="514350" indent="-514350">
              <a:buFont typeface="+mj-lt"/>
              <a:buAutoNum type="arabicPeriod"/>
            </a:pPr>
            <a:r>
              <a:rPr lang="en-US" sz="2400" dirty="0"/>
              <a:t>You manage security for an organization. A business-critical system has been shut down. Management suspects that an employee is responsible. You need to audit the environment and find the user responsible. Which tool should you use and why?</a:t>
            </a:r>
          </a:p>
        </p:txBody>
      </p:sp>
    </p:spTree>
    <p:extLst>
      <p:ext uri="{BB962C8B-B14F-4D97-AF65-F5344CB8AC3E}">
        <p14:creationId xmlns:p14="http://schemas.microsoft.com/office/powerpoint/2010/main" val="22501479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32B10-EF92-49F3-B07D-D77E86237B56}"/>
              </a:ext>
            </a:extLst>
          </p:cNvPr>
          <p:cNvSpPr>
            <a:spLocks noGrp="1"/>
          </p:cNvSpPr>
          <p:nvPr>
            <p:ph type="title"/>
          </p:nvPr>
        </p:nvSpPr>
        <p:spPr/>
        <p:txBody>
          <a:bodyPr/>
          <a:lstStyle/>
          <a:p>
            <a:r>
              <a:rPr lang="en-US" dirty="0"/>
              <a:t>Introducing Azure Monitor Service</a:t>
            </a:r>
          </a:p>
        </p:txBody>
      </p:sp>
      <p:pic>
        <p:nvPicPr>
          <p:cNvPr id="4" name="Picture 3" descr="Diagram showing the different monitoring and diagnostic services available in Azure. Those services are divided into broad categories for monitoring such as Core, Application, Infrastructure, and Shared Capabilities.">
            <a:extLst>
              <a:ext uri="{FF2B5EF4-FFF2-40B4-BE49-F238E27FC236}">
                <a16:creationId xmlns:a16="http://schemas.microsoft.com/office/drawing/2014/main" id="{9D2726F8-F036-4D86-B840-EF9C9DA68F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1711" y="1428750"/>
            <a:ext cx="10091717" cy="4840288"/>
          </a:xfrm>
          <a:prstGeom prst="rect">
            <a:avLst/>
          </a:prstGeom>
          <a:noFill/>
          <a:ln>
            <a:solidFill>
              <a:schemeClr val="tx1"/>
            </a:solidFill>
          </a:ln>
        </p:spPr>
      </p:pic>
    </p:spTree>
    <p:extLst>
      <p:ext uri="{BB962C8B-B14F-4D97-AF65-F5344CB8AC3E}">
        <p14:creationId xmlns:p14="http://schemas.microsoft.com/office/powerpoint/2010/main" val="29821377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Video:</a:t>
            </a:r>
            <a:r>
              <a:rPr lang="en-US" dirty="0"/>
              <a:t> An Overview of Azure Monitor</a:t>
            </a:r>
          </a:p>
        </p:txBody>
      </p:sp>
    </p:spTree>
    <p:extLst>
      <p:ext uri="{BB962C8B-B14F-4D97-AF65-F5344CB8AC3E}">
        <p14:creationId xmlns:p14="http://schemas.microsoft.com/office/powerpoint/2010/main" val="377637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Monitor: Key Capabilities</a:t>
            </a:r>
          </a:p>
        </p:txBody>
      </p:sp>
      <p:sp>
        <p:nvSpPr>
          <p:cNvPr id="6" name="Text Placeholder 5"/>
          <p:cNvSpPr>
            <a:spLocks noGrp="1"/>
          </p:cNvSpPr>
          <p:nvPr>
            <p:ph type="body" sz="quarter" idx="10"/>
          </p:nvPr>
        </p:nvSpPr>
        <p:spPr>
          <a:xfrm>
            <a:off x="584200" y="4530729"/>
            <a:ext cx="11018520" cy="1465016"/>
          </a:xfrm>
        </p:spPr>
        <p:txBody>
          <a:bodyPr/>
          <a:lstStyle/>
          <a:p>
            <a:r>
              <a:rPr lang="en-US" dirty="0"/>
              <a:t>Core monitoring for Azure services </a:t>
            </a:r>
          </a:p>
          <a:p>
            <a:r>
              <a:rPr lang="en-US" dirty="0"/>
              <a:t>Collects metrics, activity logs, and diagnostic logs</a:t>
            </a:r>
          </a:p>
          <a:p>
            <a:r>
              <a:rPr lang="en-US" dirty="0"/>
              <a:t>Use for time critical alerts and notifications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887518"/>
          </a:xfrm>
          <a:prstGeom prst="rect">
            <a:avLst/>
          </a:prstGeom>
          <a:noFill/>
          <a:ln>
            <a:noFill/>
          </a:ln>
        </p:spPr>
      </p:pic>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3035808"/>
            <a:ext cx="9144000" cy="498598"/>
          </a:xfrm>
        </p:spPr>
        <p:txBody>
          <a:bodyPr/>
          <a:lstStyle/>
          <a:p>
            <a:r>
              <a:rPr lang="en-US" dirty="0">
                <a:hlinkClick r:id="rId3"/>
              </a:rPr>
              <a:t>Video:</a:t>
            </a:r>
            <a:r>
              <a:rPr lang="en-US" dirty="0"/>
              <a:t> Centralized Monitoring with Azure Monitor</a:t>
            </a:r>
          </a:p>
        </p:txBody>
      </p:sp>
    </p:spTree>
    <p:extLst>
      <p:ext uri="{BB962C8B-B14F-4D97-AF65-F5344CB8AC3E}">
        <p14:creationId xmlns:p14="http://schemas.microsoft.com/office/powerpoint/2010/main" val="10700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Advisor</a:t>
            </a:r>
          </a:p>
        </p:txBody>
      </p:sp>
      <p:sp>
        <p:nvSpPr>
          <p:cNvPr id="6" name="Text Placeholder 5"/>
          <p:cNvSpPr>
            <a:spLocks noGrp="1"/>
          </p:cNvSpPr>
          <p:nvPr>
            <p:ph type="body" sz="quarter" idx="10"/>
          </p:nvPr>
        </p:nvSpPr>
        <p:spPr>
          <a:xfrm>
            <a:off x="584200" y="4530729"/>
            <a:ext cx="11018520" cy="1465016"/>
          </a:xfrm>
        </p:spPr>
        <p:txBody>
          <a:bodyPr/>
          <a:lstStyle/>
          <a:p>
            <a:r>
              <a:rPr lang="en-US" dirty="0"/>
              <a:t>Personalized cloud consultant</a:t>
            </a:r>
          </a:p>
          <a:p>
            <a:r>
              <a:rPr lang="en-US" dirty="0"/>
              <a:t>Analyzes your configuration and recommends solutions </a:t>
            </a:r>
          </a:p>
          <a:p>
            <a:r>
              <a:rPr lang="en-US" dirty="0"/>
              <a:t>Four areas: High Availability, Security, Performance, and Cost</a:t>
            </a:r>
          </a:p>
        </p:txBody>
      </p:sp>
      <p:pic>
        <p:nvPicPr>
          <p:cNvPr id="5" name="Picture 4" descr="Screenshot of the Advisor recommendations page, showing recommendations based on resource usage and telemetry for High Availability, Security, Performance, and Cost optimizations. A total cost savings of $2,876 USD per month based on the recommendations is highlighted.">
            <a:extLst>
              <a:ext uri="{FF2B5EF4-FFF2-40B4-BE49-F238E27FC236}">
                <a16:creationId xmlns:a16="http://schemas.microsoft.com/office/drawing/2014/main" id="{335502D8-8404-4DFA-8928-FC3BC0B641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911269"/>
          </a:xfrm>
          <a:prstGeom prst="rect">
            <a:avLst/>
          </a:prstGeom>
          <a:noFill/>
          <a:ln>
            <a:solidFill>
              <a:schemeClr val="tx1"/>
            </a:solidFill>
          </a:ln>
        </p:spPr>
      </p:pic>
    </p:spTree>
    <p:extLst>
      <p:ext uri="{BB962C8B-B14F-4D97-AF65-F5344CB8AC3E}">
        <p14:creationId xmlns:p14="http://schemas.microsoft.com/office/powerpoint/2010/main" val="30446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0850722" cy="498598"/>
          </a:xfrm>
        </p:spPr>
        <p:txBody>
          <a:bodyPr/>
          <a:lstStyle/>
          <a:p>
            <a:r>
              <a:rPr lang="en-US" dirty="0"/>
              <a:t>Lesson 02: </a:t>
            </a:r>
            <a:r>
              <a:rPr lang="en-US" b="1" dirty="0"/>
              <a:t>Azure Alerts</a:t>
            </a:r>
            <a:endParaRPr lang="en-US" dirty="0"/>
          </a:p>
        </p:txBody>
      </p:sp>
    </p:spTree>
    <p:extLst>
      <p:ext uri="{BB962C8B-B14F-4D97-AF65-F5344CB8AC3E}">
        <p14:creationId xmlns:p14="http://schemas.microsoft.com/office/powerpoint/2010/main" val="193010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Monitor Alerts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 unified authoring experience</a:t>
            </a:r>
          </a:p>
          <a:p>
            <a:r>
              <a:rPr lang="en-US" dirty="0"/>
              <a:t>Better creation workflow and fired alert notification</a:t>
            </a:r>
          </a:p>
          <a:p>
            <a:r>
              <a:rPr lang="en-US" dirty="0"/>
              <a:t>Consolidation into one view</a:t>
            </a:r>
          </a:p>
        </p:txBody>
      </p:sp>
      <p:pic>
        <p:nvPicPr>
          <p:cNvPr id="7" name="Picture 6" descr="Monitor Alerts screenshot. Required information is provided including: Subscription, Resource Group, and Time Range. ">
            <a:extLst>
              <a:ext uri="{FF2B5EF4-FFF2-40B4-BE49-F238E27FC236}">
                <a16:creationId xmlns:a16="http://schemas.microsoft.com/office/drawing/2014/main" id="{14741131-E22F-42CF-B0A9-EE061342E9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451662" cy="2800569"/>
          </a:xfrm>
          <a:prstGeom prst="rect">
            <a:avLst/>
          </a:prstGeom>
          <a:noFill/>
          <a:ln>
            <a:solidFill>
              <a:schemeClr val="tx1"/>
            </a:solidFill>
          </a:ln>
        </p:spPr>
      </p:pic>
    </p:spTree>
    <p:extLst>
      <p:ext uri="{BB962C8B-B14F-4D97-AF65-F5344CB8AC3E}">
        <p14:creationId xmlns:p14="http://schemas.microsoft.com/office/powerpoint/2010/main" val="168048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2231</Words>
  <Application>Microsoft Office PowerPoint</Application>
  <PresentationFormat>Widescreen</PresentationFormat>
  <Paragraphs>220</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Consolas</vt:lpstr>
      <vt:lpstr>Segoe UI</vt:lpstr>
      <vt:lpstr>Segoe UI Light</vt:lpstr>
      <vt:lpstr>Segoe UI Semibold</vt:lpstr>
      <vt:lpstr>Segoe UI Semilight</vt:lpstr>
      <vt:lpstr>Wingdings</vt:lpstr>
      <vt:lpstr>WHITE TEMPLATE</vt:lpstr>
      <vt:lpstr>AZ-100.1 Module 03: Monitoring and Diagnostics</vt:lpstr>
      <vt:lpstr>Lesson 01: Exploring Monitoring Capabilities in Azure</vt:lpstr>
      <vt:lpstr>Introducing Azure Monitor Service</vt:lpstr>
      <vt:lpstr>Video: An Overview of Azure Monitor</vt:lpstr>
      <vt:lpstr>Azure Monitor: Key Capabilities</vt:lpstr>
      <vt:lpstr>Video: Centralized Monitoring with Azure Monitor</vt:lpstr>
      <vt:lpstr>Azure Advisor</vt:lpstr>
      <vt:lpstr>Lesson 02: Azure Alerts</vt:lpstr>
      <vt:lpstr>Azure Monitor Alerts</vt:lpstr>
      <vt:lpstr>Creating Alert Rules</vt:lpstr>
      <vt:lpstr>Action Groups</vt:lpstr>
      <vt:lpstr>Signal Types and Metrics</vt:lpstr>
      <vt:lpstr>Additional Practice: Alerts</vt:lpstr>
      <vt:lpstr>Lesson 03: Azure Activity Log</vt:lpstr>
      <vt:lpstr>Overview of Activity Log</vt:lpstr>
      <vt:lpstr>Video: Activity Log</vt:lpstr>
      <vt:lpstr>Query the Activity Log</vt:lpstr>
      <vt:lpstr>Event Categories</vt:lpstr>
      <vt:lpstr>Activity Log and Log Analytics</vt:lpstr>
      <vt:lpstr>Collect Across Subscriptions</vt:lpstr>
      <vt:lpstr>Video: Activity Log Alerts</vt:lpstr>
      <vt:lpstr>Additional Practice: Activity Log</vt:lpstr>
      <vt:lpstr>Module 3: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2018-11-26T15:11:17Z</dcterms:created>
  <dcterms:modified xsi:type="dcterms:W3CDTF">2018-11-26T15:11:22Z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2018-11-26T15:11:22.6054086Z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