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0"/>
  </p:notesMasterIdLst>
  <p:handoutMasterIdLst>
    <p:handoutMasterId r:id="rId21"/>
  </p:handoutMasterIdLst>
  <p:sldIdLst>
    <p:sldId id="1719" r:id="rId2"/>
    <p:sldId id="1865" r:id="rId3"/>
    <p:sldId id="1860" r:id="rId4"/>
    <p:sldId id="1901" r:id="rId5"/>
    <p:sldId id="1884" r:id="rId6"/>
    <p:sldId id="1888" r:id="rId7"/>
    <p:sldId id="1889" r:id="rId8"/>
    <p:sldId id="1890" r:id="rId9"/>
    <p:sldId id="1871" r:id="rId10"/>
    <p:sldId id="1891" r:id="rId11"/>
    <p:sldId id="1892" r:id="rId12"/>
    <p:sldId id="1893" r:id="rId13"/>
    <p:sldId id="1894" r:id="rId14"/>
    <p:sldId id="1896" r:id="rId15"/>
    <p:sldId id="1897" r:id="rId16"/>
    <p:sldId id="1898" r:id="rId17"/>
    <p:sldId id="1899" r:id="rId18"/>
    <p:sldId id="1900"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65"/>
            <p14:sldId id="1860"/>
            <p14:sldId id="1901"/>
            <p14:sldId id="1884"/>
            <p14:sldId id="1888"/>
            <p14:sldId id="1889"/>
            <p14:sldId id="1890"/>
            <p14:sldId id="1871"/>
            <p14:sldId id="1891"/>
            <p14:sldId id="1892"/>
            <p14:sldId id="1893"/>
            <p14:sldId id="1894"/>
            <p14:sldId id="1896"/>
            <p14:sldId id="1897"/>
            <p14:sldId id="1898"/>
            <p14:sldId id="1899"/>
            <p14:sldId id="19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87525" autoAdjust="0"/>
  </p:normalViewPr>
  <p:slideViewPr>
    <p:cSldViewPr snapToGrid="0">
      <p:cViewPr varScale="1">
        <p:scale>
          <a:sx n="112" d="100"/>
          <a:sy n="112" d="100"/>
        </p:scale>
        <p:origin x="402" y="102"/>
      </p:cViewPr>
      <p:guideLst/>
    </p:cSldViewPr>
  </p:slideViewPr>
  <p:outlineViewPr>
    <p:cViewPr>
      <p:scale>
        <a:sx n="33" d="100"/>
        <a:sy n="33" d="100"/>
      </p:scale>
      <p:origin x="0" y="-6198"/>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11/26/2018 7:11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11/26/2018 7:11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11/26/2018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In response to customer feedback to consolidate monitoring and management of both on premises and Azure workloads into a single user experience, OMS portal capabilities have been added into the Azure portal.</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OMS portal moving to Azure – https://docs.microsoft.com/en-us/azure/log-analytics/log-analytics-oms-portal-transition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9628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In the next tutorial you will learn how to visualize the data by creating a dashboard.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Writing a query - https://docs.microsoft.com/en-us/azure/log-analytics/log-analytics-log-search#writing-a-query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19632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Log Analytics – meet our new query language - https://azure.microsoft.com/en-us/blog/azure-log-analytics-meet-our-new-query-language-2/</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You can try this query and many others during the Additional Practice: Log Analytics Queries.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Understanding log searches in Log Analytics - https://docs.microsoft.com/en-us/azure/log-analytics/log-analytics-log-search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2422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The reference link has additional queries you can try. Is there a specific query that will help with your day to day tasks?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Getting Started with the Analytics Portal - https://portal.loganalytics.io/demo#/discover/home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94188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 </a:t>
            </a:r>
          </a:p>
          <a:p>
            <a:r>
              <a:rPr lang="en-US" sz="882" b="0" i="0" u="none" strike="noStrike" kern="1200" dirty="0">
                <a:solidFill>
                  <a:schemeClr val="tx1"/>
                </a:solidFill>
                <a:effectLst/>
                <a:latin typeface="Segoe UI Light" pitchFamily="34" charset="0"/>
                <a:ea typeface="+mn-ea"/>
                <a:cs typeface="+mn-cs"/>
              </a:rPr>
              <a:t>Example 1 - </a:t>
            </a:r>
            <a:r>
              <a:rPr lang="en-US" sz="882" b="1" i="0" u="none" strike="noStrike" kern="1200" dirty="0">
                <a:solidFill>
                  <a:schemeClr val="tx1"/>
                </a:solidFill>
                <a:effectLst/>
                <a:latin typeface="Segoe UI Light" pitchFamily="34" charset="0"/>
                <a:ea typeface="+mn-ea"/>
                <a:cs typeface="+mn-cs"/>
              </a:rPr>
              <a:t>Assessing updates</a:t>
            </a:r>
            <a:r>
              <a:rPr lang="en-US" sz="882" b="0" i="0" u="none" strike="noStrike" kern="1200" dirty="0">
                <a:solidFill>
                  <a:schemeClr val="tx1"/>
                </a:solidFill>
                <a:effectLst/>
                <a:latin typeface="Segoe UI Light" pitchFamily="34" charset="0"/>
                <a:ea typeface="+mn-ea"/>
                <a:cs typeface="+mn-cs"/>
              </a:rPr>
              <a:t>. An important part of the daily routine for any IT administrator is assessing systems update requirements and planning patches. Accurate scheduling is critical, as it relates to SLAs to the business and can seriously affect business functions. In the past, you had to schedule an update with only limited knowledge of how long the patching would take. Operations Management Suite collects data from all customers performing patches and uses that data to give an average patching time for specific missing updates. This use of “crowd-sourced” data is unique to cloud systems and is a great example of how Log Analytics can help meet strict SLAs. </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Example 2 - </a:t>
            </a:r>
            <a:r>
              <a:rPr lang="en-US" sz="882" b="1" i="0" u="none" strike="noStrike" kern="1200" dirty="0">
                <a:solidFill>
                  <a:schemeClr val="tx1"/>
                </a:solidFill>
                <a:effectLst/>
                <a:latin typeface="Segoe UI Light" pitchFamily="34" charset="0"/>
                <a:ea typeface="+mn-ea"/>
                <a:cs typeface="+mn-cs"/>
              </a:rPr>
              <a:t>Change tracking</a:t>
            </a:r>
            <a:r>
              <a:rPr lang="en-US" sz="882" b="0" i="0" u="none" strike="noStrike" kern="1200" dirty="0">
                <a:solidFill>
                  <a:schemeClr val="tx1"/>
                </a:solidFill>
                <a:effectLst/>
                <a:latin typeface="Segoe UI Light" pitchFamily="34" charset="0"/>
                <a:ea typeface="+mn-ea"/>
                <a:cs typeface="+mn-cs"/>
              </a:rPr>
              <a:t>. Troubleshooting an operational incident is a complex process. You often need access to multiple data streams. With Operations Management Suite, you can easily perform analysis from multiple angles, using data from a wide variety of sources through a single interface for correlation of information. By tracking changes throughout the environment, Log Analytics helps to easily identify things like abnormal behavior from a specific account, users installing unapproved software, unexpected system reboots or shutdowns, evidence of security breaches, or specific problems in loosely coupled applications. </a:t>
            </a:r>
          </a:p>
          <a:p>
            <a:endParaRPr lang="en-US" dirty="0"/>
          </a:p>
          <a:p>
            <a:r>
              <a:rPr lang="en-US" b="1" dirty="0"/>
              <a:t>Q2 Answer: </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The Log Analytics service collects data and stores it in the OMS repository. The OMS Repository is hosted in Azure. Connected Sources provide information to the Log Analytics service.</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Computer agents generate data to the Log Analytics service. These agents can run on Windows or Linux computers, virtual or physical computers, on-premises or cloud computers, and Azure or other cloud providers.</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You can connect a System Center Operations Manager (SCOM) management group to Log Analytics. SCOM agents communicate with management servers which forward events and performance data to Log Analytics.</a:t>
            </a:r>
          </a:p>
          <a:p>
            <a:pPr marL="171450" indent="-1714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An Azure storage account can also collect Azure Diagnostics data from a worker role, web role, or virtual machine in Azure. This information can be sent to the Log Analytics service.</a:t>
            </a:r>
          </a:p>
          <a:p>
            <a:endParaRPr lang="en-US" dirty="0"/>
          </a:p>
          <a:p>
            <a:r>
              <a:rPr lang="en-US" b="1" dirty="0"/>
              <a:t>Q3 Answer:</a:t>
            </a:r>
          </a:p>
          <a:p>
            <a:r>
              <a:rPr lang="en-US" sz="882" b="0" i="0" u="none" strike="noStrike" kern="1200" dirty="0">
                <a:solidFill>
                  <a:schemeClr val="tx1"/>
                </a:solidFill>
                <a:effectLst/>
                <a:latin typeface="Segoe UI Light" pitchFamily="34" charset="0"/>
                <a:ea typeface="+mn-ea"/>
                <a:cs typeface="+mn-cs"/>
              </a:rPr>
              <a:t>To give a quick graphical view of the health of your overall environment, you can add visualizations for saved log searches to your dashboard. To analyze data outside of Log Analytics, you can export the data from the repository into tools such as Power BI or Excel. You can also use the Log Search API to build custom solutions that leverage Log Analytics data or to integrate with other systems.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866820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Log Analytics helps you collect, correlate, search, and act on log and performance data generated by operating systems and applications. It gives you real-time operational insights using integrated search and custom dashboards to readily analyze millions of records across all your workloads and servers regardless of their physical location. Log Analytics gives you a single interface for consuming and correlating the data, covering both Linux and Windows Server.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46952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‎What is Log Analytics? https://docs.microsoft.com/en-us/azure/log-analytics/log-analytics-overview </a:t>
            </a:r>
          </a:p>
          <a:p>
            <a:r>
              <a:rPr lang="en-US" dirty="0"/>
              <a:t>What’s new in Microsoft Operations Management Suite: Log Analytics - https://blog.tyang.org/wp-content/uploads/2016/04/Whats-New-in-OMS.pdf </a:t>
            </a:r>
          </a:p>
          <a:p>
            <a:r>
              <a:rPr lang="en-US" dirty="0"/>
              <a:t>Log Analytics FAQ - https://azure.microsoft.com/en-us/services/log-analytics/faq/ </a:t>
            </a:r>
          </a:p>
          <a:p>
            <a:r>
              <a:rPr lang="en-US" dirty="0"/>
              <a:t>Unified Alerts in Log Analytics - https://docs.microsoft.com/en-us/azure/log-analytics/log-analytics-alerts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see:</a:t>
            </a:r>
          </a:p>
          <a:p>
            <a:r>
              <a:rPr lang="en-US" sz="882" kern="1200" dirty="0">
                <a:solidFill>
                  <a:schemeClr val="tx1"/>
                </a:solidFill>
                <a:effectLst/>
                <a:latin typeface="Segoe UI Light" pitchFamily="34" charset="0"/>
                <a:ea typeface="+mn-ea"/>
                <a:cs typeface="+mn-cs"/>
              </a:rPr>
              <a:t>Create a Workspace – https://docs.microsoft.com/en-us/azure/log-analytics/log-analytics-quick-collect-azurevm#create-a-workspace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Connecting Computers to the Log Analytics Service - https://docs.microsoft.com/en-us/azure/log-analytics/log-analytics-windows-agents#system-requirements-and-required-configuration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Data Sources in Log Analytics - https://docs.microsoft.com/en-us/azure/log-analytics/log-analytics-data-sources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3036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In this tutorial, you learned how to create a dashboard in the Azure portal and add a log search to it. In the next tutorial you will learn the different responses you can implement based on log search results.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In this tutorial, you learned to create an alert based on your Log Analytics workspace and then defined a custom log search. You then activated your alert and created an Action Group to send an email notification each time the alert is triggered.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84078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 id="2147484263"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ctive-directory/fundamentals/add-users-azure-active-directory"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docs.microsoft.com/en-us/azure/log-analytics/log-analytics-tutorial-respon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ctive-directory/fundamentals/add-users-azure-active-directory"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docs.microsoft.com/en-us/azure/log-analytics/log-analytics-tutorial-viewdata" TargetMode="External"/><Relationship Id="rId4" Type="http://schemas.openxmlformats.org/officeDocument/2006/relationships/hyperlink" Target="https://docs.microsoft.com/en-us/azure/log-analytics/log-analytics-quick-collect-azurev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HYXdDL7BYjE"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portal.loganalytics.io/demo#/discover/home"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s://channel9.msdn.com/Shows/Azure-Friday/Azure-Log-Analytics/player"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log-analytics/log-analytics-windows-agents"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s://docs.microsoft.com/en-us/azure/log-analytics/log-analytics-azure-storage" TargetMode="External"/><Relationship Id="rId5" Type="http://schemas.openxmlformats.org/officeDocument/2006/relationships/hyperlink" Target="https://docs.microsoft.com/en-us/azure/log-analytics/log-analytics-om-agents" TargetMode="External"/><Relationship Id="rId4" Type="http://schemas.openxmlformats.org/officeDocument/2006/relationships/hyperlink" Target="https://docs.microsoft.com/en-us/azure/log-analytics/log-analytics-linux-agent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pXGJA0TsAVM"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ctive-directory/fundamentals/add-users-azure-active-directory"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docs.microsoft.com/en-us/azure/log-analytics/log-analytics-tutorial-dashboar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598003"/>
            <a:ext cx="4167887" cy="1661993"/>
          </a:xfrm>
        </p:spPr>
        <p:txBody>
          <a:bodyPr/>
          <a:lstStyle/>
          <a:p>
            <a:r>
              <a:rPr lang="en-US" dirty="0"/>
              <a:t>AZ-100.1</a:t>
            </a:r>
            <a:br>
              <a:rPr lang="en-US" dirty="0"/>
            </a:br>
            <a:r>
              <a:rPr lang="en-US" dirty="0"/>
              <a:t>Module 04: Log Analytics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Additional</a:t>
            </a:r>
            <a:r>
              <a:rPr lang="en-US" dirty="0"/>
              <a:t> </a:t>
            </a:r>
            <a:r>
              <a:rPr lang="en-US" dirty="0">
                <a:hlinkClick r:id="rId4"/>
              </a:rPr>
              <a:t>Practice:</a:t>
            </a:r>
            <a:r>
              <a:rPr lang="en-US" dirty="0"/>
              <a:t> Alert on Data</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1317284"/>
          </a:xfrm>
        </p:spPr>
        <p:txBody>
          <a:bodyPr/>
          <a:lstStyle/>
          <a:p>
            <a:r>
              <a:rPr lang="en-US" dirty="0"/>
              <a:t>Respond to events with Azure Monitor alerts</a:t>
            </a:r>
          </a:p>
          <a:p>
            <a:pPr lvl="1"/>
            <a:r>
              <a:rPr lang="en-US" sz="2400" dirty="0"/>
              <a:t>Create an alert based on a Log Analytics workspace</a:t>
            </a:r>
          </a:p>
          <a:p>
            <a:pPr lvl="1"/>
            <a:r>
              <a:rPr lang="en-US" sz="2400" dirty="0"/>
              <a:t>Configure an Action Group to send an email notification</a:t>
            </a:r>
          </a:p>
        </p:txBody>
      </p:sp>
    </p:spTree>
    <p:extLst>
      <p:ext uri="{BB962C8B-B14F-4D97-AF65-F5344CB8AC3E}">
        <p14:creationId xmlns:p14="http://schemas.microsoft.com/office/powerpoint/2010/main" val="35440077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CA3C3-E5EF-46E6-9B72-5FE0F5DE7CA9}"/>
              </a:ext>
            </a:extLst>
          </p:cNvPr>
          <p:cNvSpPr>
            <a:spLocks noGrp="1"/>
          </p:cNvSpPr>
          <p:nvPr>
            <p:ph type="title"/>
          </p:nvPr>
        </p:nvSpPr>
        <p:spPr>
          <a:xfrm>
            <a:off x="585216" y="3035808"/>
            <a:ext cx="11024172" cy="498598"/>
          </a:xfrm>
        </p:spPr>
        <p:txBody>
          <a:bodyPr/>
          <a:lstStyle/>
          <a:p>
            <a:r>
              <a:rPr lang="en-US" dirty="0"/>
              <a:t>Lesson 02: </a:t>
            </a:r>
            <a:r>
              <a:rPr lang="en-US" b="1" dirty="0"/>
              <a:t>Querying and Analyzing Log Analytics Data</a:t>
            </a:r>
            <a:endParaRPr lang="en-US" dirty="0"/>
          </a:p>
        </p:txBody>
      </p:sp>
    </p:spTree>
    <p:extLst>
      <p:ext uri="{BB962C8B-B14F-4D97-AF65-F5344CB8AC3E}">
        <p14:creationId xmlns:p14="http://schemas.microsoft.com/office/powerpoint/2010/main" val="146626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Analyzing Log Analytics Data</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590868" y="5114039"/>
            <a:ext cx="11018520" cy="1465016"/>
          </a:xfrm>
        </p:spPr>
        <p:txBody>
          <a:bodyPr/>
          <a:lstStyle/>
          <a:p>
            <a:r>
              <a:rPr lang="en-US" dirty="0"/>
              <a:t>Leverage log searches, construct queries, customize views</a:t>
            </a:r>
          </a:p>
          <a:p>
            <a:r>
              <a:rPr lang="en-US" dirty="0"/>
              <a:t>OMS portal capabilities are moving to the Azure portal</a:t>
            </a:r>
          </a:p>
          <a:p>
            <a:endParaRPr lang="en-US" dirty="0"/>
          </a:p>
        </p:txBody>
      </p:sp>
      <p:pic>
        <p:nvPicPr>
          <p:cNvPr id="6" name="Picture 5" descr="Screenshot of the Operations Management Suite (OMS) portal. Dashboard view with access to configuration settings and tools to analyze on collected data.">
            <a:extLst>
              <a:ext uri="{FF2B5EF4-FFF2-40B4-BE49-F238E27FC236}">
                <a16:creationId xmlns:a16="http://schemas.microsoft.com/office/drawing/2014/main" id="{E99B1241-798D-4479-A2B9-CBDC71FDBEB4}"/>
              </a:ext>
            </a:extLst>
          </p:cNvPr>
          <p:cNvPicPr/>
          <p:nvPr/>
        </p:nvPicPr>
        <p:blipFill>
          <a:blip r:embed="rId3"/>
          <a:stretch>
            <a:fillRect/>
          </a:stretch>
        </p:blipFill>
        <p:spPr>
          <a:xfrm>
            <a:off x="584199" y="1349532"/>
            <a:ext cx="9095829" cy="3471850"/>
          </a:xfrm>
          <a:prstGeom prst="rect">
            <a:avLst/>
          </a:prstGeom>
        </p:spPr>
      </p:pic>
    </p:spTree>
    <p:extLst>
      <p:ext uri="{BB962C8B-B14F-4D97-AF65-F5344CB8AC3E}">
        <p14:creationId xmlns:p14="http://schemas.microsoft.com/office/powerpoint/2010/main" val="21463281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Additional</a:t>
            </a:r>
            <a:r>
              <a:rPr lang="en-US" dirty="0"/>
              <a:t> </a:t>
            </a:r>
            <a:r>
              <a:rPr lang="en-US" dirty="0">
                <a:hlinkClick r:id="rId4"/>
              </a:rPr>
              <a:t>Practice:</a:t>
            </a:r>
            <a:r>
              <a:rPr lang="en-US" dirty="0"/>
              <a:t> Collect and Analyze Data</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5453801"/>
          </a:xfrm>
        </p:spPr>
        <p:txBody>
          <a:bodyPr/>
          <a:lstStyle/>
          <a:p>
            <a:pPr marL="0" indent="0">
              <a:buNone/>
            </a:pPr>
            <a:r>
              <a:rPr lang="en-US" dirty="0"/>
              <a:t> </a:t>
            </a:r>
            <a:r>
              <a:rPr lang="en-US" b="1" dirty="0"/>
              <a:t>Part 1 </a:t>
            </a:r>
          </a:p>
          <a:p>
            <a:r>
              <a:rPr lang="en-US" dirty="0">
                <a:hlinkClick r:id="rId4"/>
              </a:rPr>
              <a:t>Collect data about virtual machines</a:t>
            </a:r>
            <a:endParaRPr lang="en-US" dirty="0"/>
          </a:p>
          <a:p>
            <a:pPr lvl="1"/>
            <a:r>
              <a:rPr lang="en-US" sz="2400" dirty="0"/>
              <a:t>Create a workspace</a:t>
            </a:r>
          </a:p>
          <a:p>
            <a:pPr lvl="1"/>
            <a:r>
              <a:rPr lang="en-US" sz="2400" dirty="0"/>
              <a:t>Enable Log Analytics on virtual machines</a:t>
            </a:r>
          </a:p>
          <a:p>
            <a:pPr lvl="1"/>
            <a:r>
              <a:rPr lang="en-US" sz="2400" dirty="0"/>
              <a:t>Collect event and performance data</a:t>
            </a:r>
          </a:p>
          <a:p>
            <a:pPr lvl="1"/>
            <a:r>
              <a:rPr lang="en-US" sz="2400" dirty="0"/>
              <a:t>View the data collected</a:t>
            </a:r>
          </a:p>
          <a:p>
            <a:pPr marL="0" indent="0">
              <a:buNone/>
            </a:pPr>
            <a:endParaRPr lang="en-US" sz="1400" dirty="0"/>
          </a:p>
          <a:p>
            <a:pPr marL="0" indent="0">
              <a:buNone/>
            </a:pPr>
            <a:r>
              <a:rPr lang="en-US" b="1" dirty="0"/>
              <a:t>Part 2 </a:t>
            </a:r>
          </a:p>
          <a:p>
            <a:r>
              <a:rPr lang="en-US" dirty="0">
                <a:hlinkClick r:id="rId5"/>
              </a:rPr>
              <a:t>View or analyze data collected with Log Analytics search</a:t>
            </a:r>
            <a:endParaRPr lang="en-US" dirty="0"/>
          </a:p>
          <a:p>
            <a:pPr lvl="1"/>
            <a:r>
              <a:rPr lang="en-US" sz="2400" dirty="0"/>
              <a:t>Search, modify, and filter event data</a:t>
            </a:r>
          </a:p>
          <a:p>
            <a:pPr lvl="1"/>
            <a:r>
              <a:rPr lang="en-US" sz="2400" dirty="0"/>
              <a:t>Work with performance data</a:t>
            </a:r>
          </a:p>
          <a:p>
            <a:endParaRPr lang="en-US" dirty="0"/>
          </a:p>
        </p:txBody>
      </p:sp>
    </p:spTree>
    <p:extLst>
      <p:ext uri="{BB962C8B-B14F-4D97-AF65-F5344CB8AC3E}">
        <p14:creationId xmlns:p14="http://schemas.microsoft.com/office/powerpoint/2010/main" val="23066324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Log Analytics Querying</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584200" y="4342142"/>
            <a:ext cx="11018520" cy="1982081"/>
          </a:xfrm>
        </p:spPr>
        <p:txBody>
          <a:bodyPr/>
          <a:lstStyle/>
          <a:p>
            <a:r>
              <a:rPr lang="en-US" dirty="0"/>
              <a:t>Log Analytics provides a query syntax </a:t>
            </a:r>
          </a:p>
          <a:p>
            <a:r>
              <a:rPr lang="en-US" dirty="0"/>
              <a:t>Quickly retrieve and consolidate data in the repository</a:t>
            </a:r>
          </a:p>
          <a:p>
            <a:r>
              <a:rPr lang="en-US" dirty="0"/>
              <a:t>Save or have log searches run automatically to create an alert </a:t>
            </a:r>
          </a:p>
          <a:p>
            <a:r>
              <a:rPr lang="en-US" dirty="0"/>
              <a:t>Export the data to Power BI or Excel</a:t>
            </a:r>
          </a:p>
        </p:txBody>
      </p:sp>
      <p:pic>
        <p:nvPicPr>
          <p:cNvPr id="2" name="Picture 1" descr="Screenshot of a Log Analytics query (Type=Event Source | measure count() by Source). Shows 120 results based on data source with bar chart visualizations of the query results.">
            <a:extLst>
              <a:ext uri="{FF2B5EF4-FFF2-40B4-BE49-F238E27FC236}">
                <a16:creationId xmlns:a16="http://schemas.microsoft.com/office/drawing/2014/main" id="{373CE482-116F-4488-BB79-66602D3FE6AA}"/>
              </a:ext>
            </a:extLst>
          </p:cNvPr>
          <p:cNvPicPr>
            <a:picLocks noChangeAspect="1"/>
          </p:cNvPicPr>
          <p:nvPr/>
        </p:nvPicPr>
        <p:blipFill>
          <a:blip r:embed="rId3"/>
          <a:stretch>
            <a:fillRect/>
          </a:stretch>
        </p:blipFill>
        <p:spPr>
          <a:xfrm>
            <a:off x="584199" y="1278019"/>
            <a:ext cx="10091717" cy="2664589"/>
          </a:xfrm>
          <a:prstGeom prst="rect">
            <a:avLst/>
          </a:prstGeom>
          <a:ln>
            <a:solidFill>
              <a:schemeClr val="tx1"/>
            </a:solidFill>
          </a:ln>
        </p:spPr>
      </p:pic>
    </p:spTree>
    <p:extLst>
      <p:ext uri="{BB962C8B-B14F-4D97-AF65-F5344CB8AC3E}">
        <p14:creationId xmlns:p14="http://schemas.microsoft.com/office/powerpoint/2010/main" val="30532484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Query Language Syntax</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1766526" y="4483934"/>
            <a:ext cx="7638732" cy="1785104"/>
          </a:xfrm>
        </p:spPr>
        <p:txBody>
          <a:bodyPr/>
          <a:lstStyle/>
          <a:p>
            <a:pPr marL="228600" lvl="1" indent="0">
              <a:buNone/>
            </a:pPr>
            <a:r>
              <a:rPr lang="en-US" dirty="0">
                <a:latin typeface="Consolas" panose="020B0609020204030204" pitchFamily="49" charset="0"/>
              </a:rPr>
              <a:t>Event</a:t>
            </a:r>
          </a:p>
          <a:p>
            <a:pPr marL="228600" lvl="1" indent="0">
              <a:buNone/>
            </a:pPr>
            <a:r>
              <a:rPr lang="en-US" dirty="0">
                <a:latin typeface="Consolas" panose="020B0609020204030204" pitchFamily="49" charset="0"/>
              </a:rPr>
              <a:t>| where (EventLevelName == "Error")</a:t>
            </a:r>
          </a:p>
          <a:p>
            <a:pPr marL="228600" lvl="1" indent="0">
              <a:buNone/>
            </a:pPr>
            <a:r>
              <a:rPr lang="en-US" dirty="0">
                <a:latin typeface="Consolas" panose="020B0609020204030204" pitchFamily="49" charset="0"/>
              </a:rPr>
              <a:t>| where (TimeGenerated &gt; ago(1days))</a:t>
            </a:r>
          </a:p>
          <a:p>
            <a:pPr marL="228600" lvl="1" indent="0">
              <a:buNone/>
            </a:pPr>
            <a:r>
              <a:rPr lang="en-US" dirty="0">
                <a:latin typeface="Consolas" panose="020B0609020204030204" pitchFamily="49" charset="0"/>
              </a:rPr>
              <a:t>| summarize ErrorCount = count() by Computer</a:t>
            </a:r>
          </a:p>
          <a:p>
            <a:pPr marL="228600" lvl="1" indent="0">
              <a:buNone/>
            </a:pPr>
            <a:r>
              <a:rPr lang="en-US" dirty="0">
                <a:latin typeface="Consolas" panose="020B0609020204030204" pitchFamily="49" charset="0"/>
              </a:rPr>
              <a:t>| top 10 by ErrorCount desc</a:t>
            </a: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892959" y="1435099"/>
            <a:ext cx="10067966" cy="2982521"/>
          </a:xfrm>
          <a:prstGeom prst="rect">
            <a:avLst/>
          </a:prstGeom>
        </p:spPr>
      </p:pic>
    </p:spTree>
    <p:extLst>
      <p:ext uri="{BB962C8B-B14F-4D97-AF65-F5344CB8AC3E}">
        <p14:creationId xmlns:p14="http://schemas.microsoft.com/office/powerpoint/2010/main" val="37423362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Demonstration: </a:t>
            </a:r>
            <a:r>
              <a:rPr lang="en-US" dirty="0">
                <a:hlinkClick r:id="rId3"/>
              </a:rPr>
              <a:t>Log Analytics Querying</a:t>
            </a:r>
            <a:endParaRPr lang="en-US" dirty="0"/>
          </a:p>
        </p:txBody>
      </p:sp>
      <p:pic>
        <p:nvPicPr>
          <p:cNvPr id="2" name="Picture 1" descr="Screenshot of Azure Log Analytic query tool used in the video demonstration. Shows tabs for schema and filter and the beginning of a Where query for performance counters, also showing intellisense.">
            <a:extLst>
              <a:ext uri="{FF2B5EF4-FFF2-40B4-BE49-F238E27FC236}">
                <a16:creationId xmlns:a16="http://schemas.microsoft.com/office/drawing/2014/main" id="{FBD51D67-5D90-4BB5-8CCE-BC29F5DC2A34}"/>
              </a:ext>
            </a:extLst>
          </p:cNvPr>
          <p:cNvPicPr>
            <a:picLocks noChangeAspect="1"/>
          </p:cNvPicPr>
          <p:nvPr/>
        </p:nvPicPr>
        <p:blipFill>
          <a:blip r:embed="rId4"/>
          <a:stretch>
            <a:fillRect/>
          </a:stretch>
        </p:blipFill>
        <p:spPr>
          <a:xfrm>
            <a:off x="1197214" y="1435100"/>
            <a:ext cx="9010178" cy="5129214"/>
          </a:xfrm>
          <a:prstGeom prst="rect">
            <a:avLst/>
          </a:prstGeom>
          <a:ln>
            <a:solidFill>
              <a:schemeClr val="tx1"/>
            </a:solidFill>
          </a:ln>
        </p:spPr>
      </p:pic>
      <p:sp>
        <p:nvSpPr>
          <p:cNvPr id="3" name="Rectangle 2">
            <a:extLst>
              <a:ext uri="{FF2B5EF4-FFF2-40B4-BE49-F238E27FC236}">
                <a16:creationId xmlns:a16="http://schemas.microsoft.com/office/drawing/2014/main" id="{ED592AB0-B416-4D6B-ABCF-E31A85E13C93}"/>
              </a:ext>
            </a:extLst>
          </p:cNvPr>
          <p:cNvSpPr/>
          <p:nvPr/>
        </p:nvSpPr>
        <p:spPr bwMode="auto">
          <a:xfrm>
            <a:off x="3814815" y="4462632"/>
            <a:ext cx="2616194" cy="951080"/>
          </a:xfrm>
          <a:prstGeom prst="rect">
            <a:avLst/>
          </a:prstGeom>
          <a:noFill/>
          <a:ln w="508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Intellisense for query completion</a:t>
            </a:r>
          </a:p>
        </p:txBody>
      </p:sp>
      <p:cxnSp>
        <p:nvCxnSpPr>
          <p:cNvPr id="5" name="Straight Arrow Connector 4">
            <a:extLst>
              <a:ext uri="{FF2B5EF4-FFF2-40B4-BE49-F238E27FC236}">
                <a16:creationId xmlns:a16="http://schemas.microsoft.com/office/drawing/2014/main" id="{3F16DEFD-30C1-4A58-B2C1-F15051961AC5}"/>
              </a:ext>
              <a:ext uri="{C183D7F6-B498-43B3-948B-1728B52AA6E4}">
                <adec:decorative xmlns:adec="http://schemas.microsoft.com/office/drawing/2017/decorative" val="1"/>
              </a:ext>
            </a:extLst>
          </p:cNvPr>
          <p:cNvCxnSpPr>
            <a:cxnSpLocks/>
          </p:cNvCxnSpPr>
          <p:nvPr/>
        </p:nvCxnSpPr>
        <p:spPr>
          <a:xfrm flipV="1">
            <a:off x="4923668" y="3710034"/>
            <a:ext cx="0" cy="752598"/>
          </a:xfrm>
          <a:prstGeom prst="straightConnector1">
            <a:avLst/>
          </a:prstGeom>
          <a:ln w="53975">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8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Practice:</a:t>
            </a:r>
            <a:r>
              <a:rPr lang="en-US" dirty="0"/>
              <a:t> Log Analytics Query</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3077766"/>
          </a:xfrm>
        </p:spPr>
        <p:txBody>
          <a:bodyPr/>
          <a:lstStyle/>
          <a:p>
            <a:r>
              <a:rPr lang="en-US" dirty="0"/>
              <a:t>Access the live </a:t>
            </a:r>
            <a:r>
              <a:rPr lang="en-US" dirty="0">
                <a:hlinkClick r:id="rId3"/>
              </a:rPr>
              <a:t>Log Analytics Querying Demonstration</a:t>
            </a:r>
            <a:r>
              <a:rPr lang="en-US" dirty="0"/>
              <a:t> workspace where you can run and test queries</a:t>
            </a:r>
          </a:p>
          <a:p>
            <a:r>
              <a:rPr lang="en-US" dirty="0"/>
              <a:t>Some of the testing queries are</a:t>
            </a:r>
          </a:p>
          <a:p>
            <a:pPr lvl="1"/>
            <a:r>
              <a:rPr lang="en-US" sz="2400" dirty="0"/>
              <a:t>See the volume of data collected in the last 24 hours in intervals of 30 minutes</a:t>
            </a:r>
          </a:p>
          <a:p>
            <a:pPr lvl="1"/>
            <a:r>
              <a:rPr lang="en-US" sz="2400" dirty="0"/>
              <a:t>Chart the distribution of billable data by type, over the last 24 hours</a:t>
            </a:r>
          </a:p>
          <a:p>
            <a:pPr lvl="1"/>
            <a:r>
              <a:rPr lang="en-US" sz="2400" dirty="0"/>
              <a:t>Find out which computers were alive in the past 2 days but haven't sent any data in the last 6 hours</a:t>
            </a:r>
          </a:p>
        </p:txBody>
      </p:sp>
    </p:spTree>
    <p:extLst>
      <p:ext uri="{BB962C8B-B14F-4D97-AF65-F5344CB8AC3E}">
        <p14:creationId xmlns:p14="http://schemas.microsoft.com/office/powerpoint/2010/main" val="10917614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C80D-B4A3-4254-8310-C49F554273BC}"/>
              </a:ext>
            </a:extLst>
          </p:cNvPr>
          <p:cNvSpPr>
            <a:spLocks noGrp="1"/>
          </p:cNvSpPr>
          <p:nvPr>
            <p:ph type="title"/>
          </p:nvPr>
        </p:nvSpPr>
        <p:spPr/>
        <p:txBody>
          <a:bodyPr/>
          <a:lstStyle/>
          <a:p>
            <a:r>
              <a:rPr lang="en-US" dirty="0"/>
              <a:t>Module 4: Review Questions</a:t>
            </a:r>
          </a:p>
        </p:txBody>
      </p:sp>
      <p:sp>
        <p:nvSpPr>
          <p:cNvPr id="3" name="Text Placeholder 2">
            <a:extLst>
              <a:ext uri="{FF2B5EF4-FFF2-40B4-BE49-F238E27FC236}">
                <a16:creationId xmlns:a16="http://schemas.microsoft.com/office/drawing/2014/main" id="{7ADEC9AD-71EF-447E-B7BB-5E9A64C6E23F}"/>
              </a:ext>
            </a:extLst>
          </p:cNvPr>
          <p:cNvSpPr>
            <a:spLocks noGrp="1"/>
          </p:cNvSpPr>
          <p:nvPr>
            <p:ph type="body" sz="quarter" idx="10"/>
          </p:nvPr>
        </p:nvSpPr>
        <p:spPr>
          <a:xfrm>
            <a:off x="584200" y="1435497"/>
            <a:ext cx="11018520" cy="3841052"/>
          </a:xfrm>
        </p:spPr>
        <p:txBody>
          <a:bodyPr/>
          <a:lstStyle/>
          <a:p>
            <a:pPr marL="514350" indent="-514350">
              <a:buFont typeface="+mj-lt"/>
              <a:buAutoNum type="arabicPeriod"/>
            </a:pPr>
            <a:r>
              <a:rPr lang="en-US" sz="2400" dirty="0"/>
              <a:t>You work for a cloud solution provider as a technical pre-sales consultant. A customer is inquiring about Log Analytics. You need to help the customer understand why they should invest in the tool and what the benefits are. Can you give some specific examples of how to use Log Analytics?</a:t>
            </a:r>
          </a:p>
          <a:p>
            <a:pPr marL="514350" indent="-514350">
              <a:buFont typeface="+mj-lt"/>
              <a:buAutoNum type="arabicPeriod"/>
            </a:pPr>
            <a:r>
              <a:rPr lang="en-US" sz="2400" dirty="0"/>
              <a:t>An organization has a hybrid Azure infrastructure and has business-critical resources in Azure as well as the on-premises environment. You need to monitor resource usage. Describe how Connected Sources flow data to the Log Analytics service. Can you draw a diagram?</a:t>
            </a:r>
          </a:p>
          <a:p>
            <a:pPr marL="514350" indent="-514350">
              <a:buFont typeface="+mj-lt"/>
              <a:buAutoNum type="arabicPeriod"/>
            </a:pPr>
            <a:r>
              <a:rPr lang="en-US" sz="2400" dirty="0"/>
              <a:t>You implement Log Analytics for an organization. You collect substantial amounts of data. You need to visualize the data. What tools can you use? </a:t>
            </a:r>
          </a:p>
        </p:txBody>
      </p:sp>
    </p:spTree>
    <p:extLst>
      <p:ext uri="{BB962C8B-B14F-4D97-AF65-F5344CB8AC3E}">
        <p14:creationId xmlns:p14="http://schemas.microsoft.com/office/powerpoint/2010/main" val="30228136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CA3C3-E5EF-46E6-9B72-5FE0F5DE7CA9}"/>
              </a:ext>
            </a:extLst>
          </p:cNvPr>
          <p:cNvSpPr>
            <a:spLocks noGrp="1"/>
          </p:cNvSpPr>
          <p:nvPr>
            <p:ph type="title"/>
          </p:nvPr>
        </p:nvSpPr>
        <p:spPr>
          <a:xfrm>
            <a:off x="585216" y="3035808"/>
            <a:ext cx="10850722" cy="498598"/>
          </a:xfrm>
        </p:spPr>
        <p:txBody>
          <a:bodyPr/>
          <a:lstStyle/>
          <a:p>
            <a:r>
              <a:rPr lang="en-US" dirty="0"/>
              <a:t>Lesson 01: </a:t>
            </a:r>
            <a:r>
              <a:rPr lang="en-US" b="1" dirty="0"/>
              <a:t>Introduction to Log Analytics</a:t>
            </a:r>
            <a:endParaRPr lang="en-US" dirty="0"/>
          </a:p>
        </p:txBody>
      </p:sp>
    </p:spTree>
    <p:extLst>
      <p:ext uri="{BB962C8B-B14F-4D97-AF65-F5344CB8AC3E}">
        <p14:creationId xmlns:p14="http://schemas.microsoft.com/office/powerpoint/2010/main" val="416846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Screenshot of the Overview page where each Log Analytics workspace, discussed in the video, displays a tile for each solution installed in the workspace."/>
          <p:cNvSpPr>
            <a:spLocks noGrp="1"/>
          </p:cNvSpPr>
          <p:nvPr>
            <p:ph type="title"/>
          </p:nvPr>
        </p:nvSpPr>
        <p:spPr>
          <a:xfrm>
            <a:off x="552637" y="433450"/>
            <a:ext cx="11018520" cy="553998"/>
          </a:xfrm>
        </p:spPr>
        <p:txBody>
          <a:bodyPr/>
          <a:lstStyle/>
          <a:p>
            <a:r>
              <a:rPr lang="en-US" dirty="0">
                <a:hlinkClick r:id="rId3"/>
              </a:rPr>
              <a:t>Video:</a:t>
            </a:r>
            <a:r>
              <a:rPr lang="en-US" dirty="0"/>
              <a:t> Log Analytics</a:t>
            </a:r>
          </a:p>
        </p:txBody>
      </p:sp>
      <p:pic>
        <p:nvPicPr>
          <p:cNvPr id="3" name="Picture 2" descr="A screenshot of a cell phone&#10;&#10;Description generated with very high confidence">
            <a:extLst>
              <a:ext uri="{FF2B5EF4-FFF2-40B4-BE49-F238E27FC236}">
                <a16:creationId xmlns:a16="http://schemas.microsoft.com/office/drawing/2014/main" id="{45F738A7-ABFF-4A28-B838-0A5543F6FFC9}"/>
              </a:ext>
            </a:extLst>
          </p:cNvPr>
          <p:cNvPicPr>
            <a:picLocks noChangeAspect="1"/>
          </p:cNvPicPr>
          <p:nvPr/>
        </p:nvPicPr>
        <p:blipFill>
          <a:blip r:embed="rId4"/>
          <a:stretch>
            <a:fillRect/>
          </a:stretch>
        </p:blipFill>
        <p:spPr>
          <a:xfrm>
            <a:off x="648685" y="1223802"/>
            <a:ext cx="10495238" cy="5314286"/>
          </a:xfrm>
          <a:prstGeom prst="rect">
            <a:avLst/>
          </a:prstGeom>
        </p:spPr>
      </p:pic>
    </p:spTree>
    <p:extLst>
      <p:ext uri="{BB962C8B-B14F-4D97-AF65-F5344CB8AC3E}">
        <p14:creationId xmlns:p14="http://schemas.microsoft.com/office/powerpoint/2010/main" val="377637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t>Log Analytics Scenarios</a:t>
            </a:r>
          </a:p>
        </p:txBody>
      </p:sp>
      <p:sp>
        <p:nvSpPr>
          <p:cNvPr id="5" name="Text Placeholder 4">
            <a:extLst>
              <a:ext uri="{FF2B5EF4-FFF2-40B4-BE49-F238E27FC236}">
                <a16:creationId xmlns:a16="http://schemas.microsoft.com/office/drawing/2014/main" id="{3DEAA8B7-AEE0-4F9F-8258-1619B1132534}"/>
              </a:ext>
            </a:extLst>
          </p:cNvPr>
          <p:cNvSpPr>
            <a:spLocks noGrp="1"/>
          </p:cNvSpPr>
          <p:nvPr>
            <p:ph type="body" sz="quarter" idx="10"/>
          </p:nvPr>
        </p:nvSpPr>
        <p:spPr>
          <a:xfrm>
            <a:off x="584200" y="1435100"/>
            <a:ext cx="5212080" cy="4678204"/>
          </a:xfrm>
        </p:spPr>
        <p:txBody>
          <a:bodyPr/>
          <a:lstStyle/>
          <a:p>
            <a:pPr algn="ctr"/>
            <a:r>
              <a:rPr lang="en-US" sz="2400" b="1" dirty="0"/>
              <a:t>Example 1 - Assessing updates</a:t>
            </a:r>
          </a:p>
          <a:p>
            <a:pPr marL="342900" indent="-342900">
              <a:buFont typeface="Arial" panose="020B0604020202020204" pitchFamily="34" charset="0"/>
              <a:buChar char="•"/>
            </a:pPr>
            <a:r>
              <a:rPr lang="en-US" sz="2400" dirty="0"/>
              <a:t>IT Administrators assess systems update requirements</a:t>
            </a:r>
          </a:p>
          <a:p>
            <a:pPr marL="342900" indent="-342900">
              <a:buFont typeface="Arial" panose="020B0604020202020204" pitchFamily="34" charset="0"/>
              <a:buChar char="•"/>
            </a:pPr>
            <a:r>
              <a:rPr lang="en-US" sz="2400" dirty="0"/>
              <a:t>Must be able to accurately schedule updates</a:t>
            </a:r>
          </a:p>
          <a:p>
            <a:pPr marL="342900" indent="-342900">
              <a:buFont typeface="Arial" panose="020B0604020202020204" pitchFamily="34" charset="0"/>
              <a:buChar char="•"/>
            </a:pPr>
            <a:r>
              <a:rPr lang="en-US" sz="2400" dirty="0"/>
              <a:t>OMS/Log Analytics collects data from all customers performing updates</a:t>
            </a:r>
          </a:p>
          <a:p>
            <a:pPr marL="342900" indent="-342900">
              <a:buFont typeface="Arial" panose="020B0604020202020204" pitchFamily="34" charset="0"/>
              <a:buChar char="•"/>
            </a:pPr>
            <a:r>
              <a:rPr lang="en-US" sz="2400" dirty="0"/>
              <a:t>Uses "Crowd-sourced" data to provide an average time to help meet strict SLAs</a:t>
            </a:r>
          </a:p>
        </p:txBody>
      </p:sp>
      <p:sp>
        <p:nvSpPr>
          <p:cNvPr id="6" name="Text Placeholder 5">
            <a:extLst>
              <a:ext uri="{FF2B5EF4-FFF2-40B4-BE49-F238E27FC236}">
                <a16:creationId xmlns:a16="http://schemas.microsoft.com/office/drawing/2014/main" id="{6E61254D-2C5B-40DB-B28F-1B77C3CC00EC}"/>
              </a:ext>
            </a:extLst>
          </p:cNvPr>
          <p:cNvSpPr>
            <a:spLocks noGrp="1"/>
          </p:cNvSpPr>
          <p:nvPr>
            <p:ph type="body" sz="quarter" idx="12"/>
          </p:nvPr>
        </p:nvSpPr>
        <p:spPr>
          <a:xfrm>
            <a:off x="6397171" y="1435100"/>
            <a:ext cx="5212080" cy="4770537"/>
          </a:xfrm>
        </p:spPr>
        <p:txBody>
          <a:bodyPr/>
          <a:lstStyle/>
          <a:p>
            <a:pPr algn="ctr"/>
            <a:r>
              <a:rPr lang="en-US" sz="2400" b="1" dirty="0"/>
              <a:t>Example 2 - Change tracking</a:t>
            </a:r>
          </a:p>
          <a:p>
            <a:pPr marL="342900" indent="-342900">
              <a:buFont typeface="Arial" panose="020B0604020202020204" pitchFamily="34" charset="0"/>
              <a:buChar char="•"/>
            </a:pPr>
            <a:r>
              <a:rPr lang="en-US" sz="2400" dirty="0"/>
              <a:t>Troubleshooting operational incidents is a complex process</a:t>
            </a:r>
          </a:p>
          <a:p>
            <a:pPr marL="342900" indent="-342900">
              <a:buFont typeface="Arial" panose="020B0604020202020204" pitchFamily="34" charset="0"/>
              <a:buChar char="•"/>
            </a:pPr>
            <a:r>
              <a:rPr lang="en-US" sz="2400" dirty="0"/>
              <a:t>OMS/Log Analytics let you perform analysis from multiple angles, using a variety of sources</a:t>
            </a:r>
          </a:p>
          <a:p>
            <a:pPr marL="342900" indent="-342900">
              <a:buFont typeface="Arial" panose="020B0604020202020204" pitchFamily="34" charset="0"/>
              <a:buChar char="•"/>
            </a:pPr>
            <a:r>
              <a:rPr lang="en-US" sz="2400" dirty="0"/>
              <a:t>Everything correlated through a single interface</a:t>
            </a:r>
          </a:p>
          <a:p>
            <a:pPr marL="342900" indent="-342900">
              <a:buFont typeface="Arial" panose="020B0604020202020204" pitchFamily="34" charset="0"/>
              <a:buChar char="•"/>
            </a:pPr>
            <a:r>
              <a:rPr lang="en-US" sz="2400" dirty="0"/>
              <a:t>Track issues such as unexpected system reboots or shutdowns</a:t>
            </a:r>
          </a:p>
          <a:p>
            <a:endParaRPr lang="en-US" sz="2000" dirty="0"/>
          </a:p>
        </p:txBody>
      </p:sp>
    </p:spTree>
    <p:extLst>
      <p:ext uri="{BB962C8B-B14F-4D97-AF65-F5344CB8AC3E}">
        <p14:creationId xmlns:p14="http://schemas.microsoft.com/office/powerpoint/2010/main" val="28387288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Create a Workspace</a:t>
            </a:r>
          </a:p>
        </p:txBody>
      </p:sp>
      <p:sp>
        <p:nvSpPr>
          <p:cNvPr id="6" name="Text Placeholder 5"/>
          <p:cNvSpPr>
            <a:spLocks noGrp="1"/>
          </p:cNvSpPr>
          <p:nvPr>
            <p:ph type="body" sz="quarter" idx="10"/>
          </p:nvPr>
        </p:nvSpPr>
        <p:spPr>
          <a:xfrm>
            <a:off x="584201" y="1435100"/>
            <a:ext cx="6196610" cy="3619452"/>
          </a:xfrm>
        </p:spPr>
        <p:txBody>
          <a:bodyPr/>
          <a:lstStyle/>
          <a:p>
            <a:r>
              <a:rPr lang="en-US" dirty="0"/>
              <a:t>A workspace is an Azure resource and is a container where data is collected, aggregated, analyzed, and presented</a:t>
            </a:r>
          </a:p>
          <a:p>
            <a:r>
              <a:rPr lang="en-US" dirty="0"/>
              <a:t>You can have multiple workspaces per Azure subscription and you can have access to more than one workspace</a:t>
            </a:r>
          </a:p>
          <a:p>
            <a:r>
              <a:rPr lang="en-US" dirty="0"/>
              <a:t>A workspace provides a geographic location, data isolation, and scope</a:t>
            </a:r>
          </a:p>
        </p:txBody>
      </p:sp>
      <p:pic>
        <p:nvPicPr>
          <p:cNvPr id="9" name="Picture 8" descr="Screenshot of the Log analytics workspace page, showing the standard settings for creating a new resource: in this case, creating a new Log Analytics workspace, the settings shown are OMS Workspace, Subscription, Resource group, and location.">
            <a:extLst>
              <a:ext uri="{FF2B5EF4-FFF2-40B4-BE49-F238E27FC236}">
                <a16:creationId xmlns:a16="http://schemas.microsoft.com/office/drawing/2014/main" id="{138FF0A8-17E2-4C1E-BBC0-5B38121BB10C}"/>
              </a:ext>
            </a:extLst>
          </p:cNvPr>
          <p:cNvPicPr/>
          <p:nvPr/>
        </p:nvPicPr>
        <p:blipFill>
          <a:blip r:embed="rId3"/>
          <a:stretch>
            <a:fillRect/>
          </a:stretch>
        </p:blipFill>
        <p:spPr>
          <a:xfrm>
            <a:off x="7609490" y="1435100"/>
            <a:ext cx="3881145" cy="3944010"/>
          </a:xfrm>
          <a:prstGeom prst="rect">
            <a:avLst/>
          </a:prstGeom>
          <a:ln>
            <a:solidFill>
              <a:schemeClr val="tx1"/>
            </a:solidFill>
          </a:ln>
        </p:spPr>
      </p:pic>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Connected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638255"/>
            <a:ext cx="11018520" cy="1465016"/>
          </a:xfrm>
        </p:spPr>
        <p:txBody>
          <a:bodyPr/>
          <a:lstStyle/>
          <a:p>
            <a:r>
              <a:rPr lang="en-US" dirty="0"/>
              <a:t>Connected sources generate data</a:t>
            </a:r>
          </a:p>
          <a:p>
            <a:r>
              <a:rPr lang="en-US" dirty="0"/>
              <a:t>Data can be collected from </a:t>
            </a:r>
            <a:r>
              <a:rPr lang="en-US" dirty="0">
                <a:hlinkClick r:id="rId3"/>
              </a:rPr>
              <a:t>Windows</a:t>
            </a:r>
            <a:r>
              <a:rPr lang="en-US" dirty="0"/>
              <a:t>, </a:t>
            </a:r>
            <a:r>
              <a:rPr lang="en-US" dirty="0">
                <a:hlinkClick r:id="rId4"/>
              </a:rPr>
              <a:t>Linux</a:t>
            </a:r>
            <a:r>
              <a:rPr lang="en-US" dirty="0"/>
              <a:t>, </a:t>
            </a:r>
            <a:r>
              <a:rPr lang="en-US" dirty="0">
                <a:hlinkClick r:id="rId5"/>
              </a:rPr>
              <a:t>SCOM</a:t>
            </a:r>
            <a:r>
              <a:rPr lang="en-US" dirty="0"/>
              <a:t> and </a:t>
            </a:r>
            <a:r>
              <a:rPr lang="en-US" dirty="0">
                <a:hlinkClick r:id="rId6"/>
              </a:rPr>
              <a:t>Azure Storage</a:t>
            </a:r>
            <a:endParaRPr lang="en-US" dirty="0"/>
          </a:p>
          <a:p>
            <a:endParaRPr lang="en-US" dirty="0"/>
          </a:p>
        </p:txBody>
      </p:sp>
      <p:pic>
        <p:nvPicPr>
          <p:cNvPr id="4" name="Picture 3" descr="Diagram showing who Connected Sources flow data to the Log Analytics service. The flow and steps in the graphic are numbered 1 -5, and are described in the content.">
            <a:extLst>
              <a:ext uri="{FF2B5EF4-FFF2-40B4-BE49-F238E27FC236}">
                <a16:creationId xmlns:a16="http://schemas.microsoft.com/office/drawing/2014/main" id="{78290FED-D675-4F53-BEE1-F0ED70EC3AC4}"/>
              </a:ext>
            </a:extLst>
          </p:cNvPr>
          <p:cNvPicPr/>
          <p:nvPr/>
        </p:nvPicPr>
        <p:blipFill>
          <a:blip r:embed="rId7"/>
          <a:stretch>
            <a:fillRect/>
          </a:stretch>
        </p:blipFill>
        <p:spPr>
          <a:xfrm>
            <a:off x="584200" y="1435100"/>
            <a:ext cx="10294917" cy="2995980"/>
          </a:xfrm>
          <a:prstGeom prst="rect">
            <a:avLst/>
          </a:prstGeom>
        </p:spPr>
      </p:pic>
    </p:spTree>
    <p:extLst>
      <p:ext uri="{BB962C8B-B14F-4D97-AF65-F5344CB8AC3E}">
        <p14:creationId xmlns:p14="http://schemas.microsoft.com/office/powerpoint/2010/main" val="31772832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Data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459312"/>
            <a:ext cx="11018520" cy="1809726"/>
          </a:xfrm>
        </p:spPr>
        <p:txBody>
          <a:bodyPr/>
          <a:lstStyle/>
          <a:p>
            <a:r>
              <a:rPr lang="en-US" dirty="0"/>
              <a:t>Data sources include: Windows Event Logs, Windows Performance Counters, Linux Performance Counters, IIS Logs, Custom Fields, Custom Logs, and Syslog. </a:t>
            </a:r>
          </a:p>
          <a:p>
            <a:r>
              <a:rPr lang="en-US" dirty="0"/>
              <a:t>Each data source has additional configuration options.</a:t>
            </a:r>
          </a:p>
        </p:txBody>
      </p:sp>
      <p:pic>
        <p:nvPicPr>
          <p:cNvPr id="5" name="Picture 4" descr="Diagram showing how data is collected from various connected sources (for example logs and performance counters) and stored as a set of records with its own set of properties. The data is then stored in the OMS Repository.">
            <a:extLst>
              <a:ext uri="{FF2B5EF4-FFF2-40B4-BE49-F238E27FC236}">
                <a16:creationId xmlns:a16="http://schemas.microsoft.com/office/drawing/2014/main" id="{6765F268-8E28-4939-A686-D15FEB7E4410}"/>
              </a:ext>
            </a:extLst>
          </p:cNvPr>
          <p:cNvPicPr/>
          <p:nvPr/>
        </p:nvPicPr>
        <p:blipFill>
          <a:blip r:embed="rId3"/>
          <a:stretch>
            <a:fillRect/>
          </a:stretch>
        </p:blipFill>
        <p:spPr>
          <a:xfrm>
            <a:off x="584200" y="1435100"/>
            <a:ext cx="10079842" cy="2911269"/>
          </a:xfrm>
          <a:prstGeom prst="rect">
            <a:avLst/>
          </a:prstGeom>
        </p:spPr>
      </p:pic>
    </p:spTree>
    <p:extLst>
      <p:ext uri="{BB962C8B-B14F-4D97-AF65-F5344CB8AC3E}">
        <p14:creationId xmlns:p14="http://schemas.microsoft.com/office/powerpoint/2010/main" val="15252771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Demonstration:</a:t>
            </a:r>
            <a:r>
              <a:rPr lang="en-US" dirty="0"/>
              <a:t> Log Analytics</a:t>
            </a:r>
          </a:p>
        </p:txBody>
      </p:sp>
    </p:spTree>
    <p:extLst>
      <p:ext uri="{BB962C8B-B14F-4D97-AF65-F5344CB8AC3E}">
        <p14:creationId xmlns:p14="http://schemas.microsoft.com/office/powerpoint/2010/main" val="264193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Additional</a:t>
            </a:r>
            <a:r>
              <a:rPr lang="en-US" dirty="0"/>
              <a:t> </a:t>
            </a:r>
            <a:r>
              <a:rPr lang="en-US" dirty="0">
                <a:hlinkClick r:id="rId4"/>
              </a:rPr>
              <a:t>Practice:</a:t>
            </a:r>
            <a:r>
              <a:rPr lang="en-US" dirty="0"/>
              <a:t> Visualize Data</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2203680"/>
          </a:xfrm>
        </p:spPr>
        <p:txBody>
          <a:bodyPr/>
          <a:lstStyle/>
          <a:p>
            <a:r>
              <a:rPr lang="en-US" dirty="0"/>
              <a:t>Create a Log Analytics dashboard and add log search</a:t>
            </a:r>
          </a:p>
          <a:p>
            <a:pPr lvl="1"/>
            <a:r>
              <a:rPr lang="en-US" sz="2400" dirty="0"/>
              <a:t>Create a shared dashboard in the Azure portal</a:t>
            </a:r>
          </a:p>
          <a:p>
            <a:pPr lvl="1"/>
            <a:r>
              <a:rPr lang="en-US" sz="2400" dirty="0"/>
              <a:t>Visualize a performance log search</a:t>
            </a:r>
          </a:p>
          <a:p>
            <a:pPr lvl="1"/>
            <a:r>
              <a:rPr lang="en-US" sz="2400" dirty="0"/>
              <a:t>Add a log search to a shared dashboard</a:t>
            </a:r>
          </a:p>
          <a:p>
            <a:pPr lvl="1"/>
            <a:r>
              <a:rPr lang="en-US" sz="2400" dirty="0"/>
              <a:t>Customize the dashboard</a:t>
            </a:r>
          </a:p>
        </p:txBody>
      </p:sp>
    </p:spTree>
    <p:extLst>
      <p:ext uri="{BB962C8B-B14F-4D97-AF65-F5344CB8AC3E}">
        <p14:creationId xmlns:p14="http://schemas.microsoft.com/office/powerpoint/2010/main" val="2167040020"/>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1895</Words>
  <Application>Microsoft Office PowerPoint</Application>
  <PresentationFormat>Widescreen</PresentationFormat>
  <Paragraphs>167</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Consolas</vt:lpstr>
      <vt:lpstr>Segoe UI</vt:lpstr>
      <vt:lpstr>Segoe UI Light</vt:lpstr>
      <vt:lpstr>Segoe UI Semibold</vt:lpstr>
      <vt:lpstr>Segoe UI Semilight</vt:lpstr>
      <vt:lpstr>Wingdings</vt:lpstr>
      <vt:lpstr>WHITE TEMPLATE</vt:lpstr>
      <vt:lpstr>AZ-100.1 Module 04: Log Analytics</vt:lpstr>
      <vt:lpstr>Lesson 01: Introduction to Log Analytics</vt:lpstr>
      <vt:lpstr>Video: Log Analytics</vt:lpstr>
      <vt:lpstr>Log Analytics Scenarios</vt:lpstr>
      <vt:lpstr>Create a Workspace</vt:lpstr>
      <vt:lpstr>Connected Sources</vt:lpstr>
      <vt:lpstr>Data Sources</vt:lpstr>
      <vt:lpstr>Demonstration: Log Analytics</vt:lpstr>
      <vt:lpstr>Additional Practice: Visualize Data</vt:lpstr>
      <vt:lpstr>Additional Practice: Alert on Data</vt:lpstr>
      <vt:lpstr>Lesson 02: Querying and Analyzing Log Analytics Data</vt:lpstr>
      <vt:lpstr>Analyzing Log Analytics Data</vt:lpstr>
      <vt:lpstr>Additional Practice: Collect and Analyze Data</vt:lpstr>
      <vt:lpstr>Log Analytics Querying</vt:lpstr>
      <vt:lpstr>Query Language Syntax</vt:lpstr>
      <vt:lpstr>Demonstration: Log Analytics Querying</vt:lpstr>
      <vt:lpstr>Practice: Log Analytics Query</vt:lpstr>
      <vt:lpstr>Module 4: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2018-11-26T15:12:15Z</dcterms:created>
  <dcterms:modified xsi:type="dcterms:W3CDTF">2018-11-26T15:12:20Z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2018-11-26T15:12:20.6912800Z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