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8"/>
  </p:notesMasterIdLst>
  <p:handoutMasterIdLst>
    <p:handoutMasterId r:id="rId19"/>
  </p:handoutMasterIdLst>
  <p:sldIdLst>
    <p:sldId id="1719" r:id="rId2"/>
    <p:sldId id="1865" r:id="rId3"/>
    <p:sldId id="1888" r:id="rId4"/>
    <p:sldId id="1860" r:id="rId5"/>
    <p:sldId id="1889" r:id="rId6"/>
    <p:sldId id="1884" r:id="rId7"/>
    <p:sldId id="1890" r:id="rId8"/>
    <p:sldId id="1871" r:id="rId9"/>
    <p:sldId id="1898" r:id="rId10"/>
    <p:sldId id="1891" r:id="rId11"/>
    <p:sldId id="1892" r:id="rId12"/>
    <p:sldId id="1893" r:id="rId13"/>
    <p:sldId id="1894" r:id="rId14"/>
    <p:sldId id="1895" r:id="rId15"/>
    <p:sldId id="1896" r:id="rId16"/>
    <p:sldId id="1897" r:id="rId1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65"/>
            <p14:sldId id="1888"/>
            <p14:sldId id="1860"/>
            <p14:sldId id="1889"/>
            <p14:sldId id="1884"/>
            <p14:sldId id="1890"/>
            <p14:sldId id="1871"/>
            <p14:sldId id="1898"/>
            <p14:sldId id="1891"/>
            <p14:sldId id="1892"/>
            <p14:sldId id="1893"/>
            <p14:sldId id="1894"/>
            <p14:sldId id="1895"/>
            <p14:sldId id="1896"/>
            <p14:sldId id="189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88655" autoAdjust="0"/>
  </p:normalViewPr>
  <p:slideViewPr>
    <p:cSldViewPr snapToGrid="0">
      <p:cViewPr varScale="1">
        <p:scale>
          <a:sx n="113" d="100"/>
          <a:sy n="113" d="100"/>
        </p:scale>
        <p:origin x="390" y="114"/>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11/26/2018 7:12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11/26/2018 7:12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11/26/2018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Just because a service can be moved doesn’t mean there aren’t restrictions. For example, you can move a virtual network, but you must also move its dependent resources, like gateways. Learn more at the reference link.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Move resources to new resource group or subscription - https://docs.microsoft.com/en-us/azure/azure-resource-manager/resource-group-move-resources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7:12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793689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7:12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609023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The Azure portal interface has changed slightly since this video was recorded. However, it is still a good overview of what is available through Resource Manager.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106964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To create or delete management locks, you must have access to Microsoft.Authorization/* or Microsoft.Authorization/locks/* actions. Of the built-in roles, only </a:t>
            </a:r>
            <a:r>
              <a:rPr lang="en-US" sz="882" b="1" kern="1200" dirty="0">
                <a:solidFill>
                  <a:schemeClr val="tx1"/>
                </a:solidFill>
                <a:effectLst/>
                <a:latin typeface="Segoe UI Light" pitchFamily="34" charset="0"/>
                <a:ea typeface="+mn-ea"/>
                <a:cs typeface="+mn-cs"/>
              </a:rPr>
              <a:t>Owner </a:t>
            </a:r>
            <a:r>
              <a:rPr lang="en-US" sz="882" kern="1200" dirty="0">
                <a:solidFill>
                  <a:schemeClr val="tx1"/>
                </a:solidFill>
                <a:effectLst/>
                <a:latin typeface="Segoe UI Light" pitchFamily="34" charset="0"/>
                <a:ea typeface="+mn-ea"/>
                <a:cs typeface="+mn-cs"/>
              </a:rPr>
              <a:t>and </a:t>
            </a:r>
            <a:r>
              <a:rPr lang="en-US" sz="882" b="1" kern="1200" dirty="0">
                <a:solidFill>
                  <a:schemeClr val="tx1"/>
                </a:solidFill>
                <a:effectLst/>
                <a:latin typeface="Segoe UI Light" pitchFamily="34" charset="0"/>
                <a:ea typeface="+mn-ea"/>
                <a:cs typeface="+mn-cs"/>
              </a:rPr>
              <a:t>User Access Administrator</a:t>
            </a:r>
            <a:r>
              <a:rPr lang="en-US" sz="882" kern="1200" dirty="0">
                <a:solidFill>
                  <a:schemeClr val="tx1"/>
                </a:solidFill>
                <a:effectLst/>
                <a:latin typeface="Segoe UI Light" pitchFamily="34" charset="0"/>
                <a:ea typeface="+mn-ea"/>
                <a:cs typeface="+mn-cs"/>
              </a:rPr>
              <a:t> are granted those actions.</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You can also perform the same exercise with the Azure CLI</a:t>
            </a:r>
            <a:r>
              <a:rPr lang="en-US" sz="882" u="none" kern="1200" dirty="0">
                <a:solidFill>
                  <a:schemeClr val="tx1"/>
                </a:solidFill>
                <a:effectLst/>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if you prefer - https://docs.microsoft.com/en-us/azure/azure-resource-manager/resource-group-lock-resources#azure-cli</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Lock resources to prevent unexpected changes - https://docs.microsoft.com/en-us/azure/azure-resource-manager/resource-group-lock-resources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7:12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167741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Q1 Answer:</a:t>
            </a:r>
          </a:p>
          <a:p>
            <a:r>
              <a:rPr lang="en-US" sz="882" b="0" i="0" u="none" strike="noStrike" kern="1200" dirty="0">
                <a:solidFill>
                  <a:schemeClr val="tx1"/>
                </a:solidFill>
                <a:effectLst/>
                <a:latin typeface="Segoe UI Light" pitchFamily="34" charset="0"/>
                <a:ea typeface="+mn-ea"/>
                <a:cs typeface="+mn-cs"/>
              </a:rPr>
              <a:t>A Web App is a resource. SQL Database is a Resource. A VM Compute instance is a Resource Group. There are three primary concepts in Resource Manager:</a:t>
            </a:r>
          </a:p>
          <a:p>
            <a:pPr marL="171450" indent="-171450">
              <a:buFont typeface="Arial" panose="020B0604020202020204" pitchFamily="34" charset="0"/>
              <a:buChar char="•"/>
            </a:pPr>
            <a:r>
              <a:rPr lang="en-US" sz="882" b="1" i="0" u="none" strike="noStrike" kern="1200" dirty="0">
                <a:solidFill>
                  <a:schemeClr val="tx1"/>
                </a:solidFill>
                <a:effectLst/>
                <a:latin typeface="Segoe UI Light" pitchFamily="34" charset="0"/>
                <a:ea typeface="+mn-ea"/>
                <a:cs typeface="+mn-cs"/>
              </a:rPr>
              <a:t>Resource</a:t>
            </a:r>
            <a:r>
              <a:rPr lang="en-US" sz="882" b="0" i="0" u="none" strike="noStrike" kern="1200" dirty="0">
                <a:solidFill>
                  <a:schemeClr val="tx1"/>
                </a:solidFill>
                <a:effectLst/>
                <a:latin typeface="Segoe UI Light" pitchFamily="34" charset="0"/>
                <a:ea typeface="+mn-ea"/>
                <a:cs typeface="+mn-cs"/>
              </a:rPr>
              <a:t>: A resource is simply a single service instance in Azure. Most services in Azure can be represented as a resource. For example, a Web App instance is a resource. An App Service Plan is also a resource. Even a SQL Database instance is a resource.</a:t>
            </a:r>
          </a:p>
          <a:p>
            <a:pPr marL="171450" indent="-171450">
              <a:buFont typeface="Arial" panose="020B0604020202020204" pitchFamily="34" charset="0"/>
              <a:buChar char="•"/>
            </a:pPr>
            <a:r>
              <a:rPr lang="en-US" sz="882" b="1" i="0" u="none" strike="noStrike" kern="1200" dirty="0">
                <a:solidFill>
                  <a:schemeClr val="tx1"/>
                </a:solidFill>
                <a:effectLst/>
                <a:latin typeface="Segoe UI Light" pitchFamily="34" charset="0"/>
                <a:ea typeface="+mn-ea"/>
                <a:cs typeface="+mn-cs"/>
              </a:rPr>
              <a:t>Resource Group</a:t>
            </a:r>
            <a:r>
              <a:rPr lang="en-US" sz="882" b="0" i="0" u="none" strike="noStrike" kern="1200" dirty="0">
                <a:solidFill>
                  <a:schemeClr val="tx1"/>
                </a:solidFill>
                <a:effectLst/>
                <a:latin typeface="Segoe UI Light" pitchFamily="34" charset="0"/>
                <a:ea typeface="+mn-ea"/>
                <a:cs typeface="+mn-cs"/>
              </a:rPr>
              <a:t>: A resource group is a logical grouping of resources. For example, a Resource Group where you would deploy a VM compute instance may be composed of a Network Interface Card (NIC), a Virtual Machine, a Virtual Network, and a Public IP Address.</a:t>
            </a:r>
          </a:p>
          <a:p>
            <a:pPr marL="171450" indent="-171450">
              <a:buFont typeface="Arial" panose="020B0604020202020204" pitchFamily="34" charset="0"/>
              <a:buChar char="•"/>
            </a:pPr>
            <a:r>
              <a:rPr lang="en-US" sz="882" b="1" i="0" u="none" strike="noStrike" kern="1200" dirty="0">
                <a:solidFill>
                  <a:schemeClr val="tx1"/>
                </a:solidFill>
                <a:effectLst/>
                <a:latin typeface="Segoe UI Light" pitchFamily="34" charset="0"/>
                <a:ea typeface="+mn-ea"/>
                <a:cs typeface="+mn-cs"/>
              </a:rPr>
              <a:t>Resource Group Template</a:t>
            </a:r>
            <a:r>
              <a:rPr lang="en-US" sz="882" b="0" i="0" u="none" strike="noStrike" kern="1200" dirty="0">
                <a:solidFill>
                  <a:schemeClr val="tx1"/>
                </a:solidFill>
                <a:effectLst/>
                <a:latin typeface="Segoe UI Light" pitchFamily="34" charset="0"/>
                <a:ea typeface="+mn-ea"/>
                <a:cs typeface="+mn-cs"/>
              </a:rPr>
              <a:t>: A resource group template is a JSON file that allows you to declaratively describe a set of resources. These resources can then be added to a new or existing resource group. For example, a template could contain the configuration necessary to create two API App instances, a Mobile App instance and a Document DB instance.</a:t>
            </a:r>
          </a:p>
          <a:p>
            <a:endParaRPr lang="en-US" dirty="0"/>
          </a:p>
          <a:p>
            <a:pPr marL="0" indent="0">
              <a:buFont typeface="Arial" panose="020B0604020202020204" pitchFamily="34" charset="0"/>
              <a:buNone/>
            </a:pPr>
            <a:r>
              <a:rPr lang="en-US" sz="882" b="1" i="0" u="none" strike="noStrike" kern="1200" dirty="0">
                <a:solidFill>
                  <a:schemeClr val="tx1"/>
                </a:solidFill>
                <a:effectLst/>
                <a:latin typeface="Segoe UI Light" pitchFamily="34" charset="0"/>
                <a:ea typeface="+mn-ea"/>
                <a:cs typeface="+mn-cs"/>
              </a:rPr>
              <a:t>Q2 Answer:</a:t>
            </a:r>
          </a:p>
          <a:p>
            <a:pPr marL="171450" indent="-171450">
              <a:buFont typeface="Arial" panose="020B0604020202020204" pitchFamily="34" charset="0"/>
              <a:buChar char="•"/>
            </a:pPr>
            <a:r>
              <a:rPr lang="en-US" sz="882" b="0" i="0" u="none" strike="noStrike" kern="1200" dirty="0">
                <a:solidFill>
                  <a:schemeClr val="tx1"/>
                </a:solidFill>
                <a:effectLst/>
                <a:latin typeface="Segoe UI Light" pitchFamily="34" charset="0"/>
                <a:ea typeface="+mn-ea"/>
                <a:cs typeface="+mn-cs"/>
              </a:rPr>
              <a:t>A template can ensure idempotency, which from a RESTful service standpoint means that multiple identical requests produce the same results as a single request. This results in no side effects on the server, and the result of the request may differ, because the resource state has changed between requests. If you deploy an identical template to multiple resource groups, they would functionally be the same.</a:t>
            </a:r>
          </a:p>
          <a:p>
            <a:pPr marL="171450" indent="-171450">
              <a:buFont typeface="Arial" panose="020B0604020202020204" pitchFamily="34" charset="0"/>
              <a:buChar char="•"/>
            </a:pPr>
            <a:r>
              <a:rPr lang="en-US" sz="882" b="0" i="0" u="none" strike="noStrike" kern="1200" dirty="0">
                <a:solidFill>
                  <a:schemeClr val="tx1"/>
                </a:solidFill>
                <a:effectLst/>
                <a:latin typeface="Segoe UI Light" pitchFamily="34" charset="0"/>
                <a:ea typeface="+mn-ea"/>
                <a:cs typeface="+mn-cs"/>
              </a:rPr>
              <a:t>A template can simplify orchestration as you only need to deploy the template to deploy all your resources. Normally this would take multiple operations.</a:t>
            </a:r>
          </a:p>
          <a:p>
            <a:pPr marL="171450" indent="-171450">
              <a:buFont typeface="Arial" panose="020B0604020202020204" pitchFamily="34" charset="0"/>
              <a:buChar char="•"/>
            </a:pPr>
            <a:r>
              <a:rPr lang="en-US" sz="882" b="0" i="0" u="none" strike="noStrike" kern="1200" dirty="0">
                <a:solidFill>
                  <a:schemeClr val="tx1"/>
                </a:solidFill>
                <a:effectLst/>
                <a:latin typeface="Segoe UI Light" pitchFamily="34" charset="0"/>
                <a:ea typeface="+mn-ea"/>
                <a:cs typeface="+mn-cs"/>
              </a:rPr>
              <a:t>A template allows you to configure multiple resources simultaneously and use variables/parameters/functions to create dependencies between resources. For example, you can require virtual machine creation before the Web App is created because you need the public IP address for one of the Web App's settings. Another example is to require that Storage account creation before virtual machine creation so that you can place the VHDs in that storage account.</a:t>
            </a:r>
          </a:p>
          <a:p>
            <a:pPr marL="171450" indent="-171450">
              <a:buFont typeface="Arial" panose="020B0604020202020204" pitchFamily="34" charset="0"/>
              <a:buChar char="•"/>
            </a:pPr>
            <a:r>
              <a:rPr lang="en-US" sz="882" b="0" i="0" u="none" strike="noStrike" kern="1200" dirty="0">
                <a:solidFill>
                  <a:schemeClr val="tx1"/>
                </a:solidFill>
                <a:effectLst/>
                <a:latin typeface="Segoe UI Light" pitchFamily="34" charset="0"/>
                <a:ea typeface="+mn-ea"/>
                <a:cs typeface="+mn-cs"/>
              </a:rPr>
              <a:t>A template is a JSON file. You can manage and configure the file by using a source control provider and any continuous integration process.</a:t>
            </a:r>
          </a:p>
          <a:p>
            <a:pPr marL="171450" indent="-171450">
              <a:buFont typeface="Arial" panose="020B0604020202020204" pitchFamily="34" charset="0"/>
              <a:buChar char="•"/>
            </a:pPr>
            <a:r>
              <a:rPr lang="en-US" sz="882" b="0" i="0" u="none" strike="noStrike" kern="1200" dirty="0">
                <a:solidFill>
                  <a:schemeClr val="tx1"/>
                </a:solidFill>
                <a:effectLst/>
                <a:latin typeface="Segoe UI Light" pitchFamily="34" charset="0"/>
                <a:ea typeface="+mn-ea"/>
                <a:cs typeface="+mn-cs"/>
              </a:rPr>
              <a:t>Templates can parameterize input and output values, so you can reuse them across many different scenarios. Templates can also be nested so you can reuse smaller templates as part of a larger orchestration.</a:t>
            </a:r>
          </a:p>
          <a:p>
            <a:endParaRPr lang="en-US" dirty="0"/>
          </a:p>
          <a:p>
            <a:r>
              <a:rPr lang="en-US" b="1" dirty="0"/>
              <a:t>Q3 Answer: </a:t>
            </a:r>
          </a:p>
          <a:p>
            <a:pPr marL="171450" indent="-171450">
              <a:buFont typeface="Arial" panose="020B0604020202020204" pitchFamily="34" charset="0"/>
              <a:buChar char="•"/>
            </a:pPr>
            <a:r>
              <a:rPr lang="en-US" sz="882" b="0" i="0" u="none" strike="noStrike" kern="1200" dirty="0">
                <a:solidFill>
                  <a:schemeClr val="tx1"/>
                </a:solidFill>
                <a:effectLst/>
                <a:latin typeface="Segoe UI Light" pitchFamily="34" charset="0"/>
                <a:ea typeface="+mn-ea"/>
                <a:cs typeface="+mn-cs"/>
              </a:rPr>
              <a:t>Resources can only exist in one resource group.</a:t>
            </a:r>
          </a:p>
          <a:p>
            <a:pPr marL="171450" indent="-171450">
              <a:buFont typeface="Arial" panose="020B0604020202020204" pitchFamily="34" charset="0"/>
              <a:buChar char="•"/>
            </a:pPr>
            <a:r>
              <a:rPr lang="en-US" sz="882" b="0" i="0" u="none" strike="noStrike" kern="1200" dirty="0">
                <a:solidFill>
                  <a:schemeClr val="tx1"/>
                </a:solidFill>
                <a:effectLst/>
                <a:latin typeface="Segoe UI Light" pitchFamily="34" charset="0"/>
                <a:ea typeface="+mn-ea"/>
                <a:cs typeface="+mn-cs"/>
              </a:rPr>
              <a:t>Resource Groups cannot be renamed.</a:t>
            </a:r>
          </a:p>
          <a:p>
            <a:pPr marL="171450" indent="-171450">
              <a:buFont typeface="Arial" panose="020B0604020202020204" pitchFamily="34" charset="0"/>
              <a:buChar char="•"/>
            </a:pPr>
            <a:r>
              <a:rPr lang="en-US" sz="882" b="0" i="0" u="none" strike="noStrike" kern="1200" dirty="0">
                <a:solidFill>
                  <a:schemeClr val="tx1"/>
                </a:solidFill>
                <a:effectLst/>
                <a:latin typeface="Segoe UI Light" pitchFamily="34" charset="0"/>
                <a:ea typeface="+mn-ea"/>
                <a:cs typeface="+mn-cs"/>
              </a:rPr>
              <a:t>Resource Groups can have resources of many different types (services).</a:t>
            </a:r>
          </a:p>
          <a:p>
            <a:pPr marL="171450" indent="-171450">
              <a:buFont typeface="Arial" panose="020B0604020202020204" pitchFamily="34" charset="0"/>
              <a:buChar char="•"/>
            </a:pPr>
            <a:r>
              <a:rPr lang="en-US" sz="882" b="0" i="0" u="none" strike="noStrike" kern="1200" dirty="0">
                <a:solidFill>
                  <a:schemeClr val="tx1"/>
                </a:solidFill>
                <a:effectLst/>
                <a:latin typeface="Segoe UI Light" pitchFamily="34" charset="0"/>
                <a:ea typeface="+mn-ea"/>
                <a:cs typeface="+mn-cs"/>
              </a:rPr>
              <a:t>Resource Groups can have resources from many different regions.</a:t>
            </a:r>
          </a:p>
          <a:p>
            <a:endParaRPr lang="en-US" dirty="0"/>
          </a:p>
          <a:p>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7:12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68832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Azure Resource Manager - https://docs.microsoft.com/en-us/azure/azure-resource-manager/resource-group-overview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7:12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490321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The Azure portal interface has changed slightly since this video was recorded. However, it is still a good overview of what is available through Resource Manager.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469525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As a System Administrator you will work with ARM templates every day. Although this is an older video it does a good job of explaining what ARM Templates and how they are used.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178163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see:</a:t>
            </a:r>
          </a:p>
          <a:p>
            <a:r>
              <a:rPr lang="en-US" sz="882" kern="1200" dirty="0">
                <a:solidFill>
                  <a:schemeClr val="tx1"/>
                </a:solidFill>
                <a:effectLst/>
                <a:latin typeface="Segoe UI Light" pitchFamily="34" charset="0"/>
                <a:ea typeface="+mn-ea"/>
                <a:cs typeface="+mn-cs"/>
              </a:rPr>
              <a:t>Create a Workspace – https://docs.microsoft.com/en-us/azure/log-analytics/log-analytics-quick-collect-azurevm#create-a-workspace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770839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Don’t worry about having to type the ARM template JSON code. Simply use the copy functionality that is provided in the exercise.</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Azure Resource Manager overview – https://docs.microsoft.com/en-us/azure/azure-resource-manager/resource-group-overview?toc=%2fazure%2fvirtual-machines%2fwindows%2ftoc.json</a:t>
            </a:r>
          </a:p>
          <a:p>
            <a:r>
              <a:rPr lang="en-US" sz="882" kern="1200" dirty="0">
                <a:solidFill>
                  <a:schemeClr val="tx1"/>
                </a:solidFill>
                <a:effectLst/>
                <a:latin typeface="Segoe UI Light" pitchFamily="34" charset="0"/>
                <a:ea typeface="+mn-ea"/>
                <a:cs typeface="+mn-cs"/>
              </a:rPr>
              <a:t>Troubleshoot common ARM deployment errors – https://docs.microsoft.com/en-us/azure/azure-resource-manager/resource-manager-common-deployment-errors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7:12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33788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174632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Only Owner and User Access Administrator roles can create or delete management locks.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additional information, see: </a:t>
            </a:r>
          </a:p>
          <a:p>
            <a:r>
              <a:rPr lang="en-US" sz="882" kern="1200" dirty="0">
                <a:solidFill>
                  <a:schemeClr val="tx1"/>
                </a:solidFill>
                <a:effectLst/>
                <a:latin typeface="Segoe UI Light" pitchFamily="34" charset="0"/>
                <a:ea typeface="+mn-ea"/>
                <a:cs typeface="+mn-cs"/>
              </a:rPr>
              <a:t>Lock resources to prevent unexpected changes: https://docs.microsoft.com/en-us/azure/azure-resource-manager/resource-group-lock-resources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7:12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7626111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249" r:id="rId12"/>
    <p:sldLayoutId id="2147484640" r:id="rId13"/>
    <p:sldLayoutId id="2147484582" r:id="rId14"/>
    <p:sldLayoutId id="2147484641" r:id="rId15"/>
    <p:sldLayoutId id="2147484584" r:id="rId16"/>
    <p:sldLayoutId id="2147484583" r:id="rId17"/>
    <p:sldLayoutId id="2147484256" r:id="rId18"/>
    <p:sldLayoutId id="2147484257" r:id="rId19"/>
    <p:sldLayoutId id="2147484585" r:id="rId20"/>
    <p:sldLayoutId id="2147484299" r:id="rId21"/>
    <p:sldLayoutId id="2147484263"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move-resources#services-that-can-be-moved"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docs.microsoft.com/en-us/azure/azure-resource-manager/resource-group-move-resources#services-that-cannot-be-moved"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hyperlink" Target="https://channel9.msdn.com/Blogs/Azure-Documentation-Shorts/Removing-a-Resource-Group-in-Azure/player"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zure/active-directory/fundamentals/add-users-azure-active-directory"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hyperlink" Target="https://docs.microsoft.com/en-us/azure/azure-resource-manager/resource-group-lock-resources#powershell" TargetMode="External"/><Relationship Id="rId5" Type="http://schemas.openxmlformats.org/officeDocument/2006/relationships/hyperlink" Target="https://docs.microsoft.com/en-us/azure/azure-resource-manager/resource-group-lock-resources#portal" TargetMode="External"/><Relationship Id="rId4" Type="http://schemas.openxmlformats.org/officeDocument/2006/relationships/hyperlink" Target="https://docs.microsoft.com/en-us/azure/azure-resource-manager/resource-group-lock-resources"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channel9.msdn.com/Blogs/Azure-Documentation-Shorts/Azure-Resource-Manager-Overview/player"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hyperlink" Target="https://channel9.msdn.com/Events/Ignite/2015/C9-39/player"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channel9.msdn.com/Events/Ignite/2015/C9-39/player"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zure/active-directory/fundamentals/add-users-azure-active-directory"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hyperlink" Target="https://docs.microsoft.com/en-us/azure/virtual-machines/windows/ps-templat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8337"/>
            <a:ext cx="4167887" cy="1661993"/>
          </a:xfrm>
        </p:spPr>
        <p:txBody>
          <a:bodyPr/>
          <a:lstStyle/>
          <a:p>
            <a:r>
              <a:rPr lang="en-US" dirty="0"/>
              <a:t>AZ-100.1</a:t>
            </a:r>
            <a:br>
              <a:rPr lang="en-US" dirty="0"/>
            </a:br>
            <a:r>
              <a:rPr lang="en-US" dirty="0"/>
              <a:t>Module 05: Azure Resource Manager</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Resource Groups and Deployments</a:t>
            </a:r>
          </a:p>
        </p:txBody>
      </p:sp>
      <p:sp>
        <p:nvSpPr>
          <p:cNvPr id="6" name="Text Placeholder 5"/>
          <p:cNvSpPr>
            <a:spLocks noGrp="1"/>
          </p:cNvSpPr>
          <p:nvPr>
            <p:ph type="body" sz="quarter" idx="10"/>
          </p:nvPr>
        </p:nvSpPr>
        <p:spPr>
          <a:xfrm>
            <a:off x="584200" y="1589479"/>
            <a:ext cx="6196610" cy="3791807"/>
          </a:xfrm>
        </p:spPr>
        <p:txBody>
          <a:bodyPr/>
          <a:lstStyle/>
          <a:p>
            <a:pPr lvl="0"/>
            <a:r>
              <a:rPr lang="en-US" dirty="0"/>
              <a:t>Resources can only exist in one resource group</a:t>
            </a:r>
          </a:p>
          <a:p>
            <a:pPr lvl="0"/>
            <a:r>
              <a:rPr lang="en-US" dirty="0"/>
              <a:t>Groups cannot be renamed</a:t>
            </a:r>
          </a:p>
          <a:p>
            <a:pPr lvl="0"/>
            <a:r>
              <a:rPr lang="en-US" dirty="0"/>
              <a:t>Groups can have resources of many different types (services)</a:t>
            </a:r>
          </a:p>
          <a:p>
            <a:pPr lvl="0"/>
            <a:r>
              <a:rPr lang="en-US" dirty="0"/>
              <a:t>Groups can have resources from many different regions</a:t>
            </a:r>
          </a:p>
          <a:p>
            <a:pPr lvl="0"/>
            <a:r>
              <a:rPr lang="en-US" dirty="0"/>
              <a:t>Deployments are incremental</a:t>
            </a:r>
          </a:p>
        </p:txBody>
      </p:sp>
      <p:pic>
        <p:nvPicPr>
          <p:cNvPr id="2" name="Picture 1" descr="Diagram. An Enterprise Subscription has one Accounting App Resource Group. The Resource Group has three resources: Web App resource, Logic App resource, and Cosmos DB resource. ">
            <a:extLst>
              <a:ext uri="{FF2B5EF4-FFF2-40B4-BE49-F238E27FC236}">
                <a16:creationId xmlns:a16="http://schemas.microsoft.com/office/drawing/2014/main" id="{795F3024-2EB0-474E-BCD9-E6BCFD233BE9}"/>
              </a:ext>
            </a:extLst>
          </p:cNvPr>
          <p:cNvPicPr>
            <a:picLocks noChangeAspect="1"/>
          </p:cNvPicPr>
          <p:nvPr/>
        </p:nvPicPr>
        <p:blipFill>
          <a:blip r:embed="rId3"/>
          <a:stretch>
            <a:fillRect/>
          </a:stretch>
        </p:blipFill>
        <p:spPr>
          <a:xfrm>
            <a:off x="6889556" y="1530196"/>
            <a:ext cx="4846740" cy="3621338"/>
          </a:xfrm>
          <a:prstGeom prst="rect">
            <a:avLst/>
          </a:prstGeom>
        </p:spPr>
      </p:pic>
    </p:spTree>
    <p:extLst>
      <p:ext uri="{BB962C8B-B14F-4D97-AF65-F5344CB8AC3E}">
        <p14:creationId xmlns:p14="http://schemas.microsoft.com/office/powerpoint/2010/main" val="1745089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a:xfrm>
            <a:off x="588263" y="457200"/>
            <a:ext cx="11018520" cy="553998"/>
          </a:xfrm>
        </p:spPr>
        <p:txBody>
          <a:bodyPr/>
          <a:lstStyle/>
          <a:p>
            <a:r>
              <a:rPr lang="en-US" b="1" dirty="0"/>
              <a:t>Resource Manager Locks</a:t>
            </a:r>
          </a:p>
        </p:txBody>
      </p:sp>
      <p:sp>
        <p:nvSpPr>
          <p:cNvPr id="3" name="Text Placeholder 2">
            <a:extLst>
              <a:ext uri="{FF2B5EF4-FFF2-40B4-BE49-F238E27FC236}">
                <a16:creationId xmlns:a16="http://schemas.microsoft.com/office/drawing/2014/main" id="{482C891D-307E-4D2E-9096-D2722E623048}"/>
              </a:ext>
            </a:extLst>
          </p:cNvPr>
          <p:cNvSpPr>
            <a:spLocks noGrp="1"/>
          </p:cNvSpPr>
          <p:nvPr>
            <p:ph type="body" sz="quarter" idx="10"/>
          </p:nvPr>
        </p:nvSpPr>
        <p:spPr>
          <a:xfrm>
            <a:off x="584200" y="4373134"/>
            <a:ext cx="11018520" cy="3016210"/>
          </a:xfrm>
        </p:spPr>
        <p:txBody>
          <a:bodyPr/>
          <a:lstStyle/>
          <a:p>
            <a:r>
              <a:rPr lang="en-US" dirty="0"/>
              <a:t>Associate the lock with a subscription, resource group, or resource</a:t>
            </a:r>
          </a:p>
          <a:p>
            <a:r>
              <a:rPr lang="en-US" dirty="0"/>
              <a:t>Locks are inherited by child resources</a:t>
            </a:r>
          </a:p>
          <a:p>
            <a:pPr lvl="0"/>
            <a:r>
              <a:rPr lang="en-US" dirty="0"/>
              <a:t>Read-Only locks prevent any changes to the resource.</a:t>
            </a:r>
          </a:p>
          <a:p>
            <a:pPr lvl="0"/>
            <a:r>
              <a:rPr lang="en-US" dirty="0"/>
              <a:t>Delete locks prevent deletion</a:t>
            </a:r>
          </a:p>
          <a:p>
            <a:endParaRPr lang="en-US" dirty="0"/>
          </a:p>
          <a:p>
            <a:endParaRPr lang="en-US" dirty="0"/>
          </a:p>
        </p:txBody>
      </p:sp>
      <p:pic>
        <p:nvPicPr>
          <p:cNvPr id="6" name="Picture 5" descr="Screenshot of the Management locks page. In the Settings options, Locks are highlighted and in the Add Lock page, the Lock type, Ready-only, and Delete option are displayed and highlighted.">
            <a:extLst>
              <a:ext uri="{FF2B5EF4-FFF2-40B4-BE49-F238E27FC236}">
                <a16:creationId xmlns:a16="http://schemas.microsoft.com/office/drawing/2014/main" id="{4FD4AC05-BBB9-4128-9EEF-19ACB1A7D81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39569" y="1435100"/>
            <a:ext cx="7475950" cy="2529194"/>
          </a:xfrm>
          <a:prstGeom prst="rect">
            <a:avLst/>
          </a:prstGeom>
          <a:noFill/>
          <a:ln>
            <a:solidFill>
              <a:schemeClr val="dk1"/>
            </a:solidFill>
          </a:ln>
        </p:spPr>
      </p:pic>
    </p:spTree>
    <p:extLst>
      <p:ext uri="{BB962C8B-B14F-4D97-AF65-F5344CB8AC3E}">
        <p14:creationId xmlns:p14="http://schemas.microsoft.com/office/powerpoint/2010/main" val="217774595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a:xfrm>
            <a:off x="588263" y="457200"/>
            <a:ext cx="11018520" cy="553998"/>
          </a:xfrm>
        </p:spPr>
        <p:txBody>
          <a:bodyPr/>
          <a:lstStyle/>
          <a:p>
            <a:r>
              <a:rPr lang="en-US" b="1" dirty="0"/>
              <a:t>Moving Resources</a:t>
            </a:r>
          </a:p>
        </p:txBody>
      </p:sp>
      <p:sp>
        <p:nvSpPr>
          <p:cNvPr id="3" name="Text Placeholder 2">
            <a:extLst>
              <a:ext uri="{FF2B5EF4-FFF2-40B4-BE49-F238E27FC236}">
                <a16:creationId xmlns:a16="http://schemas.microsoft.com/office/drawing/2014/main" id="{482C891D-307E-4D2E-9096-D2722E623048}"/>
              </a:ext>
            </a:extLst>
          </p:cNvPr>
          <p:cNvSpPr>
            <a:spLocks noGrp="1"/>
          </p:cNvSpPr>
          <p:nvPr>
            <p:ph type="body" sz="quarter" idx="10"/>
          </p:nvPr>
        </p:nvSpPr>
        <p:spPr>
          <a:xfrm>
            <a:off x="584200" y="4373134"/>
            <a:ext cx="11018520" cy="2930033"/>
          </a:xfrm>
        </p:spPr>
        <p:txBody>
          <a:bodyPr/>
          <a:lstStyle/>
          <a:p>
            <a:r>
              <a:rPr lang="en-US" dirty="0"/>
              <a:t>When moving resources, both the source group and the target group are locked during the operation</a:t>
            </a:r>
          </a:p>
          <a:p>
            <a:pPr lvl="0"/>
            <a:r>
              <a:rPr lang="en-US" u="sng" dirty="0">
                <a:hlinkClick r:id="rId3"/>
              </a:rPr>
              <a:t>Services that can be moved</a:t>
            </a:r>
            <a:endParaRPr lang="en-US" dirty="0"/>
          </a:p>
          <a:p>
            <a:pPr lvl="0"/>
            <a:r>
              <a:rPr lang="en-US" u="sng" dirty="0">
                <a:hlinkClick r:id="rId4"/>
              </a:rPr>
              <a:t>Services that cannot be moved</a:t>
            </a:r>
            <a:endParaRPr lang="en-US" dirty="0"/>
          </a:p>
          <a:p>
            <a:endParaRPr lang="en-US" dirty="0"/>
          </a:p>
          <a:p>
            <a:endParaRPr lang="en-US" dirty="0"/>
          </a:p>
        </p:txBody>
      </p:sp>
      <p:pic>
        <p:nvPicPr>
          <p:cNvPr id="5" name="Picture 4" descr="Diagram showing how 2 subscriptions: Subscription 1 with two resource groups and Subscription 1 with one resource groups. A resource (in this case a VM) is shown in Resource Group 1 in Subscription 1, with arrows pointing to both Resource Group 2 and the resource group in Subscription 2. This shows that resources can be moved to either a new subscription or a new resource group in the same subscription.">
            <a:extLst>
              <a:ext uri="{FF2B5EF4-FFF2-40B4-BE49-F238E27FC236}">
                <a16:creationId xmlns:a16="http://schemas.microsoft.com/office/drawing/2014/main" id="{1B315358-8ECD-4A90-B9AB-E02872A0540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403597" y="1435100"/>
            <a:ext cx="6802252" cy="2412505"/>
          </a:xfrm>
          <a:prstGeom prst="rect">
            <a:avLst/>
          </a:prstGeom>
          <a:noFill/>
        </p:spPr>
      </p:pic>
      <p:pic>
        <p:nvPicPr>
          <p:cNvPr id="4" name="Picture 3" descr="Screenshot of the Move menu. Two choices are shown: Move to another resource group and Move to another subscription. ">
            <a:extLst>
              <a:ext uri="{FF2B5EF4-FFF2-40B4-BE49-F238E27FC236}">
                <a16:creationId xmlns:a16="http://schemas.microsoft.com/office/drawing/2014/main" id="{7E6DA282-8BE0-4F78-A5A4-98ADFB1CC929}"/>
              </a:ext>
            </a:extLst>
          </p:cNvPr>
          <p:cNvPicPr>
            <a:picLocks noChangeAspect="1"/>
          </p:cNvPicPr>
          <p:nvPr/>
        </p:nvPicPr>
        <p:blipFill>
          <a:blip r:embed="rId6"/>
          <a:stretch>
            <a:fillRect/>
          </a:stretch>
        </p:blipFill>
        <p:spPr>
          <a:xfrm>
            <a:off x="8872289" y="2019300"/>
            <a:ext cx="1952625" cy="1076325"/>
          </a:xfrm>
          <a:prstGeom prst="rect">
            <a:avLst/>
          </a:prstGeom>
        </p:spPr>
      </p:pic>
    </p:spTree>
    <p:extLst>
      <p:ext uri="{BB962C8B-B14F-4D97-AF65-F5344CB8AC3E}">
        <p14:creationId xmlns:p14="http://schemas.microsoft.com/office/powerpoint/2010/main" val="258927593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a:xfrm>
            <a:off x="588263" y="457200"/>
            <a:ext cx="11018520" cy="553998"/>
          </a:xfrm>
        </p:spPr>
        <p:txBody>
          <a:bodyPr/>
          <a:lstStyle/>
          <a:p>
            <a:r>
              <a:rPr lang="en-US" b="1" dirty="0"/>
              <a:t>Remove Resource Groups and Resources</a:t>
            </a:r>
          </a:p>
        </p:txBody>
      </p:sp>
      <p:sp>
        <p:nvSpPr>
          <p:cNvPr id="3" name="Text Placeholder 2">
            <a:extLst>
              <a:ext uri="{FF2B5EF4-FFF2-40B4-BE49-F238E27FC236}">
                <a16:creationId xmlns:a16="http://schemas.microsoft.com/office/drawing/2014/main" id="{482C891D-307E-4D2E-9096-D2722E623048}"/>
              </a:ext>
            </a:extLst>
          </p:cNvPr>
          <p:cNvSpPr>
            <a:spLocks noGrp="1"/>
          </p:cNvSpPr>
          <p:nvPr>
            <p:ph type="body" sz="quarter" idx="10"/>
          </p:nvPr>
        </p:nvSpPr>
        <p:spPr>
          <a:xfrm>
            <a:off x="590868" y="1435100"/>
            <a:ext cx="11018520" cy="4715137"/>
          </a:xfrm>
        </p:spPr>
        <p:txBody>
          <a:bodyPr/>
          <a:lstStyle/>
          <a:p>
            <a:r>
              <a:rPr lang="en-US" dirty="0"/>
              <a:t>Resource Groups</a:t>
            </a:r>
          </a:p>
          <a:p>
            <a:endParaRPr lang="en-US" dirty="0"/>
          </a:p>
          <a:p>
            <a:endParaRPr lang="en-US" dirty="0"/>
          </a:p>
          <a:p>
            <a:endParaRPr lang="en-US" dirty="0"/>
          </a:p>
          <a:p>
            <a:pPr marL="228600" lvl="1" indent="0">
              <a:buNone/>
            </a:pPr>
            <a:r>
              <a:rPr lang="en-US" dirty="0"/>
              <a:t>	</a:t>
            </a:r>
            <a:r>
              <a:rPr lang="en-US" sz="2400" dirty="0">
                <a:latin typeface="Consolas" panose="020B0609020204030204" pitchFamily="49" charset="0"/>
              </a:rPr>
              <a:t>Remove-AzureRmResourceGroup -Name "ContosoRG01"</a:t>
            </a:r>
            <a:endParaRPr lang="en-US" dirty="0"/>
          </a:p>
          <a:p>
            <a:endParaRPr lang="en-US" sz="1400" dirty="0"/>
          </a:p>
          <a:p>
            <a:r>
              <a:rPr lang="en-US" dirty="0"/>
              <a:t>Resources</a:t>
            </a:r>
          </a:p>
          <a:p>
            <a:endParaRPr lang="en-US" dirty="0"/>
          </a:p>
          <a:p>
            <a:pPr marL="0" indent="0">
              <a:buNone/>
            </a:pPr>
            <a:endParaRPr lang="en-US" dirty="0"/>
          </a:p>
          <a:p>
            <a:pPr marL="428625" lvl="2" indent="0">
              <a:buNone/>
              <a:tabLst>
                <a:tab pos="973138" algn="l"/>
              </a:tabLst>
            </a:pPr>
            <a:r>
              <a:rPr lang="en-US" sz="2400" dirty="0">
                <a:latin typeface="Consolas" panose="020B0609020204030204" pitchFamily="49" charset="0"/>
              </a:rPr>
              <a:t>	Remove-AzureRmResource -ResourceId “        " </a:t>
            </a:r>
            <a:endParaRPr lang="en-US" dirty="0"/>
          </a:p>
        </p:txBody>
      </p:sp>
      <p:pic>
        <p:nvPicPr>
          <p:cNvPr id="5" name="Picture 4" descr="Screenshot showing the Delete resource group button (highlighted) in the portal.">
            <a:extLst>
              <a:ext uri="{FF2B5EF4-FFF2-40B4-BE49-F238E27FC236}">
                <a16:creationId xmlns:a16="http://schemas.microsoft.com/office/drawing/2014/main" id="{BAB9E9FB-50AB-409D-9CD4-F6C8CCD66F6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13436" y="2154353"/>
            <a:ext cx="8259956" cy="802603"/>
          </a:xfrm>
          <a:prstGeom prst="rect">
            <a:avLst/>
          </a:prstGeom>
          <a:noFill/>
          <a:ln>
            <a:noFill/>
          </a:ln>
        </p:spPr>
      </p:pic>
      <p:pic>
        <p:nvPicPr>
          <p:cNvPr id="7" name="Picture 6" descr="Screenshot from the portal of the route table page, with the Delete button highlighted to show you can delete an individual resource within a resource group.">
            <a:extLst>
              <a:ext uri="{FF2B5EF4-FFF2-40B4-BE49-F238E27FC236}">
                <a16:creationId xmlns:a16="http://schemas.microsoft.com/office/drawing/2014/main" id="{3187903B-8E68-41DE-9FBA-00197391FFE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13436" y="4754224"/>
            <a:ext cx="2190750" cy="743585"/>
          </a:xfrm>
          <a:prstGeom prst="rect">
            <a:avLst/>
          </a:prstGeom>
          <a:noFill/>
          <a:ln>
            <a:noFill/>
          </a:ln>
        </p:spPr>
      </p:pic>
    </p:spTree>
    <p:extLst>
      <p:ext uri="{BB962C8B-B14F-4D97-AF65-F5344CB8AC3E}">
        <p14:creationId xmlns:p14="http://schemas.microsoft.com/office/powerpoint/2010/main" val="148644202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dirty="0"/>
              <a:t>Video: </a:t>
            </a:r>
            <a:r>
              <a:rPr lang="en-US" dirty="0">
                <a:hlinkClick r:id="rId3"/>
              </a:rPr>
              <a:t>Removing a Resource Group in Azure</a:t>
            </a:r>
            <a:endParaRPr lang="en-US" dirty="0"/>
          </a:p>
        </p:txBody>
      </p:sp>
      <p:pic>
        <p:nvPicPr>
          <p:cNvPr id="2" name="Picture 1" descr="Screenshot of the Azure documentation used in the video to demonstrate removing a resource group. The basic PowerShell command shown is Remove-AzureResourceGroup.">
            <a:extLst>
              <a:ext uri="{FF2B5EF4-FFF2-40B4-BE49-F238E27FC236}">
                <a16:creationId xmlns:a16="http://schemas.microsoft.com/office/drawing/2014/main" id="{ECA715B0-B157-4352-9700-6ABED410E240}"/>
              </a:ext>
            </a:extLst>
          </p:cNvPr>
          <p:cNvPicPr>
            <a:picLocks noChangeAspect="1"/>
          </p:cNvPicPr>
          <p:nvPr/>
        </p:nvPicPr>
        <p:blipFill>
          <a:blip r:embed="rId4"/>
          <a:stretch>
            <a:fillRect/>
          </a:stretch>
        </p:blipFill>
        <p:spPr>
          <a:xfrm>
            <a:off x="1130974" y="1435100"/>
            <a:ext cx="9749645" cy="4955565"/>
          </a:xfrm>
          <a:prstGeom prst="rect">
            <a:avLst/>
          </a:prstGeom>
          <a:ln>
            <a:solidFill>
              <a:schemeClr val="tx1"/>
            </a:solidFill>
          </a:ln>
        </p:spPr>
      </p:pic>
    </p:spTree>
    <p:extLst>
      <p:ext uri="{BB962C8B-B14F-4D97-AF65-F5344CB8AC3E}">
        <p14:creationId xmlns:p14="http://schemas.microsoft.com/office/powerpoint/2010/main" val="1783433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EDCF-1ABE-4C85-987F-3E8F231E43D7}"/>
              </a:ext>
            </a:extLst>
          </p:cNvPr>
          <p:cNvSpPr>
            <a:spLocks noGrp="1"/>
          </p:cNvSpPr>
          <p:nvPr>
            <p:ph type="title"/>
          </p:nvPr>
        </p:nvSpPr>
        <p:spPr/>
        <p:txBody>
          <a:bodyPr/>
          <a:lstStyle/>
          <a:p>
            <a:r>
              <a:rPr lang="en-US" dirty="0">
                <a:hlinkClick r:id="rId3"/>
              </a:rPr>
              <a:t>Additional</a:t>
            </a:r>
            <a:r>
              <a:rPr lang="en-US" dirty="0"/>
              <a:t> </a:t>
            </a:r>
            <a:r>
              <a:rPr lang="en-US" dirty="0">
                <a:hlinkClick r:id="rId4"/>
              </a:rPr>
              <a:t>Practice:</a:t>
            </a:r>
            <a:r>
              <a:rPr lang="en-US" dirty="0"/>
              <a:t> Lock Resources</a:t>
            </a:r>
          </a:p>
        </p:txBody>
      </p:sp>
      <p:sp>
        <p:nvSpPr>
          <p:cNvPr id="3" name="Text Placeholder 2">
            <a:extLst>
              <a:ext uri="{FF2B5EF4-FFF2-40B4-BE49-F238E27FC236}">
                <a16:creationId xmlns:a16="http://schemas.microsoft.com/office/drawing/2014/main" id="{1E737064-2FA4-4C90-93CD-A7C322B9FCDE}"/>
              </a:ext>
            </a:extLst>
          </p:cNvPr>
          <p:cNvSpPr>
            <a:spLocks noGrp="1"/>
          </p:cNvSpPr>
          <p:nvPr>
            <p:ph type="body" sz="quarter" idx="10"/>
          </p:nvPr>
        </p:nvSpPr>
        <p:spPr>
          <a:xfrm>
            <a:off x="584200" y="1435497"/>
            <a:ext cx="11018520" cy="2794611"/>
          </a:xfrm>
        </p:spPr>
        <p:txBody>
          <a:bodyPr/>
          <a:lstStyle/>
          <a:p>
            <a:r>
              <a:rPr lang="en-US" dirty="0">
                <a:hlinkClick r:id="rId5"/>
              </a:rPr>
              <a:t>Lock resources to prevent unexpected changes</a:t>
            </a:r>
            <a:endParaRPr lang="en-US" dirty="0"/>
          </a:p>
          <a:p>
            <a:pPr lvl="1"/>
            <a:r>
              <a:rPr lang="en-US" sz="2400" dirty="0"/>
              <a:t>Add a lock for a resource using the Azure portal</a:t>
            </a:r>
          </a:p>
          <a:p>
            <a:r>
              <a:rPr lang="en-US" dirty="0">
                <a:hlinkClick r:id="rId6"/>
              </a:rPr>
              <a:t>Use PowerShell to</a:t>
            </a:r>
            <a:endParaRPr lang="en-US" dirty="0"/>
          </a:p>
          <a:p>
            <a:pPr lvl="1"/>
            <a:r>
              <a:rPr lang="en-US" sz="2400" dirty="0"/>
              <a:t>Deploy the example template</a:t>
            </a:r>
          </a:p>
          <a:p>
            <a:pPr lvl="1"/>
            <a:r>
              <a:rPr lang="en-US" sz="2400" dirty="0"/>
              <a:t>Get information about all locks on resources and resource groups</a:t>
            </a:r>
          </a:p>
          <a:p>
            <a:pPr lvl="1"/>
            <a:r>
              <a:rPr lang="en-US" sz="2400" dirty="0"/>
              <a:t>Delete a lock</a:t>
            </a:r>
          </a:p>
        </p:txBody>
      </p:sp>
    </p:spTree>
    <p:extLst>
      <p:ext uri="{BB962C8B-B14F-4D97-AF65-F5344CB8AC3E}">
        <p14:creationId xmlns:p14="http://schemas.microsoft.com/office/powerpoint/2010/main" val="213967567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EDCF-1ABE-4C85-987F-3E8F231E43D7}"/>
              </a:ext>
            </a:extLst>
          </p:cNvPr>
          <p:cNvSpPr>
            <a:spLocks noGrp="1"/>
          </p:cNvSpPr>
          <p:nvPr>
            <p:ph type="title"/>
          </p:nvPr>
        </p:nvSpPr>
        <p:spPr/>
        <p:txBody>
          <a:bodyPr/>
          <a:lstStyle/>
          <a:p>
            <a:r>
              <a:rPr lang="en-US" dirty="0"/>
              <a:t>Module 5: Review Questions</a:t>
            </a:r>
          </a:p>
        </p:txBody>
      </p:sp>
      <p:sp>
        <p:nvSpPr>
          <p:cNvPr id="3" name="Text Placeholder 2">
            <a:extLst>
              <a:ext uri="{FF2B5EF4-FFF2-40B4-BE49-F238E27FC236}">
                <a16:creationId xmlns:a16="http://schemas.microsoft.com/office/drawing/2014/main" id="{1E737064-2FA4-4C90-93CD-A7C322B9FCDE}"/>
              </a:ext>
            </a:extLst>
          </p:cNvPr>
          <p:cNvSpPr>
            <a:spLocks noGrp="1"/>
          </p:cNvSpPr>
          <p:nvPr>
            <p:ph type="body" sz="quarter" idx="10"/>
          </p:nvPr>
        </p:nvSpPr>
        <p:spPr>
          <a:xfrm>
            <a:off x="584200" y="1435497"/>
            <a:ext cx="11018520" cy="3471720"/>
          </a:xfrm>
        </p:spPr>
        <p:txBody>
          <a:bodyPr/>
          <a:lstStyle/>
          <a:p>
            <a:pPr marL="514350" indent="-514350">
              <a:buFont typeface="+mj-lt"/>
              <a:buAutoNum type="arabicPeriod"/>
            </a:pPr>
            <a:r>
              <a:rPr lang="en-US" sz="2400" dirty="0"/>
              <a:t>You administer Azure resources for an organization. You are using Azure Resource Manager templates to deploy and manage Azure services. You need to define the Azure Resource Manager type for each of the following: Web App, SQL Database, and VM Compute instance. What type is each of the resources, and why are they divided in these types?</a:t>
            </a:r>
          </a:p>
          <a:p>
            <a:pPr marL="514350" indent="-514350">
              <a:buFont typeface="+mj-lt"/>
              <a:buAutoNum type="arabicPeriod"/>
            </a:pPr>
            <a:r>
              <a:rPr lang="en-US" sz="2400" dirty="0"/>
              <a:t>You are using Azure Resource Manager (ARM) templates to deploy multiple resources. What are some benefits of using ARM templates? </a:t>
            </a:r>
          </a:p>
          <a:p>
            <a:pPr marL="514350" indent="-514350">
              <a:buFont typeface="+mj-lt"/>
              <a:buAutoNum type="arabicPeriod"/>
            </a:pPr>
            <a:r>
              <a:rPr lang="en-US" sz="2400" dirty="0"/>
              <a:t>You need to implement Resource Manager Resource Groups. What rules exists for Resource Groups? </a:t>
            </a:r>
          </a:p>
        </p:txBody>
      </p:sp>
    </p:spTree>
    <p:extLst>
      <p:ext uri="{BB962C8B-B14F-4D97-AF65-F5344CB8AC3E}">
        <p14:creationId xmlns:p14="http://schemas.microsoft.com/office/powerpoint/2010/main" val="9596577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4CA3C3-E5EF-46E6-9B72-5FE0F5DE7CA9}"/>
              </a:ext>
            </a:extLst>
          </p:cNvPr>
          <p:cNvSpPr>
            <a:spLocks noGrp="1"/>
          </p:cNvSpPr>
          <p:nvPr>
            <p:ph type="title"/>
          </p:nvPr>
        </p:nvSpPr>
        <p:spPr>
          <a:xfrm>
            <a:off x="585216" y="3035808"/>
            <a:ext cx="10850722" cy="498598"/>
          </a:xfrm>
        </p:spPr>
        <p:txBody>
          <a:bodyPr/>
          <a:lstStyle/>
          <a:p>
            <a:r>
              <a:rPr lang="en-US" dirty="0"/>
              <a:t>Lesson 01: </a:t>
            </a:r>
            <a:r>
              <a:rPr lang="en-US" b="1" dirty="0"/>
              <a:t>Resource Groups</a:t>
            </a:r>
            <a:endParaRPr lang="en-US" dirty="0"/>
          </a:p>
        </p:txBody>
      </p:sp>
    </p:spTree>
    <p:extLst>
      <p:ext uri="{BB962C8B-B14F-4D97-AF65-F5344CB8AC3E}">
        <p14:creationId xmlns:p14="http://schemas.microsoft.com/office/powerpoint/2010/main" val="416846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Azure Resource Manager</a:t>
            </a:r>
          </a:p>
        </p:txBody>
      </p:sp>
      <p:sp>
        <p:nvSpPr>
          <p:cNvPr id="3" name="Text Placeholder 2">
            <a:extLst>
              <a:ext uri="{FF2B5EF4-FFF2-40B4-BE49-F238E27FC236}">
                <a16:creationId xmlns:a16="http://schemas.microsoft.com/office/drawing/2014/main" id="{482C891D-307E-4D2E-9096-D2722E623048}"/>
              </a:ext>
            </a:extLst>
          </p:cNvPr>
          <p:cNvSpPr>
            <a:spLocks noGrp="1"/>
          </p:cNvSpPr>
          <p:nvPr>
            <p:ph type="body" sz="quarter" idx="10"/>
          </p:nvPr>
        </p:nvSpPr>
        <p:spPr>
          <a:xfrm>
            <a:off x="584200" y="4373134"/>
            <a:ext cx="11018520" cy="1895904"/>
          </a:xfrm>
        </p:spPr>
        <p:txBody>
          <a:bodyPr/>
          <a:lstStyle/>
          <a:p>
            <a:r>
              <a:rPr lang="en-US" dirty="0"/>
              <a:t>A </a:t>
            </a:r>
            <a:r>
              <a:rPr lang="en-US" b="1" dirty="0"/>
              <a:t>resource</a:t>
            </a:r>
            <a:r>
              <a:rPr lang="en-US" dirty="0"/>
              <a:t> is simply a single service instance in Azure</a:t>
            </a:r>
          </a:p>
          <a:p>
            <a:r>
              <a:rPr lang="en-US" dirty="0"/>
              <a:t>A </a:t>
            </a:r>
            <a:r>
              <a:rPr lang="en-US" b="1" dirty="0"/>
              <a:t>resource group </a:t>
            </a:r>
            <a:r>
              <a:rPr lang="en-US" dirty="0"/>
              <a:t>is a logical grouping of resources</a:t>
            </a:r>
          </a:p>
          <a:p>
            <a:r>
              <a:rPr lang="en-US" dirty="0"/>
              <a:t>A </a:t>
            </a:r>
            <a:r>
              <a:rPr lang="en-US" b="1" dirty="0"/>
              <a:t>resource group template </a:t>
            </a:r>
            <a:r>
              <a:rPr lang="en-US" dirty="0"/>
              <a:t>is a JSON file that allows you to declaratively describe a set of resources  </a:t>
            </a:r>
          </a:p>
        </p:txBody>
      </p:sp>
      <p:pic>
        <p:nvPicPr>
          <p:cNvPr id="5" name="Picture 4" descr="Graphic showing how Azure Resource Manager is used to deploy, organize and control Azure resources. Familiar Icons from the Azure product represent things like VMs, storage accounts, database, web apps, users and groups, etc.">
            <a:extLst>
              <a:ext uri="{FF2B5EF4-FFF2-40B4-BE49-F238E27FC236}">
                <a16:creationId xmlns:a16="http://schemas.microsoft.com/office/drawing/2014/main" id="{78D3F1A2-4722-4DD4-9422-71B8B4D3ED4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3688" y="1029652"/>
            <a:ext cx="10382229" cy="3316717"/>
          </a:xfrm>
          <a:prstGeom prst="rect">
            <a:avLst/>
          </a:prstGeom>
          <a:noFill/>
          <a:ln>
            <a:noFill/>
          </a:ln>
        </p:spPr>
      </p:pic>
    </p:spTree>
    <p:extLst>
      <p:ext uri="{BB962C8B-B14F-4D97-AF65-F5344CB8AC3E}">
        <p14:creationId xmlns:p14="http://schemas.microsoft.com/office/powerpoint/2010/main" val="31772832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hlinkClick r:id="rId3"/>
              </a:rPr>
              <a:t>Video:</a:t>
            </a:r>
            <a:r>
              <a:rPr lang="en-US" dirty="0"/>
              <a:t> Azure Resource Manager</a:t>
            </a:r>
          </a:p>
        </p:txBody>
      </p:sp>
    </p:spTree>
    <p:extLst>
      <p:ext uri="{BB962C8B-B14F-4D97-AF65-F5344CB8AC3E}">
        <p14:creationId xmlns:p14="http://schemas.microsoft.com/office/powerpoint/2010/main" val="377637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hlinkClick r:id="rId3"/>
              </a:rPr>
              <a:t>Video:</a:t>
            </a:r>
            <a:r>
              <a:rPr lang="en-US" dirty="0"/>
              <a:t> ARM Templates</a:t>
            </a:r>
          </a:p>
        </p:txBody>
      </p:sp>
      <p:pic>
        <p:nvPicPr>
          <p:cNvPr id="9" name="Picture 8" descr="Graphic showing the different components that make up an ARM template, including the main template, parameters, metadata. Also showing how ARM templates can be reused with custom resources and to generate custom reusable scripts.">
            <a:extLst>
              <a:ext uri="{FF2B5EF4-FFF2-40B4-BE49-F238E27FC236}">
                <a16:creationId xmlns:a16="http://schemas.microsoft.com/office/drawing/2014/main" id="{1B4082E3-C217-458E-8A86-68DE25AA5DF0}"/>
              </a:ext>
            </a:extLst>
          </p:cNvPr>
          <p:cNvPicPr>
            <a:picLocks noChangeAspect="1"/>
          </p:cNvPicPr>
          <p:nvPr/>
        </p:nvPicPr>
        <p:blipFill>
          <a:blip r:embed="rId4"/>
          <a:stretch>
            <a:fillRect/>
          </a:stretch>
        </p:blipFill>
        <p:spPr>
          <a:xfrm>
            <a:off x="1385729" y="1360549"/>
            <a:ext cx="8942864" cy="4908489"/>
          </a:xfrm>
          <a:prstGeom prst="rect">
            <a:avLst/>
          </a:prstGeom>
        </p:spPr>
      </p:pic>
    </p:spTree>
    <p:extLst>
      <p:ext uri="{BB962C8B-B14F-4D97-AF65-F5344CB8AC3E}">
        <p14:creationId xmlns:p14="http://schemas.microsoft.com/office/powerpoint/2010/main" val="31772816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ARM Template Advantages</a:t>
            </a:r>
          </a:p>
        </p:txBody>
      </p:sp>
      <p:sp>
        <p:nvSpPr>
          <p:cNvPr id="6" name="Text Placeholder 5"/>
          <p:cNvSpPr>
            <a:spLocks noGrp="1"/>
          </p:cNvSpPr>
          <p:nvPr>
            <p:ph type="body" sz="quarter" idx="10"/>
          </p:nvPr>
        </p:nvSpPr>
        <p:spPr>
          <a:xfrm>
            <a:off x="584200" y="1589479"/>
            <a:ext cx="6196610" cy="4308872"/>
          </a:xfrm>
        </p:spPr>
        <p:txBody>
          <a:bodyPr/>
          <a:lstStyle/>
          <a:p>
            <a:r>
              <a:rPr lang="en-US" dirty="0"/>
              <a:t>Ensures idempotency</a:t>
            </a:r>
          </a:p>
          <a:p>
            <a:r>
              <a:rPr lang="en-US" dirty="0"/>
              <a:t>Simplifies orchestration </a:t>
            </a:r>
          </a:p>
          <a:p>
            <a:r>
              <a:rPr lang="en-US" dirty="0"/>
              <a:t>Configure multiple resources simultaneously </a:t>
            </a:r>
          </a:p>
          <a:p>
            <a:r>
              <a:rPr lang="en-US" dirty="0"/>
              <a:t>Use variables/parameters/functions to create dependencies </a:t>
            </a:r>
          </a:p>
          <a:p>
            <a:r>
              <a:rPr lang="en-US" dirty="0"/>
              <a:t>Can be configured and managed using a source control provider</a:t>
            </a:r>
          </a:p>
          <a:p>
            <a:r>
              <a:rPr lang="en-US" dirty="0"/>
              <a:t>Reusable and nestable</a:t>
            </a:r>
          </a:p>
        </p:txBody>
      </p:sp>
      <p:pic>
        <p:nvPicPr>
          <p:cNvPr id="10" name="Picture 9" descr="Diagram showing how an ARM template can be repeatedly used to configure a resource group with all the resources that are required for the deployment.">
            <a:extLst>
              <a:ext uri="{FF2B5EF4-FFF2-40B4-BE49-F238E27FC236}">
                <a16:creationId xmlns:a16="http://schemas.microsoft.com/office/drawing/2014/main" id="{0B5B1273-0707-4630-9F2A-8F13AF82B98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80809" y="1487652"/>
            <a:ext cx="5190473" cy="4410699"/>
          </a:xfrm>
          <a:prstGeom prst="rect">
            <a:avLst/>
          </a:prstGeom>
          <a:noFill/>
          <a:ln>
            <a:noFill/>
          </a:ln>
        </p:spPr>
      </p:pic>
    </p:spTree>
    <p:extLst>
      <p:ext uri="{BB962C8B-B14F-4D97-AF65-F5344CB8AC3E}">
        <p14:creationId xmlns:p14="http://schemas.microsoft.com/office/powerpoint/2010/main" val="34104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dirty="0">
                <a:hlinkClick r:id="rId3"/>
              </a:rPr>
              <a:t>Demonstration:</a:t>
            </a:r>
            <a:r>
              <a:rPr lang="en-US" dirty="0"/>
              <a:t> ARM Templates</a:t>
            </a:r>
          </a:p>
        </p:txBody>
      </p:sp>
      <p:pic>
        <p:nvPicPr>
          <p:cNvPr id="2" name="Picture 1" descr="Screenshot of the Azure Quickstart Templates page shown and discussed in the video demonstration.">
            <a:extLst>
              <a:ext uri="{FF2B5EF4-FFF2-40B4-BE49-F238E27FC236}">
                <a16:creationId xmlns:a16="http://schemas.microsoft.com/office/drawing/2014/main" id="{DCD25DBC-1186-4F1E-9DD7-DA92B9D170B3}"/>
              </a:ext>
            </a:extLst>
          </p:cNvPr>
          <p:cNvPicPr>
            <a:picLocks noChangeAspect="1"/>
          </p:cNvPicPr>
          <p:nvPr/>
        </p:nvPicPr>
        <p:blipFill>
          <a:blip r:embed="rId4"/>
          <a:stretch>
            <a:fillRect/>
          </a:stretch>
        </p:blipFill>
        <p:spPr>
          <a:xfrm>
            <a:off x="964356" y="1435099"/>
            <a:ext cx="10152993" cy="4833939"/>
          </a:xfrm>
          <a:prstGeom prst="rect">
            <a:avLst/>
          </a:prstGeom>
        </p:spPr>
      </p:pic>
    </p:spTree>
    <p:extLst>
      <p:ext uri="{BB962C8B-B14F-4D97-AF65-F5344CB8AC3E}">
        <p14:creationId xmlns:p14="http://schemas.microsoft.com/office/powerpoint/2010/main" val="1886857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EDCF-1ABE-4C85-987F-3E8F231E43D7}"/>
              </a:ext>
            </a:extLst>
          </p:cNvPr>
          <p:cNvSpPr>
            <a:spLocks noGrp="1"/>
          </p:cNvSpPr>
          <p:nvPr>
            <p:ph type="title"/>
          </p:nvPr>
        </p:nvSpPr>
        <p:spPr/>
        <p:txBody>
          <a:bodyPr/>
          <a:lstStyle/>
          <a:p>
            <a:r>
              <a:rPr lang="en-US" dirty="0">
                <a:hlinkClick r:id="rId3"/>
              </a:rPr>
              <a:t>Additional</a:t>
            </a:r>
            <a:r>
              <a:rPr lang="en-US" dirty="0"/>
              <a:t> </a:t>
            </a:r>
            <a:r>
              <a:rPr lang="en-US" dirty="0">
                <a:hlinkClick r:id="rId4"/>
              </a:rPr>
              <a:t>Practice:</a:t>
            </a:r>
            <a:r>
              <a:rPr lang="en-US" dirty="0"/>
              <a:t> Deploy an ARM Template</a:t>
            </a:r>
          </a:p>
        </p:txBody>
      </p:sp>
      <p:sp>
        <p:nvSpPr>
          <p:cNvPr id="3" name="Text Placeholder 2">
            <a:extLst>
              <a:ext uri="{FF2B5EF4-FFF2-40B4-BE49-F238E27FC236}">
                <a16:creationId xmlns:a16="http://schemas.microsoft.com/office/drawing/2014/main" id="{1E737064-2FA4-4C90-93CD-A7C322B9FCDE}"/>
              </a:ext>
            </a:extLst>
          </p:cNvPr>
          <p:cNvSpPr>
            <a:spLocks noGrp="1"/>
          </p:cNvSpPr>
          <p:nvPr>
            <p:ph type="body" sz="quarter" idx="10"/>
          </p:nvPr>
        </p:nvSpPr>
        <p:spPr>
          <a:xfrm>
            <a:off x="584200" y="1435497"/>
            <a:ext cx="11018520" cy="2646878"/>
          </a:xfrm>
        </p:spPr>
        <p:txBody>
          <a:bodyPr/>
          <a:lstStyle/>
          <a:p>
            <a:r>
              <a:rPr lang="en-US" dirty="0"/>
              <a:t>Deploy an ARM template using PowerShell</a:t>
            </a:r>
          </a:p>
          <a:p>
            <a:pPr lvl="1"/>
            <a:r>
              <a:rPr lang="en-US" sz="2400" dirty="0"/>
              <a:t>Launch the Azure Cloud Shell</a:t>
            </a:r>
          </a:p>
          <a:p>
            <a:pPr lvl="1"/>
            <a:r>
              <a:rPr lang="en-US" sz="2400" dirty="0"/>
              <a:t>Create a resource group</a:t>
            </a:r>
          </a:p>
          <a:p>
            <a:pPr lvl="1"/>
            <a:r>
              <a:rPr lang="en-US" sz="2400" dirty="0"/>
              <a:t>Create the template files to deploy resources</a:t>
            </a:r>
          </a:p>
          <a:p>
            <a:pPr lvl="1"/>
            <a:r>
              <a:rPr lang="en-US" sz="2400" dirty="0"/>
              <a:t>Create a storage account and upload files</a:t>
            </a:r>
          </a:p>
          <a:p>
            <a:pPr lvl="1"/>
            <a:r>
              <a:rPr lang="en-US" sz="2400" dirty="0"/>
              <a:t>Deploy the template</a:t>
            </a:r>
          </a:p>
        </p:txBody>
      </p:sp>
    </p:spTree>
    <p:extLst>
      <p:ext uri="{BB962C8B-B14F-4D97-AF65-F5344CB8AC3E}">
        <p14:creationId xmlns:p14="http://schemas.microsoft.com/office/powerpoint/2010/main" val="21670400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4CA3C3-E5EF-46E6-9B72-5FE0F5DE7CA9}"/>
              </a:ext>
            </a:extLst>
          </p:cNvPr>
          <p:cNvSpPr>
            <a:spLocks noGrp="1"/>
          </p:cNvSpPr>
          <p:nvPr>
            <p:ph type="title"/>
          </p:nvPr>
        </p:nvSpPr>
        <p:spPr>
          <a:xfrm>
            <a:off x="585216" y="3035808"/>
            <a:ext cx="10850722" cy="498598"/>
          </a:xfrm>
        </p:spPr>
        <p:txBody>
          <a:bodyPr/>
          <a:lstStyle/>
          <a:p>
            <a:r>
              <a:rPr lang="en-US" dirty="0"/>
              <a:t>Lesson 02: </a:t>
            </a:r>
            <a:r>
              <a:rPr lang="en-US" b="1" dirty="0"/>
              <a:t>Resource Groups</a:t>
            </a:r>
            <a:endParaRPr lang="en-US" dirty="0"/>
          </a:p>
        </p:txBody>
      </p:sp>
    </p:spTree>
    <p:extLst>
      <p:ext uri="{BB962C8B-B14F-4D97-AF65-F5344CB8AC3E}">
        <p14:creationId xmlns:p14="http://schemas.microsoft.com/office/powerpoint/2010/main" val="114474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1736</Words>
  <Application>Microsoft Office PowerPoint</Application>
  <PresentationFormat>Widescreen</PresentationFormat>
  <Paragraphs>151</Paragraphs>
  <Slides>16</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Consolas</vt:lpstr>
      <vt:lpstr>Segoe UI</vt:lpstr>
      <vt:lpstr>Segoe UI Light</vt:lpstr>
      <vt:lpstr>Segoe UI Semibold</vt:lpstr>
      <vt:lpstr>Segoe UI Semilight</vt:lpstr>
      <vt:lpstr>Wingdings</vt:lpstr>
      <vt:lpstr>WHITE TEMPLATE</vt:lpstr>
      <vt:lpstr>AZ-100.1 Module 05: Azure Resource Manager</vt:lpstr>
      <vt:lpstr>Lesson 01: Resource Groups</vt:lpstr>
      <vt:lpstr>Azure Resource Manager</vt:lpstr>
      <vt:lpstr>Video: Azure Resource Manager</vt:lpstr>
      <vt:lpstr>Video: ARM Templates</vt:lpstr>
      <vt:lpstr>ARM Template Advantages</vt:lpstr>
      <vt:lpstr>Demonstration: ARM Templates</vt:lpstr>
      <vt:lpstr>Additional Practice: Deploy an ARM Template</vt:lpstr>
      <vt:lpstr>Lesson 02: Resource Groups</vt:lpstr>
      <vt:lpstr>Resource Groups and Deployments</vt:lpstr>
      <vt:lpstr>Resource Manager Locks</vt:lpstr>
      <vt:lpstr>Moving Resources</vt:lpstr>
      <vt:lpstr>Remove Resource Groups and Resources</vt:lpstr>
      <vt:lpstr>Video: Removing a Resource Group in Azure</vt:lpstr>
      <vt:lpstr>Additional Practice: Lock Resources</vt:lpstr>
      <vt:lpstr>Module 5: Review Questions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2018-11-26T15:12:59Z</dcterms:created>
  <dcterms:modified xsi:type="dcterms:W3CDTF">2018-11-26T15:13:06Z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cynthist@microsoft.com</vt:lpwstr>
  </property>
  <property fmtid="{D5CDD505-2E9C-101B-9397-08002B2CF9AE}" pid="5" name="MSIP_Label_f42aa342-8706-4288-bd11-ebb85995028c_SetDate">
    <vt:lpwstr>2018-11-26T15:13:06.1808761Z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