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1719" r:id="rId2"/>
    <p:sldId id="1865" r:id="rId3"/>
    <p:sldId id="1897" r:id="rId4"/>
    <p:sldId id="1898" r:id="rId5"/>
    <p:sldId id="1899" r:id="rId6"/>
    <p:sldId id="1900" r:id="rId7"/>
    <p:sldId id="1901" r:id="rId8"/>
    <p:sldId id="1902" r:id="rId9"/>
    <p:sldId id="1903" r:id="rId10"/>
    <p:sldId id="1904" r:id="rId11"/>
    <p:sldId id="1905" r:id="rId12"/>
    <p:sldId id="1906" r:id="rId13"/>
    <p:sldId id="1907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65"/>
            <p14:sldId id="1897"/>
            <p14:sldId id="1898"/>
            <p14:sldId id="1899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60EE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0526" autoAdjust="0"/>
  </p:normalViewPr>
  <p:slideViewPr>
    <p:cSldViewPr snapToGrid="0">
      <p:cViewPr varScale="1">
        <p:scale>
          <a:sx n="116" d="100"/>
          <a:sy n="116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11/26/2018 7:13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Get started with Azure CLI 2.0 - https://docs.microsoft.com/en-us/cli/azure/get-started-with-azure-cli?view=azure-cli-latest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PowerShell - https://docs.microsoft.com/en-us/powershell/azure/overview?view=azurermps-6.5.0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6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7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module review questions for this module.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4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module is a set of video walkthroughs that cover helpful ways to navigate the Azure portal as well as a general review of the environment and key tools.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addition, the module provides videos of important tools that an admin would use in their day to day job, such as PowerShell and the command line interface (CLI).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Depending upon how familiar your students are with Azure, you may opt to ignore this module. Or you could recommend it to students to watch after class if they need a refresher on the basics of the Azure portal, or how to work in the Cloud Shell.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 definitely consider this as optional material if you need to make adjustments in your time management of a particular class.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a System Administrator you will using the Azure portal all the time. In this lesson, we will work with the Portal and learn some tips and tricks. Even a seasoned professional will find something useful in this lesson.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This video and the next ones are courtesy of Michael Crump in the Azure Product team. We are highlighting just a few of the many tips and tricks videos available on his blog. Be sure to check out the complete list.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Tips and Tricks - The Complete List - https://www.michaelcrump.net/azure-tips-and-tricks-complete-list/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This video and the next ones are courtesy of Michael Crump in the Azure Product team. We are highlighting just a few of the many tips and tricks videos available on his blog. Be sure to check out the complete list.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Tips and Tricks - The Complete List - https://www.michaelcrump.net/azure-tips-and-tricks-complete-list/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7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This video and the next ones are courtesy of Michael Crump in the Azure Product team. We are highlighting just a few of the many tips and tricks videos available on his blog. Be sure to check out the complete list.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Tips and Tricks - The Complete List - https://www.michaelcrump.net/azure-tips-and-tricks-complete-list/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As you have time, check out other Tips and Tricks videos.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Tips and Tricks - The Complete List - https://www.michaelcrump.net/azure-tips-and-tricks-complete-list/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7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Overview of Azure Cloud Shell - https://docs.microsoft.com/en-us/azure/cloud-shell/overview?view=azurermps-6.5.0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11/26/2018 7:13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49" r:id="rId12"/>
    <p:sldLayoutId id="2147484640" r:id="rId13"/>
    <p:sldLayoutId id="2147484582" r:id="rId14"/>
    <p:sldLayoutId id="2147484641" r:id="rId15"/>
    <p:sldLayoutId id="2147484584" r:id="rId16"/>
    <p:sldLayoutId id="2147484583" r:id="rId17"/>
    <p:sldLayoutId id="2147484256" r:id="rId18"/>
    <p:sldLayoutId id="2147484257" r:id="rId19"/>
    <p:sldLayoutId id="2147484585" r:id="rId20"/>
    <p:sldLayoutId id="2147484299" r:id="rId21"/>
    <p:sldLayoutId id="2147484263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7/P4119/play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Blogs/MVP-Azure/Install-PowerShell-for-Azure/play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70JZ0nr_r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tzO8BYdLn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4fhwuYro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psGNQRlRA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RBFkTMb9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Wi6HvyKeA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GBq9gI75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Tuesdays-With-Corey/Tuesdays-with-Corey-Azure-Cloud-Shell-demo-AzureCLI--Powershell/play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321004"/>
            <a:ext cx="4167887" cy="2215991"/>
          </a:xfrm>
        </p:spPr>
        <p:txBody>
          <a:bodyPr/>
          <a:lstStyle/>
          <a:p>
            <a:r>
              <a:rPr lang="en-US" dirty="0"/>
              <a:t>AZ-100.1 </a:t>
            </a:r>
            <a:br>
              <a:rPr lang="en-US" dirty="0"/>
            </a:br>
            <a:r>
              <a:rPr lang="en-US" dirty="0"/>
              <a:t>Module 06: Azure Tips, Tricks, and Tools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Azure CLI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08EC5-BB6E-4A07-880B-689CE6033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Command-line tool alongside Azure PowerShell</a:t>
            </a:r>
          </a:p>
          <a:p>
            <a:r>
              <a:rPr lang="en-US" dirty="0"/>
              <a:t>Focused on Mac/Linux/BASH/cmd.exe</a:t>
            </a:r>
          </a:p>
          <a:p>
            <a:r>
              <a:rPr lang="en-US" dirty="0"/>
              <a:t>Simple to automate</a:t>
            </a:r>
          </a:p>
          <a:p>
            <a:r>
              <a:rPr lang="en-US" dirty="0"/>
              <a:t>Easy to learn</a:t>
            </a:r>
          </a:p>
        </p:txBody>
      </p:sp>
    </p:spTree>
    <p:extLst>
      <p:ext uri="{BB962C8B-B14F-4D97-AF65-F5344CB8AC3E}">
        <p14:creationId xmlns:p14="http://schemas.microsoft.com/office/powerpoint/2010/main" val="256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Azure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D8686-B016-4463-B611-03B88E7EA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10602"/>
          </a:xfrm>
        </p:spPr>
        <p:txBody>
          <a:bodyPr/>
          <a:lstStyle/>
          <a:p>
            <a:r>
              <a:rPr lang="en-US" dirty="0"/>
              <a:t>Set of cmdlets that use Azure Resource Manager to manage resources</a:t>
            </a:r>
          </a:p>
          <a:p>
            <a:r>
              <a:rPr lang="en-US" dirty="0"/>
              <a:t>Use locally or with the Azure Cloud Shell</a:t>
            </a:r>
          </a:p>
          <a:p>
            <a:r>
              <a:rPr lang="en-US" dirty="0"/>
              <a:t>Update Azure PowerShell installation with </a:t>
            </a:r>
            <a:r>
              <a:rPr lang="en-US" b="1" dirty="0"/>
              <a:t>Update-Module</a:t>
            </a:r>
          </a:p>
          <a:p>
            <a:r>
              <a:rPr lang="en-US" dirty="0"/>
              <a:t>Use multiple versions of Azure PowerShell if needed</a:t>
            </a:r>
          </a:p>
          <a:p>
            <a:pPr lvl="1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 an older version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# Install version 1.2.9 of Azure PowerShell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Install-Module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8D4"/>
                </a:solidFill>
              </a:rPr>
              <a:t>-Name</a:t>
            </a:r>
            <a:r>
              <a:rPr lang="en-US" sz="2400" dirty="0"/>
              <a:t> AzureRM </a:t>
            </a:r>
            <a:r>
              <a:rPr lang="en-US" sz="2400" dirty="0">
                <a:solidFill>
                  <a:srgbClr val="0078D4"/>
                </a:solidFill>
              </a:rPr>
              <a:t>-RequiredVersion 1.2.9</a:t>
            </a:r>
          </a:p>
          <a:p>
            <a:pPr lvl="1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Load a different version (</a:t>
            </a:r>
            <a:r>
              <a:rPr lang="en-US" sz="2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Latest version provided by default when loading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# load version 1.2.9 of Azure PowerShell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Import-Module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8D4"/>
                </a:solidFill>
              </a:rPr>
              <a:t>-Name</a:t>
            </a:r>
            <a:r>
              <a:rPr lang="en-US" sz="2400" dirty="0"/>
              <a:t> AzureRM </a:t>
            </a:r>
            <a:r>
              <a:rPr lang="en-US" sz="2400" dirty="0">
                <a:solidFill>
                  <a:srgbClr val="0078D4"/>
                </a:solidFill>
              </a:rPr>
              <a:t>-RequiredVersion 1.2.9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Azure PowerShell Cross-Platform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BC6CC-BB4E-4FFB-85A8-94BD981B2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Run PowerShell on Linux and Mac systems</a:t>
            </a:r>
          </a:p>
          <a:p>
            <a:r>
              <a:rPr lang="en-US" dirty="0"/>
              <a:t>PowerShell is now PowerShell Core 6</a:t>
            </a:r>
          </a:p>
          <a:p>
            <a:r>
              <a:rPr lang="en-US" dirty="0"/>
              <a:t>Built on .NET, PowerShell modules converted to .Net Core</a:t>
            </a:r>
          </a:p>
        </p:txBody>
      </p:sp>
    </p:spTree>
    <p:extLst>
      <p:ext uri="{BB962C8B-B14F-4D97-AF65-F5344CB8AC3E}">
        <p14:creationId xmlns:p14="http://schemas.microsoft.com/office/powerpoint/2010/main" val="12912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Resource Explorer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3E750A-127B-4707-B77B-E788CCFAA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Standalone app for working with Azure Storage data on Windows, Mac OS, and Linux</a:t>
            </a:r>
          </a:p>
          <a:p>
            <a:r>
              <a:rPr lang="en-US" dirty="0"/>
              <a:t>Connect and manage your storage accounts</a:t>
            </a:r>
          </a:p>
        </p:txBody>
      </p:sp>
      <p:pic>
        <p:nvPicPr>
          <p:cNvPr id="4" name="Picture 3" descr="Screenshot of the Azure Resource Explorer as discussed in the video.">
            <a:extLst>
              <a:ext uri="{FF2B5EF4-FFF2-40B4-BE49-F238E27FC236}">
                <a16:creationId xmlns:a16="http://schemas.microsoft.com/office/drawing/2014/main" id="{7CFD83FE-06BF-4BEE-9CC8-BE687262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1" y="3006611"/>
            <a:ext cx="9661451" cy="3651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0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CA3C3-E5EF-46E6-9B72-5FE0F5DE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850722" cy="498598"/>
          </a:xfrm>
        </p:spPr>
        <p:txBody>
          <a:bodyPr/>
          <a:lstStyle/>
          <a:p>
            <a:r>
              <a:rPr lang="en-US" dirty="0"/>
              <a:t>Lesson 01: </a:t>
            </a:r>
            <a:r>
              <a:rPr lang="en-US" b="1" dirty="0"/>
              <a:t>The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Azure Portal Updates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1414CC-B52A-4069-9C17-B594DEEF5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3349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Light" pitchFamily="34" charset="0"/>
              </a:rPr>
              <a:t>Use the preview functionality to get access to new features that are still in development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Segoe UI Light" pitchFamily="34" charset="0"/>
              </a:rPr>
              <a:t>portal.azure.azure.com</a:t>
            </a:r>
            <a:r>
              <a:rPr lang="en-US" sz="2400" dirty="0">
                <a:solidFill>
                  <a:schemeClr val="tx1"/>
                </a:solidFill>
                <a:latin typeface="Segoe UI Light" pitchFamily="34" charset="0"/>
              </a:rPr>
              <a:t>, or </a:t>
            </a:r>
            <a:r>
              <a:rPr lang="en-US" sz="2400" b="1" dirty="0">
                <a:solidFill>
                  <a:schemeClr val="tx1"/>
                </a:solidFill>
                <a:latin typeface="Segoe UI Light" pitchFamily="34" charset="0"/>
              </a:rPr>
              <a:t>preview.portal.azure.com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Light" pitchFamily="34" charset="0"/>
              </a:rPr>
              <a:t>Switch easily back and forth between different browsers</a:t>
            </a:r>
          </a:p>
          <a:p>
            <a:r>
              <a:rPr lang="en-US" dirty="0">
                <a:solidFill>
                  <a:schemeClr val="tx1"/>
                </a:solidFill>
                <a:latin typeface="Segoe UI Light" pitchFamily="34" charset="0"/>
              </a:rPr>
              <a:t>Ability to search and find what you need quickly, using G+/</a:t>
            </a:r>
          </a:p>
          <a:p>
            <a:r>
              <a:rPr lang="en-US" dirty="0">
                <a:solidFill>
                  <a:schemeClr val="tx1"/>
                </a:solidFill>
                <a:latin typeface="Segoe UI Light" pitchFamily="34" charset="0"/>
              </a:rPr>
              <a:t>Filter and group your resources to narrow down what you're looking for</a:t>
            </a:r>
          </a:p>
          <a:p>
            <a:r>
              <a:rPr lang="en-US" dirty="0">
                <a:solidFill>
                  <a:schemeClr val="tx1"/>
                </a:solidFill>
                <a:latin typeface="Segoe UI Light" pitchFamily="34" charset="0"/>
              </a:rPr>
              <a:t>Multi-select and accessibility improvements</a:t>
            </a:r>
          </a:p>
          <a:p>
            <a:r>
              <a:rPr lang="en-US" dirty="0">
                <a:solidFill>
                  <a:schemeClr val="tx1"/>
                </a:solidFill>
                <a:latin typeface="Segoe UI Light" pitchFamily="34" charset="0"/>
              </a:rPr>
              <a:t>And much more…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Keyboard Shortcuts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3F3B8-5E7F-4023-BE2E-4D5C2956F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dirty="0"/>
              <a:t>Ctrl+/		Search blade menu items</a:t>
            </a:r>
          </a:p>
          <a:p>
            <a:r>
              <a:rPr lang="en-US" dirty="0"/>
              <a:t>G+/		Search resources (global)</a:t>
            </a:r>
          </a:p>
          <a:p>
            <a:r>
              <a:rPr lang="en-US" dirty="0"/>
              <a:t>G+D		Go to the Dashboard</a:t>
            </a:r>
          </a:p>
          <a:p>
            <a:r>
              <a:rPr lang="en-US" dirty="0"/>
              <a:t>G+A		Go to All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Portal Themes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4F228-AFC9-48FD-B5C2-F099ED8FD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784702" cy="28931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Choose from a set of predefined themes in the Azure portal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 contrast themes for 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your theme with a simple double-click on the dashboard</a:t>
            </a:r>
          </a:p>
        </p:txBody>
      </p:sp>
      <p:pic>
        <p:nvPicPr>
          <p:cNvPr id="7" name="Picture 6" descr="Screenshot of the Portal settings tab with settings for portal themes and other portal customizations.">
            <a:extLst>
              <a:ext uri="{FF2B5EF4-FFF2-40B4-BE49-F238E27FC236}">
                <a16:creationId xmlns:a16="http://schemas.microsoft.com/office/drawing/2014/main" id="{9B63C63C-AE24-44D8-9AB3-DFA82AF95E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35861" y="1435100"/>
            <a:ext cx="4873527" cy="4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Customize the Dashboard</a:t>
            </a:r>
          </a:p>
        </p:txBody>
      </p:sp>
      <p:grpSp>
        <p:nvGrpSpPr>
          <p:cNvPr id="8" name="Group 7" descr="Screenshot of Azure dashboard in edit mode, as shown in the video.">
            <a:extLst>
              <a:ext uri="{FF2B5EF4-FFF2-40B4-BE49-F238E27FC236}">
                <a16:creationId xmlns:a16="http://schemas.microsoft.com/office/drawing/2014/main" id="{A82FD752-8866-4C11-81AB-8C01F0F4DBB5}"/>
              </a:ext>
            </a:extLst>
          </p:cNvPr>
          <p:cNvGrpSpPr/>
          <p:nvPr/>
        </p:nvGrpSpPr>
        <p:grpSpPr>
          <a:xfrm>
            <a:off x="1093922" y="1435100"/>
            <a:ext cx="10086975" cy="4833938"/>
            <a:chOff x="372027" y="1447136"/>
            <a:chExt cx="10086975" cy="5048250"/>
          </a:xfrm>
        </p:grpSpPr>
        <p:pic>
          <p:nvPicPr>
            <p:cNvPr id="3" name="Picture 2" descr="Screenshot of Azure dashboard in edit mode, as shown in the video.">
              <a:extLst>
                <a:ext uri="{FF2B5EF4-FFF2-40B4-BE49-F238E27FC236}">
                  <a16:creationId xmlns:a16="http://schemas.microsoft.com/office/drawing/2014/main" id="{F42E0A5B-EFCD-46F9-B000-44F413C9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27" y="1447136"/>
              <a:ext cx="10086975" cy="5048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2B0378-D6DF-4D75-9739-52389F7CADEB}"/>
                </a:ext>
              </a:extLst>
            </p:cNvPr>
            <p:cNvSpPr/>
            <p:nvPr/>
          </p:nvSpPr>
          <p:spPr bwMode="auto">
            <a:xfrm>
              <a:off x="3890942" y="1991163"/>
              <a:ext cx="3138615" cy="593124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Dashboard Favorites</a:t>
            </a:r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4E069-494F-4385-BD19-E725190C3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838" cy="1317284"/>
          </a:xfrm>
        </p:spPr>
        <p:txBody>
          <a:bodyPr/>
          <a:lstStyle/>
          <a:p>
            <a:r>
              <a:rPr lang="en-US" dirty="0"/>
              <a:t>Useful tips and tricks for working in Azure</a:t>
            </a:r>
          </a:p>
          <a:p>
            <a:pPr lvl="1"/>
            <a:r>
              <a:rPr lang="en-US" sz="2400" dirty="0"/>
              <a:t>Add and reorder favorites in the Azure dashboard</a:t>
            </a:r>
          </a:p>
          <a:p>
            <a:pPr lvl="1"/>
            <a:r>
              <a:rPr lang="en-US" sz="2400" dirty="0"/>
              <a:t>Make your most frequently used services easier to find</a:t>
            </a:r>
          </a:p>
        </p:txBody>
      </p:sp>
    </p:spTree>
    <p:extLst>
      <p:ext uri="{BB962C8B-B14F-4D97-AF65-F5344CB8AC3E}">
        <p14:creationId xmlns:p14="http://schemas.microsoft.com/office/powerpoint/2010/main" val="17094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CA3C3-E5EF-46E6-9B72-5FE0F5DE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850722" cy="498598"/>
          </a:xfrm>
        </p:spPr>
        <p:txBody>
          <a:bodyPr/>
          <a:lstStyle/>
          <a:p>
            <a:r>
              <a:rPr lang="en-US" dirty="0"/>
              <a:t>Lesson 02: </a:t>
            </a:r>
            <a:r>
              <a:rPr lang="en-US" b="1" dirty="0"/>
              <a:t>Azure Tools and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Video:</a:t>
            </a:r>
            <a:r>
              <a:rPr lang="en-US" dirty="0"/>
              <a:t> Cloud Shell</a:t>
            </a:r>
          </a:p>
        </p:txBody>
      </p:sp>
    </p:spTree>
    <p:extLst>
      <p:ext uri="{BB962C8B-B14F-4D97-AF65-F5344CB8AC3E}">
        <p14:creationId xmlns:p14="http://schemas.microsoft.com/office/powerpoint/2010/main" val="1358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1077</Words>
  <Application>Microsoft Office PowerPoint</Application>
  <PresentationFormat>Widescreen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AZ-100.1  Module 06: Azure Tips, Tricks, and Tools</vt:lpstr>
      <vt:lpstr>Lesson 01: The Azure Portal</vt:lpstr>
      <vt:lpstr>Video: Azure Portal Updates</vt:lpstr>
      <vt:lpstr>Video: Keyboard Shortcuts</vt:lpstr>
      <vt:lpstr>Video: Portal Themes</vt:lpstr>
      <vt:lpstr>Video: Customize the Dashboard</vt:lpstr>
      <vt:lpstr>Video: Dashboard Favorites</vt:lpstr>
      <vt:lpstr>Lesson 02: Azure Tools and Environment</vt:lpstr>
      <vt:lpstr>Video: Cloud Shell</vt:lpstr>
      <vt:lpstr>Video: Azure CLI</vt:lpstr>
      <vt:lpstr>Video: Azure PowerShell</vt:lpstr>
      <vt:lpstr>Video: Azure PowerShell Cross-Platform</vt:lpstr>
      <vt:lpstr>Video: Resource Explorer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2018-11-26T15:13:46Z</dcterms:created>
  <dcterms:modified xsi:type="dcterms:W3CDTF">2018-11-26T15:13:51Z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2018-11-26T15:13:50.9033387Z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