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31"/>
  </p:notesMasterIdLst>
  <p:handoutMasterIdLst>
    <p:handoutMasterId r:id="rId32"/>
  </p:handoutMasterIdLst>
  <p:sldIdLst>
    <p:sldId id="1719" r:id="rId7"/>
    <p:sldId id="1856" r:id="rId8"/>
    <p:sldId id="1660" r:id="rId9"/>
    <p:sldId id="1857" r:id="rId10"/>
    <p:sldId id="1858" r:id="rId11"/>
    <p:sldId id="1670" r:id="rId12"/>
    <p:sldId id="1860" r:id="rId13"/>
    <p:sldId id="1859" r:id="rId14"/>
    <p:sldId id="1905" r:id="rId15"/>
    <p:sldId id="1890" r:id="rId16"/>
    <p:sldId id="1891" r:id="rId17"/>
    <p:sldId id="1861" r:id="rId18"/>
    <p:sldId id="1906" r:id="rId19"/>
    <p:sldId id="1907" r:id="rId20"/>
    <p:sldId id="1893" r:id="rId21"/>
    <p:sldId id="1895" r:id="rId22"/>
    <p:sldId id="1896" r:id="rId23"/>
    <p:sldId id="1908" r:id="rId24"/>
    <p:sldId id="1909" r:id="rId25"/>
    <p:sldId id="1910" r:id="rId26"/>
    <p:sldId id="1862" r:id="rId27"/>
    <p:sldId id="1903" r:id="rId28"/>
    <p:sldId id="1904" r:id="rId29"/>
    <p:sldId id="154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858"/>
            <p14:sldId id="1670"/>
            <p14:sldId id="1860"/>
            <p14:sldId id="1859"/>
            <p14:sldId id="1905"/>
            <p14:sldId id="1890"/>
            <p14:sldId id="1891"/>
            <p14:sldId id="1861"/>
            <p14:sldId id="1906"/>
            <p14:sldId id="1907"/>
            <p14:sldId id="1893"/>
            <p14:sldId id="1895"/>
            <p14:sldId id="1896"/>
            <p14:sldId id="1908"/>
            <p14:sldId id="1909"/>
            <p14:sldId id="1910"/>
            <p14:sldId id="1862"/>
            <p14:sldId id="1903"/>
            <p14:sldId id="1904"/>
            <p14:sldId id="1548"/>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496" autoAdjust="0"/>
    <p:restoredTop sz="58190" autoAdjust="0"/>
  </p:normalViewPr>
  <p:slideViewPr>
    <p:cSldViewPr snapToGrid="0">
      <p:cViewPr varScale="1">
        <p:scale>
          <a:sx n="50" d="100"/>
          <a:sy n="50" d="100"/>
        </p:scale>
        <p:origin x="402"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4/6/2019 5:49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4/6/2019 5:49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52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dirty="0"/>
              <a:t>Multiple end users. Public cloud modes may make their resources available to multiple organizations.</a:t>
            </a:r>
          </a:p>
          <a:p>
            <a:pPr marL="171450" indent="-171450">
              <a:buFont typeface="Arial" panose="020B0604020202020204" pitchFamily="34" charset="0"/>
              <a:buChar char="•"/>
            </a:pPr>
            <a:r>
              <a:rPr lang="en-IE" sz="900" dirty="0"/>
              <a:t>Public access. Public clouds provide access to the public.</a:t>
            </a:r>
          </a:p>
          <a:p>
            <a:pPr marL="171450" indent="-171450">
              <a:buFont typeface="Arial" panose="020B0604020202020204" pitchFamily="34" charset="0"/>
              <a:buChar char="•"/>
            </a:pPr>
            <a:r>
              <a:rPr lang="en-IE" sz="900" dirty="0"/>
              <a:t>Availability. This is the most common cloud-type deployment model.</a:t>
            </a:r>
          </a:p>
          <a:p>
            <a:pPr marL="171450" indent="-171450">
              <a:buFont typeface="Arial" panose="020B0604020202020204" pitchFamily="34" charset="0"/>
              <a:buChar char="•"/>
            </a:pPr>
            <a:r>
              <a:rPr lang="en-IE" sz="900" dirty="0"/>
              <a:t>Connectivity. Users and organizations are typically connected to the public cloud over the internet using a web browser.</a:t>
            </a:r>
          </a:p>
          <a:p>
            <a:pPr marL="171450" indent="-171450">
              <a:buFont typeface="Arial" panose="020B0604020202020204" pitchFamily="34" charset="0"/>
              <a:buChar char="•"/>
            </a:pPr>
            <a:r>
              <a:rPr lang="en-IE" sz="900" dirty="0"/>
              <a:t>Skills. Public clouds do not require deep technical knowledge to set up and use</a:t>
            </a:r>
          </a:p>
          <a:p>
            <a:pPr marL="171450" indent="-171450">
              <a:buFont typeface="Arial" panose="020B0604020202020204" pitchFamily="34" charset="0"/>
              <a:buChar char="•"/>
            </a:pPr>
            <a:endParaRPr lang="en-IE" sz="900" dirty="0"/>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Businesses can use multiple public cloud service provider companies of varying scale. Microsoft Azure is an example of a public cloud provider.</a:t>
            </a:r>
            <a:endParaRPr lang="en-IE"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Ownership</a:t>
            </a:r>
            <a:r>
              <a:rPr lang="en-IE" sz="900" b="0" i="0" u="none" strike="noStrike" kern="1200" dirty="0">
                <a:solidFill>
                  <a:schemeClr val="tx1"/>
                </a:solidFill>
                <a:effectLst/>
                <a:latin typeface="Segoe UI Light" pitchFamily="34" charset="0"/>
                <a:ea typeface="+mn-ea"/>
                <a:cs typeface="+mn-cs"/>
              </a:rPr>
              <a:t>. The owner and user of the cloud services are the same.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Hardware</a:t>
            </a:r>
            <a:r>
              <a:rPr lang="en-IE" sz="900" b="0" i="0" u="none" strike="noStrike" kern="1200" dirty="0">
                <a:solidFill>
                  <a:schemeClr val="tx1"/>
                </a:solidFill>
                <a:effectLst/>
                <a:latin typeface="Segoe UI Light" pitchFamily="34" charset="0"/>
                <a:ea typeface="+mn-ea"/>
                <a:cs typeface="+mn-cs"/>
              </a:rPr>
              <a:t>. The owner is entirely responsible for the purchase, maintenance, and management of the cloud hardware.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Specific resources run or are used in a public cloud, and others run or are used in a private cloud.</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Technical skills are still required to maintain the private cloud and ensure both cloud models can operate together.</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dirty="0">
                <a:solidFill>
                  <a:schemeClr val="tx1"/>
                </a:solidFill>
                <a:effectLst/>
                <a:latin typeface="Segoe UI Light" pitchFamily="34" charset="0"/>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cloud comparison discussion points. Depending on time, you may want to consider broadening out the discussion and asking for more comparison details, some answers may include</a:t>
            </a:r>
          </a:p>
          <a:p>
            <a:endParaRPr lang="en-US" sz="900" dirty="0"/>
          </a:p>
          <a:p>
            <a:endParaRPr lang="en-US" sz="900" dirty="0"/>
          </a:p>
          <a:p>
            <a:r>
              <a:rPr lang="en-US" sz="900" dirty="0"/>
              <a:t>Public cloud:</a:t>
            </a: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Specific scenarios</a:t>
            </a:r>
            <a:r>
              <a:rPr lang="en-IE" sz="900" b="0" i="0" u="none" strike="noStrike" kern="1200" dirty="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1948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Development framework</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Analytics or business intelligence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Tools provided as a service with PaaS allow organizations to </a:t>
            </a:r>
            <a:r>
              <a:rPr lang="en-IE" sz="900" b="0" i="0" u="none" strike="noStrike" kern="1200" dirty="0" err="1">
                <a:solidFill>
                  <a:schemeClr val="tx1"/>
                </a:solidFill>
                <a:effectLst/>
                <a:latin typeface="Segoe UI Semilight" panose="020B0402040204020203" pitchFamily="34" charset="0"/>
                <a:ea typeface="+mn-ea"/>
                <a:cs typeface="Segoe UI Semilight" panose="020B0402040204020203" pitchFamily="34" charset="0"/>
              </a:rPr>
              <a:t>analyze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Depending on time, you may want to consider broadening out the discussion using some of the points from below.</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a:t>
            </a:r>
          </a:p>
          <a:p>
            <a:r>
              <a:rPr lang="en-IE" sz="900" b="0" i="0" u="none" strike="noStrike" kern="1200" dirty="0">
                <a:solidFill>
                  <a:schemeClr val="tx1"/>
                </a:solidFill>
                <a:effectLst/>
                <a:latin typeface="Segoe UI Light" pitchFamily="34" charset="0"/>
                <a:ea typeface="+mn-ea"/>
                <a:cs typeface="+mn-cs"/>
              </a:rPr>
              <a:t>IaaS is the most flexible category of cloud services. It aims to give you complete control over the hardware that runs your application. Instead of buying hardware, with IaaS, you rent it.</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Applications can be made accessible quickly, and deprovisioned whenever needed.</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PaaS</a:t>
            </a:r>
          </a:p>
          <a:p>
            <a:r>
              <a:rPr lang="en-IE" sz="900" b="0" i="0" u="none" strike="noStrike" kern="1200" dirty="0">
                <a:solidFill>
                  <a:schemeClr val="tx1"/>
                </a:solidFill>
                <a:effectLst/>
                <a:latin typeface="Segoe UI Light" pitchFamily="34" charset="0"/>
                <a:ea typeface="+mn-ea"/>
                <a:cs typeface="+mn-cs"/>
              </a:rPr>
              <a:t>PaaS provides the same benefits and considerations as IaaS, with some additional benefits.</a:t>
            </a:r>
          </a:p>
          <a:p>
            <a:r>
              <a:rPr lang="en-IE" sz="900" b="1" i="0" u="none" strike="noStrike" kern="1200" dirty="0">
                <a:solidFill>
                  <a:schemeClr val="tx1"/>
                </a:solidFill>
                <a:effectLst/>
                <a:latin typeface="Segoe UI Light" pitchFamily="34" charset="0"/>
                <a:ea typeface="+mn-ea"/>
                <a:cs typeface="+mn-cs"/>
              </a:rPr>
              <a:t>PaaS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Productivity</a:t>
            </a:r>
            <a:r>
              <a:rPr lang="en-IE" sz="900" b="0" i="0" u="none" strike="noStrike" kern="1200" dirty="0">
                <a:solidFill>
                  <a:schemeClr val="tx1"/>
                </a:solidFill>
                <a:effectLst/>
                <a:latin typeface="Segoe UI Light" pitchFamily="34" charset="0"/>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SaaS</a:t>
            </a:r>
          </a:p>
          <a:p>
            <a:r>
              <a:rPr lang="en-IE" sz="900" b="0" i="0" u="none" strike="noStrike" kern="1200" dirty="0">
                <a:solidFill>
                  <a:schemeClr val="tx1"/>
                </a:solidFill>
                <a:effectLst/>
                <a:latin typeface="Segoe UI Light" pitchFamily="34" charset="0"/>
                <a:ea typeface="+mn-ea"/>
                <a:cs typeface="+mn-cs"/>
              </a:rPr>
              <a:t>SaaS provides the same benefits as IaaS, but again there some additional benefits.</a:t>
            </a:r>
          </a:p>
          <a:p>
            <a:r>
              <a:rPr lang="en-IE" sz="900" b="1" i="0" u="none" strike="noStrike" kern="1200" dirty="0">
                <a:solidFill>
                  <a:schemeClr val="tx1"/>
                </a:solidFill>
                <a:effectLst/>
                <a:latin typeface="Segoe UI Light" pitchFamily="34" charset="0"/>
                <a:ea typeface="+mn-ea"/>
                <a:cs typeface="+mn-cs"/>
              </a:rPr>
              <a:t>SaaS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don’t have any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Users can provide staff with access to the latest software quickly and easily.</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Pay-as-you-go pricing model</a:t>
            </a:r>
            <a:r>
              <a:rPr lang="en-IE" sz="900" b="0" i="0" u="none" strike="noStrike" kern="1200" dirty="0">
                <a:solidFill>
                  <a:schemeClr val="tx1"/>
                </a:solidFill>
                <a:effectLst/>
                <a:latin typeface="Segoe UI Light" pitchFamily="34" charset="0"/>
                <a:ea typeface="+mn-ea"/>
                <a:cs typeface="+mn-cs"/>
              </a:rPr>
              <a:t>: Users pay for the software they use on a subscription model, typically monthly or yearly, regardless of how much they use the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Answers</a:t>
            </a:r>
          </a:p>
          <a:p>
            <a:endParaRPr lang="en-US" sz="900" b="1" dirty="0"/>
          </a:p>
          <a:p>
            <a:r>
              <a:rPr lang="en-US" sz="900" dirty="0"/>
              <a:t>Question 1: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Answers will vary but some of the answers may be: elasticity, agility, and economies of scale. </a:t>
            </a:r>
            <a:br>
              <a:rPr lang="en-IE" sz="900" b="0" kern="1200" dirty="0">
                <a:solidFill>
                  <a:schemeClr val="tx1"/>
                </a:solidFill>
                <a:effectLst/>
                <a:latin typeface="Segoe UI Light" pitchFamily="34" charset="0"/>
                <a:ea typeface="+mn-ea"/>
                <a:cs typeface="+mn-cs"/>
              </a:rPr>
            </a:br>
            <a:endParaRPr lang="en-IE" sz="900" b="0" kern="1200" dirty="0">
              <a:solidFill>
                <a:schemeClr val="tx1"/>
              </a:solidFill>
              <a:effectLst/>
              <a:latin typeface="Segoe UI Light" pitchFamily="34" charset="0"/>
              <a:ea typeface="+mn-ea"/>
              <a:cs typeface="+mn-cs"/>
            </a:endParaRPr>
          </a:p>
          <a:p>
            <a:r>
              <a:rPr lang="en-US" sz="900" dirty="0"/>
              <a:t>Question 2: </a:t>
            </a:r>
            <a:r>
              <a:rPr lang="en-IE" sz="900" b="0" kern="1200" dirty="0">
                <a:solidFill>
                  <a:schemeClr val="tx1"/>
                </a:solidFill>
                <a:effectLst/>
                <a:latin typeface="Segoe UI Light" pitchFamily="34" charset="0"/>
                <a:ea typeface="+mn-ea"/>
                <a:cs typeface="+mn-cs"/>
              </a:rPr>
              <a:t>Hybrid cloud model provides the greatest degree of flexibility, as you have the option to choose either public or private depending on your requirements.</a:t>
            </a:r>
          </a:p>
          <a:p>
            <a:endParaRPr lang="en-US" sz="900" dirty="0"/>
          </a:p>
          <a:p>
            <a:r>
              <a:rPr lang="en-US" sz="900" dirty="0"/>
              <a:t>Question 3: </a:t>
            </a:r>
            <a:r>
              <a:rPr lang="en-IE" sz="900" b="0" kern="1200" dirty="0">
                <a:solidFill>
                  <a:schemeClr val="tx1"/>
                </a:solidFill>
                <a:effectLst/>
                <a:latin typeface="Segoe UI Light" pitchFamily="34" charset="0"/>
                <a:ea typeface="+mn-ea"/>
                <a:cs typeface="+mn-cs"/>
              </a:rPr>
              <a:t>Hybrid cloud model would enable you to run your legacy application requiring custom configuration and direct management on your private cloud allowing you more control, and the more modern applications on the cloud platform gaining the benefits of the public cloud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984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5:49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6:00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08112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8864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449092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theme" Target="../theme/theme3.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 id="2147484759" r:id="rId14"/>
    <p:sldLayoutId id="21474847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nn_Un2F8EI" TargetMode="External"/><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Q2RHPeJYSA"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VoREzbC7rk"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hlinkClick r:id="rId3"/>
              </a:rPr>
              <a:t>Video: </a:t>
            </a:r>
            <a:r>
              <a:rPr lang="en-US" dirty="0">
                <a:latin typeface="Segoe UI Semibold (Headings)"/>
              </a:rPr>
              <a:t>Cloud Models</a:t>
            </a:r>
          </a:p>
        </p:txBody>
      </p:sp>
    </p:spTree>
    <p:extLst>
      <p:ext uri="{BB962C8B-B14F-4D97-AF65-F5344CB8AC3E}">
        <p14:creationId xmlns:p14="http://schemas.microsoft.com/office/powerpoint/2010/main" val="93618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7917688" y="1324144"/>
            <a:ext cx="4060952" cy="4581256"/>
          </a:xfrm>
        </p:spPr>
        <p:txBody>
          <a:bodyPr/>
          <a:lstStyle/>
          <a:p>
            <a:pPr marL="0" indent="0">
              <a:buNone/>
            </a:pPr>
            <a:r>
              <a:rPr lang="en-US" dirty="0">
                <a:solidFill>
                  <a:schemeClr val="tx1"/>
                </a:solidFill>
              </a:rPr>
              <a:t>A </a:t>
            </a:r>
            <a:r>
              <a:rPr lang="en-US" i="1" dirty="0">
                <a:solidFill>
                  <a:schemeClr val="tx1"/>
                </a:solidFill>
              </a:rPr>
              <a:t>public cloud </a:t>
            </a:r>
            <a:r>
              <a:rPr lang="en-US" dirty="0">
                <a:solidFill>
                  <a:schemeClr val="tx1"/>
                </a:solidFill>
              </a:rPr>
              <a:t>is owned by a cloud services provider (also known as a </a:t>
            </a:r>
            <a:r>
              <a:rPr lang="en-US" i="1" dirty="0">
                <a:solidFill>
                  <a:schemeClr val="tx1"/>
                </a:solidFill>
              </a:rPr>
              <a:t>hosting provider</a:t>
            </a:r>
            <a:r>
              <a:rPr lang="en-US" dirty="0">
                <a:solidFill>
                  <a:schemeClr val="tx1"/>
                </a:solidFill>
              </a:rPr>
              <a:t>). It provides resources and services to multiple organizations and users who connect to the cloud service via 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4553823"/>
          </a:xfrm>
        </p:spPr>
        <p:txBody>
          <a:bodyPr/>
          <a:lstStyle/>
          <a:p>
            <a:pPr marL="0" indent="0">
              <a:buNone/>
            </a:pPr>
            <a:r>
              <a:rPr lang="en-US" dirty="0"/>
              <a:t>A </a:t>
            </a:r>
            <a:r>
              <a:rPr lang="en-US" i="1" dirty="0"/>
              <a:t>private cloud </a:t>
            </a:r>
            <a:r>
              <a:rPr lang="en-US" dirty="0"/>
              <a:t>is owned and operated by the organization that uses the resources from that cloud. They create a cloud environment in their own datacenter and provide self-service access to compute resources to users within their organization. The organization remains the owner, entirely responsible for the operation of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sp>
        <p:nvSpPr>
          <p:cNvPr id="6" name="Text Placeholder 5"/>
          <p:cNvSpPr>
            <a:spLocks noGrp="1"/>
          </p:cNvSpPr>
          <p:nvPr>
            <p:ph type="body" sz="quarter" idx="10"/>
          </p:nvPr>
        </p:nvSpPr>
        <p:spPr>
          <a:xfrm>
            <a:off x="1086611" y="5305819"/>
            <a:ext cx="10018777" cy="1094981"/>
          </a:xfrm>
        </p:spPr>
        <p:txBody>
          <a:bodyPr/>
          <a:lstStyle/>
          <a:p>
            <a:pPr marL="0" indent="0">
              <a:buNone/>
            </a:pPr>
            <a:r>
              <a:rPr lang="en-IE" dirty="0"/>
              <a:t>A </a:t>
            </a:r>
            <a:r>
              <a:rPr lang="en-IE" i="1" dirty="0"/>
              <a:t>hybrid cloud </a:t>
            </a:r>
            <a:r>
              <a:rPr lang="en-IE" dirty="0"/>
              <a:t>combines both public and private clouds, allowing you to run your applications in the most appropriate location</a:t>
            </a:r>
            <a:r>
              <a:rPr lang="en-US" dirty="0"/>
              <a:t>.</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6" y="116644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sp>
        <p:nvSpPr>
          <p:cNvPr id="6" name="Text Placeholder 5"/>
          <p:cNvSpPr>
            <a:spLocks noGrp="1"/>
          </p:cNvSpPr>
          <p:nvPr>
            <p:ph type="body" sz="quarter" idx="10"/>
          </p:nvPr>
        </p:nvSpPr>
        <p:spPr>
          <a:xfrm>
            <a:off x="585217" y="1011198"/>
            <a:ext cx="11018520" cy="5527667"/>
          </a:xfrm>
        </p:spPr>
        <p:txBody>
          <a:bodyPr/>
          <a:lstStyle/>
          <a:p>
            <a:pPr marL="0" indent="0">
              <a:buNone/>
            </a:pPr>
            <a:r>
              <a:rPr lang="en-US" b="1" dirty="0"/>
              <a:t>Public cloud:</a:t>
            </a:r>
          </a:p>
          <a:p>
            <a:r>
              <a:rPr lang="en-IE" sz="2000" dirty="0"/>
              <a:t>No </a:t>
            </a:r>
            <a:r>
              <a:rPr lang="en-IE" sz="2000" dirty="0" err="1"/>
              <a:t>CapEx</a:t>
            </a:r>
            <a:r>
              <a:rPr lang="en-IE" sz="2000" dirty="0"/>
              <a:t>. You don’t have to buy a new server to scale up.</a:t>
            </a:r>
          </a:p>
          <a:p>
            <a:r>
              <a:rPr lang="en-IE" sz="2000" dirty="0"/>
              <a:t>Agility. Applications can be made accessible quickly, and deprovisioned whenever needed.</a:t>
            </a:r>
          </a:p>
          <a:p>
            <a:r>
              <a:rPr lang="en-IE" sz="2000" dirty="0"/>
              <a:t>Consumption-based model. Organizations pay only for what they use and operate under an </a:t>
            </a:r>
            <a:r>
              <a:rPr lang="en-IE" sz="2000" dirty="0" err="1"/>
              <a:t>OpEx</a:t>
            </a:r>
            <a:r>
              <a:rPr lang="en-IE" sz="2000" dirty="0"/>
              <a:t> model.</a:t>
            </a:r>
          </a:p>
          <a:p>
            <a:pPr marL="0" indent="0">
              <a:buNone/>
            </a:pPr>
            <a:endParaRPr lang="en-IE" sz="1500" dirty="0"/>
          </a:p>
          <a:p>
            <a:pPr marL="0" indent="0">
              <a:buNone/>
            </a:pPr>
            <a:r>
              <a:rPr lang="en-US" b="1" dirty="0"/>
              <a:t>Private cloud:</a:t>
            </a:r>
          </a:p>
          <a:p>
            <a:r>
              <a:rPr lang="en-IE" sz="2000" dirty="0"/>
              <a:t>Control. Organizations have complete control over resources.</a:t>
            </a:r>
          </a:p>
          <a:p>
            <a:r>
              <a:rPr lang="en-IE" sz="2000" dirty="0"/>
              <a:t>Security. Organizations have complete control over security.</a:t>
            </a:r>
          </a:p>
          <a:p>
            <a:pPr marL="0" indent="0">
              <a:buNone/>
            </a:pPr>
            <a:endParaRPr lang="en-IE" sz="1500" dirty="0"/>
          </a:p>
          <a:p>
            <a:pPr marL="0" indent="0">
              <a:buNone/>
            </a:pPr>
            <a:r>
              <a:rPr lang="en-US" b="1" dirty="0"/>
              <a:t>Hybrid cloud:</a:t>
            </a:r>
          </a:p>
          <a:p>
            <a:r>
              <a:rPr lang="en-IE" sz="2000" dirty="0"/>
              <a:t>Flexibility. The most flexible scenario. With a hybrid cloud setup, an organization can determine whether to run their applications in a private cloud or in a public cloud.</a:t>
            </a:r>
            <a:endParaRPr lang="en-US" sz="2000" b="1" dirty="0"/>
          </a:p>
          <a:p>
            <a:r>
              <a:rPr lang="en-IE" sz="2000" dirty="0"/>
              <a:t>Compliance. Organizations maintain the ability to comply with strict security, compliance, or legal requirements as needed.</a:t>
            </a:r>
            <a:endParaRPr lang="en-US" sz="2000" dirty="0"/>
          </a:p>
        </p:txBody>
      </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hlinkClick r:id="rId3"/>
              </a:rPr>
              <a:t>Video: </a:t>
            </a:r>
            <a:r>
              <a:rPr lang="en-US" dirty="0"/>
              <a:t>Types of Cloud Services</a:t>
            </a:r>
            <a:endParaRPr lang="en-US" dirty="0">
              <a:latin typeface="Segoe UI Semibold (Headings)"/>
            </a:endParaRPr>
          </a:p>
        </p:txBody>
      </p:sp>
    </p:spTree>
    <p:extLst>
      <p:ext uri="{BB962C8B-B14F-4D97-AF65-F5344CB8AC3E}">
        <p14:creationId xmlns:p14="http://schemas.microsoft.com/office/powerpoint/2010/main" val="302388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a:bodyPr>
          <a:lstStyle/>
          <a:p>
            <a:pPr marL="0" indent="0">
              <a:buNone/>
            </a:pPr>
            <a:r>
              <a:rPr lang="en-US" dirty="0">
                <a:latin typeface="Segoe UI Semilight" panose="020B0402040204020203" pitchFamily="34" charset="0"/>
                <a:cs typeface="Segoe UI Semilight" panose="020B0402040204020203" pitchFamily="34" charset="0"/>
              </a:rPr>
              <a:t>IaaS is the most basic category of cloud computing services. With IaaS, you rent IT infrastructure servers, and virtual machines (VMs), storage, networks, and operating systems from a cloud provider on a pay-as-you-go basis. It's an instant computing infrastructure, provisioned and managed over the internet.</a:t>
            </a:r>
          </a:p>
        </p:txBody>
      </p:sp>
      <p:pic>
        <p:nvPicPr>
          <p:cNvPr id="7" name="Picture 6" descr="IaaS is encompassing the following three icons: Servers and storage, Networking firewalls and security, and Datacenter physical plant and building.">
            <a:extLst>
              <a:ext uri="{FF2B5EF4-FFF2-40B4-BE49-F238E27FC236}">
                <a16:creationId xmlns:a16="http://schemas.microsoft.com/office/drawing/2014/main" id="{19264D1A-B73C-482B-BEA3-7160F1421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25" y="1536192"/>
            <a:ext cx="6784916" cy="3860632"/>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lnSpcReduction="10000"/>
          </a:bodyPr>
          <a:lstStyle/>
          <a:p>
            <a:pPr marL="0" indent="0">
              <a:buNone/>
            </a:pPr>
            <a:r>
              <a:rPr lang="en-US" dirty="0">
                <a:latin typeface="Segoe UI Semilight" panose="020B0402040204020203" pitchFamily="34" charset="0"/>
                <a:cs typeface="Segoe UI Semilight" panose="020B0402040204020203" pitchFamily="34" charset="0"/>
              </a:rPr>
              <a:t>PaaS provides an environment for building, testing, and deploying software applications. The goal of PaaS is to help create an application as quickly as possible without having to focus on managing the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SaaS</a:t>
            </a:r>
            <a:endParaRPr lang="en-US" sz="3600" dirty="0"/>
          </a:p>
        </p:txBody>
      </p:sp>
      <p:sp>
        <p:nvSpPr>
          <p:cNvPr id="6" name="Text Placeholder 5"/>
          <p:cNvSpPr>
            <a:spLocks noGrp="1"/>
          </p:cNvSpPr>
          <p:nvPr>
            <p:ph type="body" sz="quarter" idx="10"/>
          </p:nvPr>
        </p:nvSpPr>
        <p:spPr>
          <a:xfrm>
            <a:off x="626548" y="5161886"/>
            <a:ext cx="11370380" cy="169611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SaaS is software that is centrally hosted and managed for the end customer. It allows users to connect to and use cloud-based apps over the internet. Common examples are email, calendars, and office tools such as Microsoft Office 365</a:t>
            </a:r>
            <a:r>
              <a:rPr lang="en-US" dirty="0">
                <a:solidFill>
                  <a:schemeClr val="bg1"/>
                </a:solidFill>
                <a:latin typeface="Segoe UI Semilight" panose="020B0402040204020203" pitchFamily="34" charset="0"/>
                <a:cs typeface="Segoe UI Semilight" panose="020B0402040204020203" pitchFamily="34" charset="0"/>
              </a:rPr>
              <a:t>.</a:t>
            </a: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823450" cy="4248205"/>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sp>
        <p:nvSpPr>
          <p:cNvPr id="6" name="Text Placeholder 5"/>
          <p:cNvSpPr>
            <a:spLocks noGrp="1"/>
          </p:cNvSpPr>
          <p:nvPr>
            <p:ph type="body" sz="quarter" idx="10"/>
          </p:nvPr>
        </p:nvSpPr>
        <p:spPr>
          <a:xfrm>
            <a:off x="586740" y="1136558"/>
            <a:ext cx="11018520" cy="5515356"/>
          </a:xfrm>
        </p:spPr>
        <p:txBody>
          <a:bodyPr/>
          <a:lstStyle/>
          <a:p>
            <a:r>
              <a:rPr lang="en-US" b="1" dirty="0"/>
              <a:t>IaaS: </a:t>
            </a:r>
            <a:r>
              <a:rPr lang="en-IE" dirty="0"/>
              <a:t>Flexibility. IaaS is the most flexible cloud service as you have control to configure and manage the hardware running your application.</a:t>
            </a:r>
          </a:p>
          <a:p>
            <a:endParaRPr lang="en-IE" dirty="0"/>
          </a:p>
          <a:p>
            <a:r>
              <a:rPr lang="en-US" b="1" dirty="0"/>
              <a:t>PaaS: </a:t>
            </a:r>
            <a:r>
              <a:rPr lang="en-IE"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US" b="1" dirty="0"/>
          </a:p>
          <a:p>
            <a:r>
              <a:rPr lang="en-US" b="1" dirty="0"/>
              <a:t>SaaS: </a:t>
            </a:r>
            <a:r>
              <a:rPr lang="en-IE" dirty="0"/>
              <a:t>Pay-as-you-go pricing model. Users pay for the software they use on a subscription model, typically monthly or yearly, regardless of how much they use the software.</a:t>
            </a:r>
            <a:endParaRPr lang="en-US" dirty="0"/>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Management responsibilities</a:t>
            </a:r>
          </a:p>
        </p:txBody>
      </p:sp>
      <p:sp>
        <p:nvSpPr>
          <p:cNvPr id="6" name="Text Placeholder 5"/>
          <p:cNvSpPr>
            <a:spLocks noGrp="1"/>
          </p:cNvSpPr>
          <p:nvPr>
            <p:ph type="body" sz="quarter" idx="10"/>
          </p:nvPr>
        </p:nvSpPr>
        <p:spPr>
          <a:xfrm>
            <a:off x="586740" y="987988"/>
            <a:ext cx="4778091" cy="5429179"/>
          </a:xfrm>
        </p:spPr>
        <p:txBody>
          <a:bodyPr/>
          <a:lstStyle/>
          <a:p>
            <a:r>
              <a:rPr lang="en-IE" sz="2100" dirty="0"/>
              <a:t>IaaS requires the most user management of all the cloud services. The user is responsible for managing the operating systems, data, and applications.</a:t>
            </a:r>
          </a:p>
          <a:p>
            <a:pPr marL="0" indent="0">
              <a:buNone/>
            </a:pPr>
            <a:endParaRPr lang="en-IE" sz="2100" dirty="0"/>
          </a:p>
          <a:p>
            <a:r>
              <a:rPr lang="en-IE" sz="2100" dirty="0"/>
              <a:t>PaaS requires less user management. The cloud provider manages the operating systems, and the user is responsible for the applications and data they run and store.</a:t>
            </a:r>
          </a:p>
          <a:p>
            <a:endParaRPr lang="en-IE" sz="2100" dirty="0"/>
          </a:p>
          <a:p>
            <a:r>
              <a:rPr lang="en-IE" sz="2100" dirty="0"/>
              <a:t>SaaS requires the least amount of management. The cloud provider is responsible for managing everything, and the end user just uses the software.</a:t>
            </a:r>
          </a:p>
        </p:txBody>
      </p:sp>
      <p:pic>
        <p:nvPicPr>
          <p:cNvPr id="4" name="Picture 3" descr="A table listing ownership responsibilities between a customer and Microsoft,  for different elements of rinfrastructure when it is deployed on-premises, IaaS, PaaS and SaaS">
            <a:extLst>
              <a:ext uri="{FF2B5EF4-FFF2-40B4-BE49-F238E27FC236}">
                <a16:creationId xmlns:a16="http://schemas.microsoft.com/office/drawing/2014/main" id="{405FEC8C-525B-4A3D-872E-7DDB5615C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819" y="775159"/>
            <a:ext cx="6406646" cy="5822055"/>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Module review questions</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1 review questions</a:t>
            </a:r>
          </a:p>
        </p:txBody>
      </p:sp>
      <p:sp>
        <p:nvSpPr>
          <p:cNvPr id="6" name="Text Placeholder 5"/>
          <p:cNvSpPr>
            <a:spLocks noGrp="1"/>
          </p:cNvSpPr>
          <p:nvPr>
            <p:ph type="body" sz="quarter" idx="10"/>
          </p:nvPr>
        </p:nvSpPr>
        <p:spPr>
          <a:xfrm>
            <a:off x="590868" y="2019300"/>
            <a:ext cx="11018520" cy="2757678"/>
          </a:xfrm>
        </p:spPr>
        <p:txBody>
          <a:bodyPr/>
          <a:lstStyle/>
          <a:p>
            <a:pPr marL="457200" indent="-457200">
              <a:buFont typeface="Arial" panose="020B0604020202020204" pitchFamily="34" charset="0"/>
              <a:buChar char="•"/>
            </a:pPr>
            <a:r>
              <a:rPr lang="en-IE" dirty="0"/>
              <a:t>What would be viewed as benefits of using cloud services?</a:t>
            </a:r>
          </a:p>
          <a:p>
            <a:pPr marL="457200" indent="-457200">
              <a:buFont typeface="Arial" panose="020B0604020202020204" pitchFamily="34" charset="0"/>
              <a:buChar char="•"/>
            </a:pPr>
            <a:r>
              <a:rPr lang="en-IE" dirty="0"/>
              <a:t>Which cloud model provides the greatest degree of flexibility?</a:t>
            </a:r>
          </a:p>
          <a:p>
            <a:pPr marL="457200" indent="-457200">
              <a:buFont typeface="Arial" panose="020B0604020202020204" pitchFamily="34" charset="0"/>
              <a:buChar char="•"/>
            </a:pPr>
            <a:r>
              <a:rPr lang="en-IE" dirty="0"/>
              <a:t>You have two types of applications which you need to run: legacy applications that require specialized mainframe hardware and newer applications that can run on commodity hardware. Which cloud deployment model would be best for you?</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hlinkClick r:id="rId3"/>
              </a:rPr>
              <a:t>Video:</a:t>
            </a:r>
            <a:r>
              <a:rPr lang="en-US" dirty="0"/>
              <a:t> Cloud Services</a:t>
            </a:r>
          </a:p>
        </p:txBody>
      </p:sp>
    </p:spTree>
    <p:extLst>
      <p:ext uri="{BB962C8B-B14F-4D97-AF65-F5344CB8AC3E}">
        <p14:creationId xmlns:p14="http://schemas.microsoft.com/office/powerpoint/2010/main" val="32031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84200" y="1435497"/>
            <a:ext cx="11018520" cy="4124206"/>
          </a:xfrm>
        </p:spPr>
        <p:txBody>
          <a:bodyPr/>
          <a:lstStyle/>
          <a:p>
            <a:r>
              <a:rPr lang="en-IE" dirty="0"/>
              <a:t>Cloud services have certain characteristics and considerations, such as:</a:t>
            </a:r>
          </a:p>
          <a:p>
            <a:pPr lvl="1"/>
            <a:r>
              <a:rPr lang="en-US" dirty="0"/>
              <a:t>High availability</a:t>
            </a:r>
          </a:p>
          <a:p>
            <a:pPr lvl="1"/>
            <a:r>
              <a:rPr lang="en-US" dirty="0"/>
              <a:t>Scalability</a:t>
            </a:r>
          </a:p>
          <a:p>
            <a:pPr lvl="1"/>
            <a:r>
              <a:rPr lang="en-US" dirty="0"/>
              <a:t>Elasticity</a:t>
            </a:r>
          </a:p>
          <a:p>
            <a:pPr lvl="1"/>
            <a:r>
              <a:rPr lang="en-US" dirty="0"/>
              <a:t>Agility</a:t>
            </a:r>
          </a:p>
          <a:p>
            <a:pPr lvl="1"/>
            <a:r>
              <a:rPr lang="en-US" dirty="0"/>
              <a:t>Fault tolerance</a:t>
            </a:r>
          </a:p>
          <a:p>
            <a:pPr lvl="1"/>
            <a:r>
              <a:rPr lang="en-US" dirty="0"/>
              <a:t>Disaster recovery</a:t>
            </a:r>
          </a:p>
          <a:p>
            <a:pPr lvl="1"/>
            <a:r>
              <a:rPr lang="en-US" dirty="0"/>
              <a:t>Global reach</a:t>
            </a:r>
          </a:p>
          <a:p>
            <a:pPr lvl="1"/>
            <a:r>
              <a:rPr lang="en-US" dirty="0"/>
              <a:t>Customer latency capabilities</a:t>
            </a:r>
          </a:p>
          <a:p>
            <a:pPr lvl="1"/>
            <a:r>
              <a:rPr lang="en-US" dirty="0"/>
              <a:t>Predictive cost considerations</a:t>
            </a:r>
          </a:p>
          <a:p>
            <a:pPr lvl="1"/>
            <a:r>
              <a:rPr lang="en-US" dirty="0"/>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such as Microsoft, Google, and Amazon Web Services (AWS)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92" y="2569627"/>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3533275"/>
          </a:xfrm>
        </p:spPr>
        <p:txBody>
          <a:bodyPr/>
          <a:lstStyle/>
          <a:p>
            <a:r>
              <a:rPr lang="en-IE" i="1" dirty="0"/>
              <a:t>Capital Expenditure (</a:t>
            </a:r>
            <a:r>
              <a:rPr lang="en-IE" i="1" dirty="0" err="1"/>
              <a:t>CapEx</a:t>
            </a:r>
            <a:r>
              <a:rPr lang="en-IE" i="1" dirty="0"/>
              <a:t>)</a:t>
            </a:r>
            <a:r>
              <a:rPr lang="en-IE" dirty="0"/>
              <a:t> is the spending of money on physical infrastructure up front, and then deducting that expense from your tax bill over time. </a:t>
            </a:r>
            <a:r>
              <a:rPr lang="en-IE" dirty="0" err="1"/>
              <a:t>CapEx</a:t>
            </a:r>
            <a:r>
              <a:rPr lang="en-IE" dirty="0"/>
              <a:t> is an upfront cost which has a value that reduces over time.</a:t>
            </a:r>
          </a:p>
          <a:p>
            <a:r>
              <a:rPr lang="en-IE" i="1" dirty="0"/>
              <a:t>Operational Expenditure (</a:t>
            </a:r>
            <a:r>
              <a:rPr lang="en-IE" i="1" dirty="0" err="1"/>
              <a:t>OpEx</a:t>
            </a:r>
            <a:r>
              <a:rPr lang="en-IE" i="1" dirty="0"/>
              <a:t>) </a:t>
            </a:r>
            <a:r>
              <a:rPr lang="en-IE" dirty="0"/>
              <a:t>is spending money on services or products and being billed for them immediately. You can deduct this expense from your tax bill in the same year. There is no upfront cost, you pay for a service or product as you use it.</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latin typeface="Segoe UI Semibold (Headings)"/>
              </a:rPr>
              <a:t>Consumption-based model</a:t>
            </a:r>
            <a:endParaRPr lang="en-US" dirty="0">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dirty="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44" y="1563407"/>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102</TotalTime>
  <Words>3296</Words>
  <Application>Microsoft Office PowerPoint</Application>
  <PresentationFormat>Widescreen</PresentationFormat>
  <Paragraphs>251</Paragraphs>
  <Slides>24</Slides>
  <Notes>24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Arial</vt:lpstr>
      <vt:lpstr>Calibri</vt:lpstr>
      <vt:lpstr>Calibri Light</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Video: Cloud Services</vt:lpstr>
      <vt:lpstr>Key concepts and terms</vt:lpstr>
      <vt:lpstr>Economies of scale</vt:lpstr>
      <vt:lpstr>CapEx vs. OpEx</vt:lpstr>
      <vt:lpstr>Consumption-based model</vt:lpstr>
      <vt:lpstr>Lesson 03: Types of cloud models</vt:lpstr>
      <vt:lpstr>Video: Cloud Models</vt:lpstr>
      <vt:lpstr>Public cloud</vt:lpstr>
      <vt:lpstr>Private cloud</vt:lpstr>
      <vt:lpstr>Hybrid cloud</vt:lpstr>
      <vt:lpstr>Cloud model comparison</vt:lpstr>
      <vt:lpstr>Lesson 04: Types of cloud services</vt:lpstr>
      <vt:lpstr>Video: Types of Cloud Services</vt:lpstr>
      <vt:lpstr>IaaS</vt:lpstr>
      <vt:lpstr>PaaS</vt:lpstr>
      <vt:lpstr>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17</cp:revision>
  <dcterms:created xsi:type="dcterms:W3CDTF">2018-07-31T14:16:34Z</dcterms:created>
  <dcterms:modified xsi:type="dcterms:W3CDTF">2019-04-06T05:02:50Z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